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3"/>
  </p:notesMasterIdLst>
  <p:sldIdLst>
    <p:sldId id="282" r:id="rId2"/>
    <p:sldId id="306" r:id="rId3"/>
    <p:sldId id="284" r:id="rId4"/>
    <p:sldId id="307" r:id="rId5"/>
    <p:sldId id="308"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51" r:id="rId78"/>
    <p:sldId id="335" r:id="rId79"/>
    <p:sldId id="336" r:id="rId80"/>
    <p:sldId id="337" r:id="rId81"/>
    <p:sldId id="338" r:id="rId82"/>
    <p:sldId id="352" r:id="rId83"/>
    <p:sldId id="339" r:id="rId84"/>
    <p:sldId id="340" r:id="rId85"/>
    <p:sldId id="341" r:id="rId86"/>
    <p:sldId id="353" r:id="rId87"/>
    <p:sldId id="342" r:id="rId88"/>
    <p:sldId id="343" r:id="rId89"/>
    <p:sldId id="344" r:id="rId90"/>
    <p:sldId id="345" r:id="rId91"/>
    <p:sldId id="346" r:id="rId92"/>
    <p:sldId id="347" r:id="rId93"/>
    <p:sldId id="348" r:id="rId94"/>
    <p:sldId id="349" r:id="rId95"/>
    <p:sldId id="350"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Lst>
  <p:sldSz cx="10083800" cy="5676900"/>
  <p:notesSz cx="10083800" cy="5676900"/>
  <p:embeddedFontLst>
    <p:embeddedFont>
      <p:font typeface="Bookman Old Style" pitchFamily="18" charset="0"/>
      <p:regular r:id="rId154"/>
      <p:bold r:id="rId155"/>
      <p:italic r:id="rId156"/>
      <p:boldItalic r:id="rId157"/>
    </p:embeddedFont>
    <p:embeddedFont>
      <p:font typeface="Times" pitchFamily="18" charset="0"/>
      <p:regular r:id="rId158"/>
      <p:bold r:id="rId159"/>
      <p:italic r:id="rId160"/>
      <p:boldItalic r:id="rId161"/>
    </p:embeddedFont>
    <p:embeddedFont>
      <p:font typeface="Play" charset="0"/>
      <p:regular r:id="rId162"/>
      <p:bold r:id="rId163"/>
    </p:embeddedFont>
    <p:embeddedFont>
      <p:font typeface="Cambria Math" pitchFamily="18" charset="0"/>
      <p:regular r:id="rId164"/>
    </p:embeddedFont>
    <p:embeddedFont>
      <p:font typeface="Calibri" pitchFamily="34" charset="0"/>
      <p:regular r:id="rId165"/>
      <p:bold r:id="rId166"/>
      <p:italic r:id="rId167"/>
      <p:boldItalic r:id="rId168"/>
    </p:embeddedFont>
    <p:embeddedFont>
      <p:font typeface="Segoe UI Symbol" pitchFamily="34" charset="0"/>
      <p:regular r:id="rId1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0" roundtripDataSignature="AMtx7mif8L0nyPWgOHyioOFBgSHayYW6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9" d="100"/>
          <a:sy n="109" d="100"/>
        </p:scale>
        <p:origin x="-360" y="20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fntdata"/><Relationship Id="rId159" Type="http://schemas.openxmlformats.org/officeDocument/2006/relationships/font" Target="fonts/font6.fntdata"/><Relationship Id="rId170" Type="http://customschemas.google.com/relationships/presentationmetadata" Target="meta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7.fntdata"/><Relationship Id="rId16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2.fntdata"/><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8.fntdata"/><Relationship Id="rId16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font" Target="fonts/font3.fntdata"/><Relationship Id="rId164" Type="http://schemas.openxmlformats.org/officeDocument/2006/relationships/font" Target="fonts/font11.fntdata"/><Relationship Id="rId169"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7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680950" y="425750"/>
            <a:ext cx="6722850" cy="2128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08375" y="2696525"/>
            <a:ext cx="8067025" cy="25546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593443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2: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3: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3: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4: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4: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5: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6: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6: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7: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8: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8: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9: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0: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0: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1: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1: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2: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22: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3: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23: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4: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24: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5: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25: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6: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26: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3: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3: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4: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5: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5: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6: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7: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7: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8: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8: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9: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10: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11: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2: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2: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3: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13: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4: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4: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5: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15: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6: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6: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7: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7: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8: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8: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1008375" y="2696525"/>
            <a:ext cx="8067025" cy="25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3151188" y="425450"/>
            <a:ext cx="3783012" cy="212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8"/>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8"/>
          <p:cNvSpPr txBox="1">
            <a:spLocks noGrp="1"/>
          </p:cNvSpPr>
          <p:nvPr>
            <p:ph type="body" idx="1"/>
          </p:nvPr>
        </p:nvSpPr>
        <p:spPr>
          <a:xfrm>
            <a:off x="693261" y="1511212"/>
            <a:ext cx="8697278" cy="36019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4"/>
              </a:spcBef>
              <a:spcAft>
                <a:spcPts val="0"/>
              </a:spcAft>
              <a:buClr>
                <a:schemeClr val="dk1"/>
              </a:buClr>
              <a:buSzPts val="1800"/>
              <a:buChar char="•"/>
              <a:defRPr/>
            </a:lvl2pPr>
            <a:lvl3pPr marL="1371600" lvl="2" indent="-342900" algn="l">
              <a:lnSpc>
                <a:spcPct val="90000"/>
              </a:lnSpc>
              <a:spcBef>
                <a:spcPts val="414"/>
              </a:spcBef>
              <a:spcAft>
                <a:spcPts val="0"/>
              </a:spcAft>
              <a:buClr>
                <a:schemeClr val="dk1"/>
              </a:buClr>
              <a:buSzPts val="1800"/>
              <a:buChar char="•"/>
              <a:defRPr/>
            </a:lvl3pPr>
            <a:lvl4pPr marL="1828800" lvl="3" indent="-342900" algn="l">
              <a:lnSpc>
                <a:spcPct val="90000"/>
              </a:lnSpc>
              <a:spcBef>
                <a:spcPts val="414"/>
              </a:spcBef>
              <a:spcAft>
                <a:spcPts val="0"/>
              </a:spcAft>
              <a:buClr>
                <a:schemeClr val="dk1"/>
              </a:buClr>
              <a:buSzPts val="1800"/>
              <a:buChar char="•"/>
              <a:defRPr/>
            </a:lvl4pPr>
            <a:lvl5pPr marL="2286000" lvl="4" indent="-342900" algn="l">
              <a:lnSpc>
                <a:spcPct val="90000"/>
              </a:lnSpc>
              <a:spcBef>
                <a:spcPts val="414"/>
              </a:spcBef>
              <a:spcAft>
                <a:spcPts val="0"/>
              </a:spcAft>
              <a:buClr>
                <a:schemeClr val="dk1"/>
              </a:buClr>
              <a:buSzPts val="1800"/>
              <a:buChar char="•"/>
              <a:defRPr/>
            </a:lvl5pPr>
            <a:lvl6pPr marL="2743200" lvl="5" indent="-342900" algn="l">
              <a:lnSpc>
                <a:spcPct val="90000"/>
              </a:lnSpc>
              <a:spcBef>
                <a:spcPts val="414"/>
              </a:spcBef>
              <a:spcAft>
                <a:spcPts val="0"/>
              </a:spcAft>
              <a:buClr>
                <a:schemeClr val="dk1"/>
              </a:buClr>
              <a:buSzPts val="1800"/>
              <a:buChar char="•"/>
              <a:defRPr/>
            </a:lvl6pPr>
            <a:lvl7pPr marL="3200400" lvl="6" indent="-342900" algn="l">
              <a:lnSpc>
                <a:spcPct val="90000"/>
              </a:lnSpc>
              <a:spcBef>
                <a:spcPts val="414"/>
              </a:spcBef>
              <a:spcAft>
                <a:spcPts val="0"/>
              </a:spcAft>
              <a:buClr>
                <a:schemeClr val="dk1"/>
              </a:buClr>
              <a:buSzPts val="1800"/>
              <a:buChar char="•"/>
              <a:defRPr/>
            </a:lvl7pPr>
            <a:lvl8pPr marL="3657600" lvl="7" indent="-342900" algn="l">
              <a:lnSpc>
                <a:spcPct val="90000"/>
              </a:lnSpc>
              <a:spcBef>
                <a:spcPts val="414"/>
              </a:spcBef>
              <a:spcAft>
                <a:spcPts val="0"/>
              </a:spcAft>
              <a:buClr>
                <a:schemeClr val="dk1"/>
              </a:buClr>
              <a:buSzPts val="1800"/>
              <a:buChar char="•"/>
              <a:defRPr/>
            </a:lvl8pPr>
            <a:lvl9pPr marL="4114800" lvl="8" indent="-342900" algn="l">
              <a:lnSpc>
                <a:spcPct val="90000"/>
              </a:lnSpc>
              <a:spcBef>
                <a:spcPts val="414"/>
              </a:spcBef>
              <a:spcAft>
                <a:spcPts val="0"/>
              </a:spcAft>
              <a:buClr>
                <a:schemeClr val="dk1"/>
              </a:buClr>
              <a:buSzPts val="1800"/>
              <a:buChar char="•"/>
              <a:defRPr/>
            </a:lvl9pPr>
          </a:lstStyle>
          <a:p>
            <a:endParaRPr/>
          </a:p>
        </p:txBody>
      </p:sp>
      <p:sp>
        <p:nvSpPr>
          <p:cNvPr id="14" name="Google Shape;14;p28"/>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07E09C9-96D6-4987-B5A8-B16FD23D947F}" type="datetime1">
              <a:rPr lang="en-US" smtClean="0"/>
              <a:t>8/12/2025</a:t>
            </a:fld>
            <a:endParaRPr/>
          </a:p>
        </p:txBody>
      </p:sp>
      <p:sp>
        <p:nvSpPr>
          <p:cNvPr id="15" name="Google Shape;15;p28"/>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16" name="Google Shape;16;p28"/>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7"/>
          <p:cNvSpPr txBox="1">
            <a:spLocks noGrp="1"/>
          </p:cNvSpPr>
          <p:nvPr>
            <p:ph type="body" idx="1"/>
          </p:nvPr>
        </p:nvSpPr>
        <p:spPr>
          <a:xfrm rot="5400000">
            <a:off x="3240930" y="-1036456"/>
            <a:ext cx="3601941" cy="869727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4"/>
              </a:spcBef>
              <a:spcAft>
                <a:spcPts val="0"/>
              </a:spcAft>
              <a:buClr>
                <a:schemeClr val="dk1"/>
              </a:buClr>
              <a:buSzPts val="1800"/>
              <a:buChar char="•"/>
              <a:defRPr/>
            </a:lvl2pPr>
            <a:lvl3pPr marL="1371600" lvl="2" indent="-342900" algn="l">
              <a:lnSpc>
                <a:spcPct val="90000"/>
              </a:lnSpc>
              <a:spcBef>
                <a:spcPts val="414"/>
              </a:spcBef>
              <a:spcAft>
                <a:spcPts val="0"/>
              </a:spcAft>
              <a:buClr>
                <a:schemeClr val="dk1"/>
              </a:buClr>
              <a:buSzPts val="1800"/>
              <a:buChar char="•"/>
              <a:defRPr/>
            </a:lvl3pPr>
            <a:lvl4pPr marL="1828800" lvl="3" indent="-342900" algn="l">
              <a:lnSpc>
                <a:spcPct val="90000"/>
              </a:lnSpc>
              <a:spcBef>
                <a:spcPts val="414"/>
              </a:spcBef>
              <a:spcAft>
                <a:spcPts val="0"/>
              </a:spcAft>
              <a:buClr>
                <a:schemeClr val="dk1"/>
              </a:buClr>
              <a:buSzPts val="1800"/>
              <a:buChar char="•"/>
              <a:defRPr/>
            </a:lvl4pPr>
            <a:lvl5pPr marL="2286000" lvl="4" indent="-342900" algn="l">
              <a:lnSpc>
                <a:spcPct val="90000"/>
              </a:lnSpc>
              <a:spcBef>
                <a:spcPts val="414"/>
              </a:spcBef>
              <a:spcAft>
                <a:spcPts val="0"/>
              </a:spcAft>
              <a:buClr>
                <a:schemeClr val="dk1"/>
              </a:buClr>
              <a:buSzPts val="1800"/>
              <a:buChar char="•"/>
              <a:defRPr/>
            </a:lvl5pPr>
            <a:lvl6pPr marL="2743200" lvl="5" indent="-342900" algn="l">
              <a:lnSpc>
                <a:spcPct val="90000"/>
              </a:lnSpc>
              <a:spcBef>
                <a:spcPts val="414"/>
              </a:spcBef>
              <a:spcAft>
                <a:spcPts val="0"/>
              </a:spcAft>
              <a:buClr>
                <a:schemeClr val="dk1"/>
              </a:buClr>
              <a:buSzPts val="1800"/>
              <a:buChar char="•"/>
              <a:defRPr/>
            </a:lvl6pPr>
            <a:lvl7pPr marL="3200400" lvl="6" indent="-342900" algn="l">
              <a:lnSpc>
                <a:spcPct val="90000"/>
              </a:lnSpc>
              <a:spcBef>
                <a:spcPts val="414"/>
              </a:spcBef>
              <a:spcAft>
                <a:spcPts val="0"/>
              </a:spcAft>
              <a:buClr>
                <a:schemeClr val="dk1"/>
              </a:buClr>
              <a:buSzPts val="1800"/>
              <a:buChar char="•"/>
              <a:defRPr/>
            </a:lvl7pPr>
            <a:lvl8pPr marL="3657600" lvl="7" indent="-342900" algn="l">
              <a:lnSpc>
                <a:spcPct val="90000"/>
              </a:lnSpc>
              <a:spcBef>
                <a:spcPts val="414"/>
              </a:spcBef>
              <a:spcAft>
                <a:spcPts val="0"/>
              </a:spcAft>
              <a:buClr>
                <a:schemeClr val="dk1"/>
              </a:buClr>
              <a:buSzPts val="1800"/>
              <a:buChar char="•"/>
              <a:defRPr/>
            </a:lvl8pPr>
            <a:lvl9pPr marL="4114800" lvl="8" indent="-342900" algn="l">
              <a:lnSpc>
                <a:spcPct val="90000"/>
              </a:lnSpc>
              <a:spcBef>
                <a:spcPts val="414"/>
              </a:spcBef>
              <a:spcAft>
                <a:spcPts val="0"/>
              </a:spcAft>
              <a:buClr>
                <a:schemeClr val="dk1"/>
              </a:buClr>
              <a:buSzPts val="1800"/>
              <a:buChar char="•"/>
              <a:defRPr/>
            </a:lvl9pPr>
          </a:lstStyle>
          <a:p>
            <a:endParaRPr/>
          </a:p>
        </p:txBody>
      </p:sp>
      <p:sp>
        <p:nvSpPr>
          <p:cNvPr id="71" name="Google Shape;71;p37"/>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26C4721-9773-4710-A0AA-22E43C768AFC}" type="datetime1">
              <a:rPr lang="en-US" smtClean="0"/>
              <a:t>8/12/2025</a:t>
            </a:fld>
            <a:endParaRPr/>
          </a:p>
        </p:txBody>
      </p:sp>
      <p:sp>
        <p:nvSpPr>
          <p:cNvPr id="72" name="Google Shape;72;p37"/>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73" name="Google Shape;73;p37"/>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8"/>
          <p:cNvSpPr txBox="1">
            <a:spLocks noGrp="1"/>
          </p:cNvSpPr>
          <p:nvPr>
            <p:ph type="title"/>
          </p:nvPr>
        </p:nvSpPr>
        <p:spPr>
          <a:xfrm rot="5400000">
            <a:off x="5897924" y="1620538"/>
            <a:ext cx="4810910" cy="217431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8"/>
          <p:cNvSpPr txBox="1">
            <a:spLocks noGrp="1"/>
          </p:cNvSpPr>
          <p:nvPr>
            <p:ph type="body" idx="1"/>
          </p:nvPr>
        </p:nvSpPr>
        <p:spPr>
          <a:xfrm rot="5400000">
            <a:off x="1486262" y="-490758"/>
            <a:ext cx="4810910" cy="639691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4"/>
              </a:spcBef>
              <a:spcAft>
                <a:spcPts val="0"/>
              </a:spcAft>
              <a:buClr>
                <a:schemeClr val="dk1"/>
              </a:buClr>
              <a:buSzPts val="1800"/>
              <a:buChar char="•"/>
              <a:defRPr/>
            </a:lvl2pPr>
            <a:lvl3pPr marL="1371600" lvl="2" indent="-342900" algn="l">
              <a:lnSpc>
                <a:spcPct val="90000"/>
              </a:lnSpc>
              <a:spcBef>
                <a:spcPts val="414"/>
              </a:spcBef>
              <a:spcAft>
                <a:spcPts val="0"/>
              </a:spcAft>
              <a:buClr>
                <a:schemeClr val="dk1"/>
              </a:buClr>
              <a:buSzPts val="1800"/>
              <a:buChar char="•"/>
              <a:defRPr/>
            </a:lvl3pPr>
            <a:lvl4pPr marL="1828800" lvl="3" indent="-342900" algn="l">
              <a:lnSpc>
                <a:spcPct val="90000"/>
              </a:lnSpc>
              <a:spcBef>
                <a:spcPts val="414"/>
              </a:spcBef>
              <a:spcAft>
                <a:spcPts val="0"/>
              </a:spcAft>
              <a:buClr>
                <a:schemeClr val="dk1"/>
              </a:buClr>
              <a:buSzPts val="1800"/>
              <a:buChar char="•"/>
              <a:defRPr/>
            </a:lvl4pPr>
            <a:lvl5pPr marL="2286000" lvl="4" indent="-342900" algn="l">
              <a:lnSpc>
                <a:spcPct val="90000"/>
              </a:lnSpc>
              <a:spcBef>
                <a:spcPts val="414"/>
              </a:spcBef>
              <a:spcAft>
                <a:spcPts val="0"/>
              </a:spcAft>
              <a:buClr>
                <a:schemeClr val="dk1"/>
              </a:buClr>
              <a:buSzPts val="1800"/>
              <a:buChar char="•"/>
              <a:defRPr/>
            </a:lvl5pPr>
            <a:lvl6pPr marL="2743200" lvl="5" indent="-342900" algn="l">
              <a:lnSpc>
                <a:spcPct val="90000"/>
              </a:lnSpc>
              <a:spcBef>
                <a:spcPts val="414"/>
              </a:spcBef>
              <a:spcAft>
                <a:spcPts val="0"/>
              </a:spcAft>
              <a:buClr>
                <a:schemeClr val="dk1"/>
              </a:buClr>
              <a:buSzPts val="1800"/>
              <a:buChar char="•"/>
              <a:defRPr/>
            </a:lvl6pPr>
            <a:lvl7pPr marL="3200400" lvl="6" indent="-342900" algn="l">
              <a:lnSpc>
                <a:spcPct val="90000"/>
              </a:lnSpc>
              <a:spcBef>
                <a:spcPts val="414"/>
              </a:spcBef>
              <a:spcAft>
                <a:spcPts val="0"/>
              </a:spcAft>
              <a:buClr>
                <a:schemeClr val="dk1"/>
              </a:buClr>
              <a:buSzPts val="1800"/>
              <a:buChar char="•"/>
              <a:defRPr/>
            </a:lvl7pPr>
            <a:lvl8pPr marL="3657600" lvl="7" indent="-342900" algn="l">
              <a:lnSpc>
                <a:spcPct val="90000"/>
              </a:lnSpc>
              <a:spcBef>
                <a:spcPts val="414"/>
              </a:spcBef>
              <a:spcAft>
                <a:spcPts val="0"/>
              </a:spcAft>
              <a:buClr>
                <a:schemeClr val="dk1"/>
              </a:buClr>
              <a:buSzPts val="1800"/>
              <a:buChar char="•"/>
              <a:defRPr/>
            </a:lvl8pPr>
            <a:lvl9pPr marL="4114800" lvl="8" indent="-342900" algn="l">
              <a:lnSpc>
                <a:spcPct val="90000"/>
              </a:lnSpc>
              <a:spcBef>
                <a:spcPts val="414"/>
              </a:spcBef>
              <a:spcAft>
                <a:spcPts val="0"/>
              </a:spcAft>
              <a:buClr>
                <a:schemeClr val="dk1"/>
              </a:buClr>
              <a:buSzPts val="1800"/>
              <a:buChar char="•"/>
              <a:defRPr/>
            </a:lvl9pPr>
          </a:lstStyle>
          <a:p>
            <a:endParaRPr/>
          </a:p>
        </p:txBody>
      </p:sp>
      <p:sp>
        <p:nvSpPr>
          <p:cNvPr id="77" name="Google Shape;77;p38"/>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4495769-CA47-45D3-A839-2521159DF936}" type="datetime1">
              <a:rPr lang="en-US" smtClean="0"/>
              <a:t>8/12/2025</a:t>
            </a:fld>
            <a:endParaRPr/>
          </a:p>
        </p:txBody>
      </p:sp>
      <p:sp>
        <p:nvSpPr>
          <p:cNvPr id="78" name="Google Shape;78;p38"/>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79" name="Google Shape;79;p38"/>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IN" smtClean="0"/>
              <a:t>NMAMIT</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E3BFC744-10FC-4DBD-8B5F-AF5EAE8BA4FE}" type="datetime1">
              <a:rPr lang="en-US" smtClean="0"/>
              <a:t>8/12/2025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4674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White">
    <p:spTree>
      <p:nvGrpSpPr>
        <p:cNvPr id="1" name=""/>
        <p:cNvGrpSpPr/>
        <p:nvPr/>
      </p:nvGrpSpPr>
      <p:grpSpPr>
        <a:xfrm>
          <a:off x="0" y="0"/>
          <a:ext cx="0" cy="0"/>
          <a:chOff x="0" y="0"/>
          <a:chExt cx="0" cy="0"/>
        </a:xfrm>
      </p:grpSpPr>
      <p:sp>
        <p:nvSpPr>
          <p:cNvPr id="12" name="Rectangle 11"/>
          <p:cNvSpPr/>
          <p:nvPr userDrawn="1"/>
        </p:nvSpPr>
        <p:spPr bwMode="auto">
          <a:xfrm>
            <a:off x="0" y="0"/>
            <a:ext cx="10083800" cy="56769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63040" tIns="31520" rIns="63040" bIns="31520" numCol="1" rtlCol="0" anchor="t" anchorCtr="0" compatLnSpc="1">
            <a:prstTxWarp prst="textNoShape">
              <a:avLst/>
            </a:prstTxWarp>
          </a:bodyPr>
          <a:lstStyle/>
          <a:p>
            <a:pPr marL="0" marR="0" indent="0" algn="l" defTabSz="630378" rtl="0" eaLnBrk="0" fontAlgn="base" latinLnBrk="0" hangingPunct="0">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 xmlns:a16="http://schemas.microsoft.com/office/drawing/2014/main" id="{F1559C6D-4317-AA46-BAB3-6CD813F0D97F}"/>
              </a:ext>
            </a:extLst>
          </p:cNvPr>
          <p:cNvSpPr>
            <a:spLocks noGrp="1"/>
          </p:cNvSpPr>
          <p:nvPr>
            <p:ph type="title" hasCustomPrompt="1"/>
          </p:nvPr>
        </p:nvSpPr>
        <p:spPr bwMode="gray">
          <a:xfrm>
            <a:off x="575155" y="327623"/>
            <a:ext cx="5137781" cy="693845"/>
          </a:xfrm>
          <a:prstGeom prst="rect">
            <a:avLst/>
          </a:prstGeom>
        </p:spPr>
        <p:txBody>
          <a:bodyPr lIns="90778" tIns="45389" rIns="90778" bIns="45389" anchor="ctr" anchorCtr="0">
            <a:noAutofit/>
          </a:bodyPr>
          <a:lstStyle>
            <a:lvl1pPr algn="l">
              <a:defRPr sz="23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 xmlns:a16="http://schemas.microsoft.com/office/drawing/2014/main" id="{74536675-CD15-A94E-808B-8D6F84477752}"/>
              </a:ext>
            </a:extLst>
          </p:cNvPr>
          <p:cNvSpPr/>
          <p:nvPr userDrawn="1"/>
        </p:nvSpPr>
        <p:spPr>
          <a:xfrm>
            <a:off x="426239" y="327623"/>
            <a:ext cx="70352" cy="6963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5648" tIns="37824" rIns="75648" bIns="37824" rtlCol="0" anchor="ctr"/>
          <a:lstStyle/>
          <a:p>
            <a:pPr algn="l"/>
            <a:endParaRPr lang="en-US" sz="1200" b="0" i="0" dirty="0">
              <a:latin typeface="Roboto Medium" pitchFamily="2" charset="0"/>
              <a:ea typeface="Roboto Medium" pitchFamily="2" charset="0"/>
            </a:endParaRPr>
          </a:p>
        </p:txBody>
      </p:sp>
      <p:sp>
        <p:nvSpPr>
          <p:cNvPr id="11" name="Text Placeholder 2">
            <a:extLst>
              <a:ext uri="{FF2B5EF4-FFF2-40B4-BE49-F238E27FC236}">
                <a16:creationId xmlns="" xmlns:a16="http://schemas.microsoft.com/office/drawing/2014/main" id="{75464016-775B-B140-8812-D9666C711A48}"/>
              </a:ext>
            </a:extLst>
          </p:cNvPr>
          <p:cNvSpPr>
            <a:spLocks noGrp="1"/>
          </p:cNvSpPr>
          <p:nvPr>
            <p:ph type="body" sz="quarter" idx="17"/>
          </p:nvPr>
        </p:nvSpPr>
        <p:spPr>
          <a:xfrm>
            <a:off x="575155" y="1468425"/>
            <a:ext cx="8933493" cy="3576397"/>
          </a:xfrm>
          <a:prstGeom prst="rect">
            <a:avLst/>
          </a:prstGeom>
        </p:spPr>
        <p:txBody>
          <a:bodyPr lIns="90778" tIns="45389" rIns="90778" bIns="45389"/>
          <a:lstStyle>
            <a:lvl1pPr marL="378227" indent="-378227" algn="l">
              <a:spcBef>
                <a:spcPts val="0"/>
              </a:spcBef>
              <a:spcAft>
                <a:spcPts val="1158"/>
              </a:spcAft>
              <a:buFont typeface="+mj-lt"/>
              <a:buAutoNum type="arabicPeriod"/>
              <a:defRPr sz="2000">
                <a:solidFill>
                  <a:schemeClr val="tx1"/>
                </a:solidFill>
                <a:latin typeface="Roboto Medium" pitchFamily="2" charset="0"/>
                <a:ea typeface="Roboto Medium" pitchFamily="2" charset="0"/>
                <a:cs typeface="Roboto Medium" pitchFamily="2" charset="0"/>
              </a:defRPr>
            </a:lvl1pPr>
            <a:lvl2pPr marL="579160" indent="-378227" algn="l">
              <a:spcBef>
                <a:spcPts val="0"/>
              </a:spcBef>
              <a:spcAft>
                <a:spcPts val="1158"/>
              </a:spcAft>
              <a:buFont typeface="+mj-lt"/>
              <a:buAutoNum type="arabicPeriod"/>
              <a:tabLst/>
              <a:defRPr sz="2000">
                <a:solidFill>
                  <a:schemeClr val="tx1"/>
                </a:solidFill>
                <a:latin typeface="Roboto Medium" pitchFamily="2" charset="0"/>
                <a:ea typeface="Roboto Medium" pitchFamily="2" charset="0"/>
                <a:cs typeface="Roboto Medium" pitchFamily="2" charset="0"/>
              </a:defRPr>
            </a:lvl2pPr>
            <a:lvl3pPr marL="491169" indent="0">
              <a:spcBef>
                <a:spcPts val="0"/>
              </a:spcBef>
              <a:spcAft>
                <a:spcPts val="1158"/>
              </a:spcAft>
              <a:buNone/>
              <a:tabLst/>
              <a:defRPr sz="1700">
                <a:solidFill>
                  <a:schemeClr val="bg1"/>
                </a:solidFill>
              </a:defRPr>
            </a:lvl3pPr>
            <a:lvl4pPr marL="736754" indent="0">
              <a:spcBef>
                <a:spcPts val="0"/>
              </a:spcBef>
              <a:spcAft>
                <a:spcPts val="1158"/>
              </a:spcAft>
              <a:buNone/>
              <a:tabLst/>
              <a:defRPr sz="1500">
                <a:solidFill>
                  <a:schemeClr val="bg1"/>
                </a:solidFill>
              </a:defRPr>
            </a:lvl4pPr>
            <a:lvl5pPr marL="904854" indent="0">
              <a:spcBef>
                <a:spcPts val="0"/>
              </a:spcBef>
              <a:spcAft>
                <a:spcPts val="1158"/>
              </a:spcAft>
              <a:buNone/>
              <a:tabLst/>
              <a:defRPr sz="15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315119" y="4451166"/>
            <a:ext cx="669627" cy="1225734"/>
          </a:xfrm>
          <a:prstGeom prst="rect">
            <a:avLst/>
          </a:prstGeom>
          <a:noFill/>
        </p:spPr>
      </p:pic>
    </p:spTree>
    <p:extLst>
      <p:ext uri="{BB962C8B-B14F-4D97-AF65-F5344CB8AC3E}">
        <p14:creationId xmlns:p14="http://schemas.microsoft.com/office/powerpoint/2010/main" val="2338530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9"/>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058DC06-1D7F-44B4-9D25-70ED994E3BE9}" type="datetime1">
              <a:rPr lang="en-US" smtClean="0"/>
              <a:t>8/12/2025</a:t>
            </a:fld>
            <a:endParaRPr/>
          </a:p>
        </p:txBody>
      </p:sp>
      <p:sp>
        <p:nvSpPr>
          <p:cNvPr id="19" name="Google Shape;19;p29"/>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20" name="Google Shape;20;p29"/>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0"/>
          <p:cNvSpPr txBox="1">
            <a:spLocks noGrp="1"/>
          </p:cNvSpPr>
          <p:nvPr>
            <p:ph type="ctrTitle"/>
          </p:nvPr>
        </p:nvSpPr>
        <p:spPr>
          <a:xfrm>
            <a:off x="1260475" y="929067"/>
            <a:ext cx="7562850" cy="197640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963"/>
              <a:buFont typeface="Play"/>
              <a:buNone/>
              <a:defRPr sz="496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subTitle" idx="1"/>
          </p:nvPr>
        </p:nvSpPr>
        <p:spPr>
          <a:xfrm>
            <a:off x="1260475" y="2981687"/>
            <a:ext cx="7562850" cy="137060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827"/>
              </a:spcBef>
              <a:spcAft>
                <a:spcPts val="0"/>
              </a:spcAft>
              <a:buClr>
                <a:schemeClr val="dk1"/>
              </a:buClr>
              <a:buSzPts val="1985"/>
              <a:buNone/>
              <a:defRPr sz="1985"/>
            </a:lvl1pPr>
            <a:lvl2pPr lvl="1" algn="ctr">
              <a:lnSpc>
                <a:spcPct val="90000"/>
              </a:lnSpc>
              <a:spcBef>
                <a:spcPts val="414"/>
              </a:spcBef>
              <a:spcAft>
                <a:spcPts val="0"/>
              </a:spcAft>
              <a:buClr>
                <a:schemeClr val="dk1"/>
              </a:buClr>
              <a:buSzPts val="1654"/>
              <a:buNone/>
              <a:defRPr sz="1654"/>
            </a:lvl2pPr>
            <a:lvl3pPr lvl="2" algn="ctr">
              <a:lnSpc>
                <a:spcPct val="90000"/>
              </a:lnSpc>
              <a:spcBef>
                <a:spcPts val="414"/>
              </a:spcBef>
              <a:spcAft>
                <a:spcPts val="0"/>
              </a:spcAft>
              <a:buClr>
                <a:schemeClr val="dk1"/>
              </a:buClr>
              <a:buSzPts val="1489"/>
              <a:buNone/>
              <a:defRPr sz="1489"/>
            </a:lvl3pPr>
            <a:lvl4pPr lvl="3" algn="ctr">
              <a:lnSpc>
                <a:spcPct val="90000"/>
              </a:lnSpc>
              <a:spcBef>
                <a:spcPts val="414"/>
              </a:spcBef>
              <a:spcAft>
                <a:spcPts val="0"/>
              </a:spcAft>
              <a:buClr>
                <a:schemeClr val="dk1"/>
              </a:buClr>
              <a:buSzPts val="1323"/>
              <a:buNone/>
              <a:defRPr sz="1323"/>
            </a:lvl4pPr>
            <a:lvl5pPr lvl="4" algn="ctr">
              <a:lnSpc>
                <a:spcPct val="90000"/>
              </a:lnSpc>
              <a:spcBef>
                <a:spcPts val="414"/>
              </a:spcBef>
              <a:spcAft>
                <a:spcPts val="0"/>
              </a:spcAft>
              <a:buClr>
                <a:schemeClr val="dk1"/>
              </a:buClr>
              <a:buSzPts val="1323"/>
              <a:buNone/>
              <a:defRPr sz="1323"/>
            </a:lvl5pPr>
            <a:lvl6pPr lvl="5" algn="ctr">
              <a:lnSpc>
                <a:spcPct val="90000"/>
              </a:lnSpc>
              <a:spcBef>
                <a:spcPts val="414"/>
              </a:spcBef>
              <a:spcAft>
                <a:spcPts val="0"/>
              </a:spcAft>
              <a:buClr>
                <a:schemeClr val="dk1"/>
              </a:buClr>
              <a:buSzPts val="1323"/>
              <a:buNone/>
              <a:defRPr sz="1323"/>
            </a:lvl6pPr>
            <a:lvl7pPr lvl="6" algn="ctr">
              <a:lnSpc>
                <a:spcPct val="90000"/>
              </a:lnSpc>
              <a:spcBef>
                <a:spcPts val="414"/>
              </a:spcBef>
              <a:spcAft>
                <a:spcPts val="0"/>
              </a:spcAft>
              <a:buClr>
                <a:schemeClr val="dk1"/>
              </a:buClr>
              <a:buSzPts val="1323"/>
              <a:buNone/>
              <a:defRPr sz="1323"/>
            </a:lvl7pPr>
            <a:lvl8pPr lvl="7" algn="ctr">
              <a:lnSpc>
                <a:spcPct val="90000"/>
              </a:lnSpc>
              <a:spcBef>
                <a:spcPts val="414"/>
              </a:spcBef>
              <a:spcAft>
                <a:spcPts val="0"/>
              </a:spcAft>
              <a:buClr>
                <a:schemeClr val="dk1"/>
              </a:buClr>
              <a:buSzPts val="1323"/>
              <a:buNone/>
              <a:defRPr sz="1323"/>
            </a:lvl8pPr>
            <a:lvl9pPr lvl="8" algn="ctr">
              <a:lnSpc>
                <a:spcPct val="90000"/>
              </a:lnSpc>
              <a:spcBef>
                <a:spcPts val="414"/>
              </a:spcBef>
              <a:spcAft>
                <a:spcPts val="0"/>
              </a:spcAft>
              <a:buClr>
                <a:schemeClr val="dk1"/>
              </a:buClr>
              <a:buSzPts val="1323"/>
              <a:buNone/>
              <a:defRPr sz="1323"/>
            </a:lvl9pPr>
          </a:lstStyle>
          <a:p>
            <a:endParaRPr/>
          </a:p>
        </p:txBody>
      </p:sp>
      <p:sp>
        <p:nvSpPr>
          <p:cNvPr id="24" name="Google Shape;24;p30"/>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9BB7859-0816-47E6-9AA8-E1A668DAFEE8}" type="datetime1">
              <a:rPr lang="en-US" smtClean="0"/>
              <a:t>8/12/2025</a:t>
            </a:fld>
            <a:endParaRPr/>
          </a:p>
        </p:txBody>
      </p:sp>
      <p:sp>
        <p:nvSpPr>
          <p:cNvPr id="25" name="Google Shape;25;p30"/>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26" name="Google Shape;26;p30"/>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1"/>
          <p:cNvSpPr txBox="1">
            <a:spLocks noGrp="1"/>
          </p:cNvSpPr>
          <p:nvPr>
            <p:ph type="title"/>
          </p:nvPr>
        </p:nvSpPr>
        <p:spPr>
          <a:xfrm>
            <a:off x="688009" y="1415284"/>
            <a:ext cx="8697278" cy="236143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63"/>
              <a:buFont typeface="Play"/>
              <a:buNone/>
              <a:defRPr sz="496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1"/>
          <p:cNvSpPr txBox="1">
            <a:spLocks noGrp="1"/>
          </p:cNvSpPr>
          <p:nvPr>
            <p:ph type="body" idx="1"/>
          </p:nvPr>
        </p:nvSpPr>
        <p:spPr>
          <a:xfrm>
            <a:off x="688009" y="3799056"/>
            <a:ext cx="8697278" cy="12418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rgbClr val="757575"/>
              </a:buClr>
              <a:buSzPts val="1985"/>
              <a:buNone/>
              <a:defRPr sz="1985">
                <a:solidFill>
                  <a:srgbClr val="757575"/>
                </a:solidFill>
              </a:defRPr>
            </a:lvl1pPr>
            <a:lvl2pPr marL="914400" lvl="1" indent="-228600" algn="l">
              <a:lnSpc>
                <a:spcPct val="90000"/>
              </a:lnSpc>
              <a:spcBef>
                <a:spcPts val="414"/>
              </a:spcBef>
              <a:spcAft>
                <a:spcPts val="0"/>
              </a:spcAft>
              <a:buClr>
                <a:srgbClr val="757575"/>
              </a:buClr>
              <a:buSzPts val="1654"/>
              <a:buNone/>
              <a:defRPr sz="1654">
                <a:solidFill>
                  <a:srgbClr val="757575"/>
                </a:solidFill>
              </a:defRPr>
            </a:lvl2pPr>
            <a:lvl3pPr marL="1371600" lvl="2" indent="-228600" algn="l">
              <a:lnSpc>
                <a:spcPct val="90000"/>
              </a:lnSpc>
              <a:spcBef>
                <a:spcPts val="414"/>
              </a:spcBef>
              <a:spcAft>
                <a:spcPts val="0"/>
              </a:spcAft>
              <a:buClr>
                <a:srgbClr val="757575"/>
              </a:buClr>
              <a:buSzPts val="1489"/>
              <a:buNone/>
              <a:defRPr sz="1489">
                <a:solidFill>
                  <a:srgbClr val="757575"/>
                </a:solidFill>
              </a:defRPr>
            </a:lvl3pPr>
            <a:lvl4pPr marL="1828800" lvl="3" indent="-228600" algn="l">
              <a:lnSpc>
                <a:spcPct val="90000"/>
              </a:lnSpc>
              <a:spcBef>
                <a:spcPts val="414"/>
              </a:spcBef>
              <a:spcAft>
                <a:spcPts val="0"/>
              </a:spcAft>
              <a:buClr>
                <a:srgbClr val="757575"/>
              </a:buClr>
              <a:buSzPts val="1323"/>
              <a:buNone/>
              <a:defRPr sz="1323">
                <a:solidFill>
                  <a:srgbClr val="757575"/>
                </a:solidFill>
              </a:defRPr>
            </a:lvl4pPr>
            <a:lvl5pPr marL="2286000" lvl="4" indent="-228600" algn="l">
              <a:lnSpc>
                <a:spcPct val="90000"/>
              </a:lnSpc>
              <a:spcBef>
                <a:spcPts val="414"/>
              </a:spcBef>
              <a:spcAft>
                <a:spcPts val="0"/>
              </a:spcAft>
              <a:buClr>
                <a:srgbClr val="757575"/>
              </a:buClr>
              <a:buSzPts val="1323"/>
              <a:buNone/>
              <a:defRPr sz="1323">
                <a:solidFill>
                  <a:srgbClr val="757575"/>
                </a:solidFill>
              </a:defRPr>
            </a:lvl5pPr>
            <a:lvl6pPr marL="2743200" lvl="5" indent="-228600" algn="l">
              <a:lnSpc>
                <a:spcPct val="90000"/>
              </a:lnSpc>
              <a:spcBef>
                <a:spcPts val="414"/>
              </a:spcBef>
              <a:spcAft>
                <a:spcPts val="0"/>
              </a:spcAft>
              <a:buClr>
                <a:srgbClr val="757575"/>
              </a:buClr>
              <a:buSzPts val="1323"/>
              <a:buNone/>
              <a:defRPr sz="1323">
                <a:solidFill>
                  <a:srgbClr val="757575"/>
                </a:solidFill>
              </a:defRPr>
            </a:lvl6pPr>
            <a:lvl7pPr marL="3200400" lvl="6" indent="-228600" algn="l">
              <a:lnSpc>
                <a:spcPct val="90000"/>
              </a:lnSpc>
              <a:spcBef>
                <a:spcPts val="414"/>
              </a:spcBef>
              <a:spcAft>
                <a:spcPts val="0"/>
              </a:spcAft>
              <a:buClr>
                <a:srgbClr val="757575"/>
              </a:buClr>
              <a:buSzPts val="1323"/>
              <a:buNone/>
              <a:defRPr sz="1323">
                <a:solidFill>
                  <a:srgbClr val="757575"/>
                </a:solidFill>
              </a:defRPr>
            </a:lvl7pPr>
            <a:lvl8pPr marL="3657600" lvl="7" indent="-228600" algn="l">
              <a:lnSpc>
                <a:spcPct val="90000"/>
              </a:lnSpc>
              <a:spcBef>
                <a:spcPts val="414"/>
              </a:spcBef>
              <a:spcAft>
                <a:spcPts val="0"/>
              </a:spcAft>
              <a:buClr>
                <a:srgbClr val="757575"/>
              </a:buClr>
              <a:buSzPts val="1323"/>
              <a:buNone/>
              <a:defRPr sz="1323">
                <a:solidFill>
                  <a:srgbClr val="757575"/>
                </a:solidFill>
              </a:defRPr>
            </a:lvl8pPr>
            <a:lvl9pPr marL="4114800" lvl="8" indent="-228600" algn="l">
              <a:lnSpc>
                <a:spcPct val="90000"/>
              </a:lnSpc>
              <a:spcBef>
                <a:spcPts val="414"/>
              </a:spcBef>
              <a:spcAft>
                <a:spcPts val="0"/>
              </a:spcAft>
              <a:buClr>
                <a:srgbClr val="757575"/>
              </a:buClr>
              <a:buSzPts val="1323"/>
              <a:buNone/>
              <a:defRPr sz="1323">
                <a:solidFill>
                  <a:srgbClr val="757575"/>
                </a:solidFill>
              </a:defRPr>
            </a:lvl9pPr>
          </a:lstStyle>
          <a:p>
            <a:endParaRPr/>
          </a:p>
        </p:txBody>
      </p:sp>
      <p:sp>
        <p:nvSpPr>
          <p:cNvPr id="30" name="Google Shape;30;p31"/>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AC5A771-61DC-4839-A08E-54A011E6E641}" type="datetime1">
              <a:rPr lang="en-US" smtClean="0"/>
              <a:t>8/12/2025</a:t>
            </a:fld>
            <a:endParaRPr/>
          </a:p>
        </p:txBody>
      </p:sp>
      <p:sp>
        <p:nvSpPr>
          <p:cNvPr id="31" name="Google Shape;31;p31"/>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32" name="Google Shape;32;p31"/>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2"/>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2"/>
          <p:cNvSpPr txBox="1">
            <a:spLocks noGrp="1"/>
          </p:cNvSpPr>
          <p:nvPr>
            <p:ph type="body" idx="1"/>
          </p:nvPr>
        </p:nvSpPr>
        <p:spPr>
          <a:xfrm>
            <a:off x="693261" y="1511212"/>
            <a:ext cx="4285615" cy="36019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4"/>
              </a:spcBef>
              <a:spcAft>
                <a:spcPts val="0"/>
              </a:spcAft>
              <a:buClr>
                <a:schemeClr val="dk1"/>
              </a:buClr>
              <a:buSzPts val="1800"/>
              <a:buChar char="•"/>
              <a:defRPr/>
            </a:lvl2pPr>
            <a:lvl3pPr marL="1371600" lvl="2" indent="-342900" algn="l">
              <a:lnSpc>
                <a:spcPct val="90000"/>
              </a:lnSpc>
              <a:spcBef>
                <a:spcPts val="414"/>
              </a:spcBef>
              <a:spcAft>
                <a:spcPts val="0"/>
              </a:spcAft>
              <a:buClr>
                <a:schemeClr val="dk1"/>
              </a:buClr>
              <a:buSzPts val="1800"/>
              <a:buChar char="•"/>
              <a:defRPr/>
            </a:lvl3pPr>
            <a:lvl4pPr marL="1828800" lvl="3" indent="-342900" algn="l">
              <a:lnSpc>
                <a:spcPct val="90000"/>
              </a:lnSpc>
              <a:spcBef>
                <a:spcPts val="414"/>
              </a:spcBef>
              <a:spcAft>
                <a:spcPts val="0"/>
              </a:spcAft>
              <a:buClr>
                <a:schemeClr val="dk1"/>
              </a:buClr>
              <a:buSzPts val="1800"/>
              <a:buChar char="•"/>
              <a:defRPr/>
            </a:lvl4pPr>
            <a:lvl5pPr marL="2286000" lvl="4" indent="-342900" algn="l">
              <a:lnSpc>
                <a:spcPct val="90000"/>
              </a:lnSpc>
              <a:spcBef>
                <a:spcPts val="414"/>
              </a:spcBef>
              <a:spcAft>
                <a:spcPts val="0"/>
              </a:spcAft>
              <a:buClr>
                <a:schemeClr val="dk1"/>
              </a:buClr>
              <a:buSzPts val="1800"/>
              <a:buChar char="•"/>
              <a:defRPr/>
            </a:lvl5pPr>
            <a:lvl6pPr marL="2743200" lvl="5" indent="-342900" algn="l">
              <a:lnSpc>
                <a:spcPct val="90000"/>
              </a:lnSpc>
              <a:spcBef>
                <a:spcPts val="414"/>
              </a:spcBef>
              <a:spcAft>
                <a:spcPts val="0"/>
              </a:spcAft>
              <a:buClr>
                <a:schemeClr val="dk1"/>
              </a:buClr>
              <a:buSzPts val="1800"/>
              <a:buChar char="•"/>
              <a:defRPr/>
            </a:lvl6pPr>
            <a:lvl7pPr marL="3200400" lvl="6" indent="-342900" algn="l">
              <a:lnSpc>
                <a:spcPct val="90000"/>
              </a:lnSpc>
              <a:spcBef>
                <a:spcPts val="414"/>
              </a:spcBef>
              <a:spcAft>
                <a:spcPts val="0"/>
              </a:spcAft>
              <a:buClr>
                <a:schemeClr val="dk1"/>
              </a:buClr>
              <a:buSzPts val="1800"/>
              <a:buChar char="•"/>
              <a:defRPr/>
            </a:lvl7pPr>
            <a:lvl8pPr marL="3657600" lvl="7" indent="-342900" algn="l">
              <a:lnSpc>
                <a:spcPct val="90000"/>
              </a:lnSpc>
              <a:spcBef>
                <a:spcPts val="414"/>
              </a:spcBef>
              <a:spcAft>
                <a:spcPts val="0"/>
              </a:spcAft>
              <a:buClr>
                <a:schemeClr val="dk1"/>
              </a:buClr>
              <a:buSzPts val="1800"/>
              <a:buChar char="•"/>
              <a:defRPr/>
            </a:lvl8pPr>
            <a:lvl9pPr marL="4114800" lvl="8" indent="-342900" algn="l">
              <a:lnSpc>
                <a:spcPct val="90000"/>
              </a:lnSpc>
              <a:spcBef>
                <a:spcPts val="414"/>
              </a:spcBef>
              <a:spcAft>
                <a:spcPts val="0"/>
              </a:spcAft>
              <a:buClr>
                <a:schemeClr val="dk1"/>
              </a:buClr>
              <a:buSzPts val="1800"/>
              <a:buChar char="•"/>
              <a:defRPr/>
            </a:lvl9pPr>
          </a:lstStyle>
          <a:p>
            <a:endParaRPr/>
          </a:p>
        </p:txBody>
      </p:sp>
      <p:sp>
        <p:nvSpPr>
          <p:cNvPr id="36" name="Google Shape;36;p32"/>
          <p:cNvSpPr txBox="1">
            <a:spLocks noGrp="1"/>
          </p:cNvSpPr>
          <p:nvPr>
            <p:ph type="body" idx="2"/>
          </p:nvPr>
        </p:nvSpPr>
        <p:spPr>
          <a:xfrm>
            <a:off x="5104924" y="1511212"/>
            <a:ext cx="4285615" cy="36019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4"/>
              </a:spcBef>
              <a:spcAft>
                <a:spcPts val="0"/>
              </a:spcAft>
              <a:buClr>
                <a:schemeClr val="dk1"/>
              </a:buClr>
              <a:buSzPts val="1800"/>
              <a:buChar char="•"/>
              <a:defRPr/>
            </a:lvl2pPr>
            <a:lvl3pPr marL="1371600" lvl="2" indent="-342900" algn="l">
              <a:lnSpc>
                <a:spcPct val="90000"/>
              </a:lnSpc>
              <a:spcBef>
                <a:spcPts val="414"/>
              </a:spcBef>
              <a:spcAft>
                <a:spcPts val="0"/>
              </a:spcAft>
              <a:buClr>
                <a:schemeClr val="dk1"/>
              </a:buClr>
              <a:buSzPts val="1800"/>
              <a:buChar char="•"/>
              <a:defRPr/>
            </a:lvl3pPr>
            <a:lvl4pPr marL="1828800" lvl="3" indent="-342900" algn="l">
              <a:lnSpc>
                <a:spcPct val="90000"/>
              </a:lnSpc>
              <a:spcBef>
                <a:spcPts val="414"/>
              </a:spcBef>
              <a:spcAft>
                <a:spcPts val="0"/>
              </a:spcAft>
              <a:buClr>
                <a:schemeClr val="dk1"/>
              </a:buClr>
              <a:buSzPts val="1800"/>
              <a:buChar char="•"/>
              <a:defRPr/>
            </a:lvl4pPr>
            <a:lvl5pPr marL="2286000" lvl="4" indent="-342900" algn="l">
              <a:lnSpc>
                <a:spcPct val="90000"/>
              </a:lnSpc>
              <a:spcBef>
                <a:spcPts val="414"/>
              </a:spcBef>
              <a:spcAft>
                <a:spcPts val="0"/>
              </a:spcAft>
              <a:buClr>
                <a:schemeClr val="dk1"/>
              </a:buClr>
              <a:buSzPts val="1800"/>
              <a:buChar char="•"/>
              <a:defRPr/>
            </a:lvl5pPr>
            <a:lvl6pPr marL="2743200" lvl="5" indent="-342900" algn="l">
              <a:lnSpc>
                <a:spcPct val="90000"/>
              </a:lnSpc>
              <a:spcBef>
                <a:spcPts val="414"/>
              </a:spcBef>
              <a:spcAft>
                <a:spcPts val="0"/>
              </a:spcAft>
              <a:buClr>
                <a:schemeClr val="dk1"/>
              </a:buClr>
              <a:buSzPts val="1800"/>
              <a:buChar char="•"/>
              <a:defRPr/>
            </a:lvl6pPr>
            <a:lvl7pPr marL="3200400" lvl="6" indent="-342900" algn="l">
              <a:lnSpc>
                <a:spcPct val="90000"/>
              </a:lnSpc>
              <a:spcBef>
                <a:spcPts val="414"/>
              </a:spcBef>
              <a:spcAft>
                <a:spcPts val="0"/>
              </a:spcAft>
              <a:buClr>
                <a:schemeClr val="dk1"/>
              </a:buClr>
              <a:buSzPts val="1800"/>
              <a:buChar char="•"/>
              <a:defRPr/>
            </a:lvl7pPr>
            <a:lvl8pPr marL="3657600" lvl="7" indent="-342900" algn="l">
              <a:lnSpc>
                <a:spcPct val="90000"/>
              </a:lnSpc>
              <a:spcBef>
                <a:spcPts val="414"/>
              </a:spcBef>
              <a:spcAft>
                <a:spcPts val="0"/>
              </a:spcAft>
              <a:buClr>
                <a:schemeClr val="dk1"/>
              </a:buClr>
              <a:buSzPts val="1800"/>
              <a:buChar char="•"/>
              <a:defRPr/>
            </a:lvl8pPr>
            <a:lvl9pPr marL="4114800" lvl="8" indent="-342900" algn="l">
              <a:lnSpc>
                <a:spcPct val="90000"/>
              </a:lnSpc>
              <a:spcBef>
                <a:spcPts val="414"/>
              </a:spcBef>
              <a:spcAft>
                <a:spcPts val="0"/>
              </a:spcAft>
              <a:buClr>
                <a:schemeClr val="dk1"/>
              </a:buClr>
              <a:buSzPts val="1800"/>
              <a:buChar char="•"/>
              <a:defRPr/>
            </a:lvl9pPr>
          </a:lstStyle>
          <a:p>
            <a:endParaRPr/>
          </a:p>
        </p:txBody>
      </p:sp>
      <p:sp>
        <p:nvSpPr>
          <p:cNvPr id="37" name="Google Shape;37;p32"/>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B2976E-1F63-4BDF-8B73-394A20800E52}" type="datetime1">
              <a:rPr lang="en-US" smtClean="0"/>
              <a:t>8/12/2025</a:t>
            </a:fld>
            <a:endParaRPr/>
          </a:p>
        </p:txBody>
      </p:sp>
      <p:sp>
        <p:nvSpPr>
          <p:cNvPr id="38" name="Google Shape;38;p32"/>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39" name="Google Shape;39;p32"/>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3"/>
          <p:cNvSpPr txBox="1">
            <a:spLocks noGrp="1"/>
          </p:cNvSpPr>
          <p:nvPr>
            <p:ph type="title"/>
          </p:nvPr>
        </p:nvSpPr>
        <p:spPr>
          <a:xfrm>
            <a:off x="694574" y="302243"/>
            <a:ext cx="8697278" cy="10972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3"/>
          <p:cNvSpPr txBox="1">
            <a:spLocks noGrp="1"/>
          </p:cNvSpPr>
          <p:nvPr>
            <p:ph type="body" idx="1"/>
          </p:nvPr>
        </p:nvSpPr>
        <p:spPr>
          <a:xfrm>
            <a:off x="694575" y="1391629"/>
            <a:ext cx="4265920" cy="68201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7"/>
              </a:spcBef>
              <a:spcAft>
                <a:spcPts val="0"/>
              </a:spcAft>
              <a:buClr>
                <a:schemeClr val="dk1"/>
              </a:buClr>
              <a:buSzPts val="1985"/>
              <a:buNone/>
              <a:defRPr sz="1985" b="1"/>
            </a:lvl1pPr>
            <a:lvl2pPr marL="914400" lvl="1" indent="-228600" algn="l">
              <a:lnSpc>
                <a:spcPct val="90000"/>
              </a:lnSpc>
              <a:spcBef>
                <a:spcPts val="414"/>
              </a:spcBef>
              <a:spcAft>
                <a:spcPts val="0"/>
              </a:spcAft>
              <a:buClr>
                <a:schemeClr val="dk1"/>
              </a:buClr>
              <a:buSzPts val="1654"/>
              <a:buNone/>
              <a:defRPr sz="1654" b="1"/>
            </a:lvl2pPr>
            <a:lvl3pPr marL="1371600" lvl="2" indent="-228600" algn="l">
              <a:lnSpc>
                <a:spcPct val="90000"/>
              </a:lnSpc>
              <a:spcBef>
                <a:spcPts val="414"/>
              </a:spcBef>
              <a:spcAft>
                <a:spcPts val="0"/>
              </a:spcAft>
              <a:buClr>
                <a:schemeClr val="dk1"/>
              </a:buClr>
              <a:buSzPts val="1489"/>
              <a:buNone/>
              <a:defRPr sz="1489" b="1"/>
            </a:lvl3pPr>
            <a:lvl4pPr marL="1828800" lvl="3" indent="-228600" algn="l">
              <a:lnSpc>
                <a:spcPct val="90000"/>
              </a:lnSpc>
              <a:spcBef>
                <a:spcPts val="414"/>
              </a:spcBef>
              <a:spcAft>
                <a:spcPts val="0"/>
              </a:spcAft>
              <a:buClr>
                <a:schemeClr val="dk1"/>
              </a:buClr>
              <a:buSzPts val="1323"/>
              <a:buNone/>
              <a:defRPr sz="1323" b="1"/>
            </a:lvl4pPr>
            <a:lvl5pPr marL="2286000" lvl="4" indent="-228600" algn="l">
              <a:lnSpc>
                <a:spcPct val="90000"/>
              </a:lnSpc>
              <a:spcBef>
                <a:spcPts val="414"/>
              </a:spcBef>
              <a:spcAft>
                <a:spcPts val="0"/>
              </a:spcAft>
              <a:buClr>
                <a:schemeClr val="dk1"/>
              </a:buClr>
              <a:buSzPts val="1323"/>
              <a:buNone/>
              <a:defRPr sz="1323" b="1"/>
            </a:lvl5pPr>
            <a:lvl6pPr marL="2743200" lvl="5" indent="-228600" algn="l">
              <a:lnSpc>
                <a:spcPct val="90000"/>
              </a:lnSpc>
              <a:spcBef>
                <a:spcPts val="414"/>
              </a:spcBef>
              <a:spcAft>
                <a:spcPts val="0"/>
              </a:spcAft>
              <a:buClr>
                <a:schemeClr val="dk1"/>
              </a:buClr>
              <a:buSzPts val="1323"/>
              <a:buNone/>
              <a:defRPr sz="1323" b="1"/>
            </a:lvl6pPr>
            <a:lvl7pPr marL="3200400" lvl="6" indent="-228600" algn="l">
              <a:lnSpc>
                <a:spcPct val="90000"/>
              </a:lnSpc>
              <a:spcBef>
                <a:spcPts val="414"/>
              </a:spcBef>
              <a:spcAft>
                <a:spcPts val="0"/>
              </a:spcAft>
              <a:buClr>
                <a:schemeClr val="dk1"/>
              </a:buClr>
              <a:buSzPts val="1323"/>
              <a:buNone/>
              <a:defRPr sz="1323" b="1"/>
            </a:lvl7pPr>
            <a:lvl8pPr marL="3657600" lvl="7" indent="-228600" algn="l">
              <a:lnSpc>
                <a:spcPct val="90000"/>
              </a:lnSpc>
              <a:spcBef>
                <a:spcPts val="414"/>
              </a:spcBef>
              <a:spcAft>
                <a:spcPts val="0"/>
              </a:spcAft>
              <a:buClr>
                <a:schemeClr val="dk1"/>
              </a:buClr>
              <a:buSzPts val="1323"/>
              <a:buNone/>
              <a:defRPr sz="1323" b="1"/>
            </a:lvl8pPr>
            <a:lvl9pPr marL="4114800" lvl="8" indent="-228600" algn="l">
              <a:lnSpc>
                <a:spcPct val="90000"/>
              </a:lnSpc>
              <a:spcBef>
                <a:spcPts val="414"/>
              </a:spcBef>
              <a:spcAft>
                <a:spcPts val="0"/>
              </a:spcAft>
              <a:buClr>
                <a:schemeClr val="dk1"/>
              </a:buClr>
              <a:buSzPts val="1323"/>
              <a:buNone/>
              <a:defRPr sz="1323" b="1"/>
            </a:lvl9pPr>
          </a:lstStyle>
          <a:p>
            <a:endParaRPr/>
          </a:p>
        </p:txBody>
      </p:sp>
      <p:sp>
        <p:nvSpPr>
          <p:cNvPr id="43" name="Google Shape;43;p33"/>
          <p:cNvSpPr txBox="1">
            <a:spLocks noGrp="1"/>
          </p:cNvSpPr>
          <p:nvPr>
            <p:ph type="body" idx="2"/>
          </p:nvPr>
        </p:nvSpPr>
        <p:spPr>
          <a:xfrm>
            <a:off x="694575" y="2073645"/>
            <a:ext cx="4265920" cy="30500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4"/>
              </a:spcBef>
              <a:spcAft>
                <a:spcPts val="0"/>
              </a:spcAft>
              <a:buClr>
                <a:schemeClr val="dk1"/>
              </a:buClr>
              <a:buSzPts val="1800"/>
              <a:buChar char="•"/>
              <a:defRPr/>
            </a:lvl2pPr>
            <a:lvl3pPr marL="1371600" lvl="2" indent="-342900" algn="l">
              <a:lnSpc>
                <a:spcPct val="90000"/>
              </a:lnSpc>
              <a:spcBef>
                <a:spcPts val="414"/>
              </a:spcBef>
              <a:spcAft>
                <a:spcPts val="0"/>
              </a:spcAft>
              <a:buClr>
                <a:schemeClr val="dk1"/>
              </a:buClr>
              <a:buSzPts val="1800"/>
              <a:buChar char="•"/>
              <a:defRPr/>
            </a:lvl3pPr>
            <a:lvl4pPr marL="1828800" lvl="3" indent="-342900" algn="l">
              <a:lnSpc>
                <a:spcPct val="90000"/>
              </a:lnSpc>
              <a:spcBef>
                <a:spcPts val="414"/>
              </a:spcBef>
              <a:spcAft>
                <a:spcPts val="0"/>
              </a:spcAft>
              <a:buClr>
                <a:schemeClr val="dk1"/>
              </a:buClr>
              <a:buSzPts val="1800"/>
              <a:buChar char="•"/>
              <a:defRPr/>
            </a:lvl4pPr>
            <a:lvl5pPr marL="2286000" lvl="4" indent="-342900" algn="l">
              <a:lnSpc>
                <a:spcPct val="90000"/>
              </a:lnSpc>
              <a:spcBef>
                <a:spcPts val="414"/>
              </a:spcBef>
              <a:spcAft>
                <a:spcPts val="0"/>
              </a:spcAft>
              <a:buClr>
                <a:schemeClr val="dk1"/>
              </a:buClr>
              <a:buSzPts val="1800"/>
              <a:buChar char="•"/>
              <a:defRPr/>
            </a:lvl5pPr>
            <a:lvl6pPr marL="2743200" lvl="5" indent="-342900" algn="l">
              <a:lnSpc>
                <a:spcPct val="90000"/>
              </a:lnSpc>
              <a:spcBef>
                <a:spcPts val="414"/>
              </a:spcBef>
              <a:spcAft>
                <a:spcPts val="0"/>
              </a:spcAft>
              <a:buClr>
                <a:schemeClr val="dk1"/>
              </a:buClr>
              <a:buSzPts val="1800"/>
              <a:buChar char="•"/>
              <a:defRPr/>
            </a:lvl6pPr>
            <a:lvl7pPr marL="3200400" lvl="6" indent="-342900" algn="l">
              <a:lnSpc>
                <a:spcPct val="90000"/>
              </a:lnSpc>
              <a:spcBef>
                <a:spcPts val="414"/>
              </a:spcBef>
              <a:spcAft>
                <a:spcPts val="0"/>
              </a:spcAft>
              <a:buClr>
                <a:schemeClr val="dk1"/>
              </a:buClr>
              <a:buSzPts val="1800"/>
              <a:buChar char="•"/>
              <a:defRPr/>
            </a:lvl7pPr>
            <a:lvl8pPr marL="3657600" lvl="7" indent="-342900" algn="l">
              <a:lnSpc>
                <a:spcPct val="90000"/>
              </a:lnSpc>
              <a:spcBef>
                <a:spcPts val="414"/>
              </a:spcBef>
              <a:spcAft>
                <a:spcPts val="0"/>
              </a:spcAft>
              <a:buClr>
                <a:schemeClr val="dk1"/>
              </a:buClr>
              <a:buSzPts val="1800"/>
              <a:buChar char="•"/>
              <a:defRPr/>
            </a:lvl8pPr>
            <a:lvl9pPr marL="4114800" lvl="8" indent="-342900" algn="l">
              <a:lnSpc>
                <a:spcPct val="90000"/>
              </a:lnSpc>
              <a:spcBef>
                <a:spcPts val="414"/>
              </a:spcBef>
              <a:spcAft>
                <a:spcPts val="0"/>
              </a:spcAft>
              <a:buClr>
                <a:schemeClr val="dk1"/>
              </a:buClr>
              <a:buSzPts val="1800"/>
              <a:buChar char="•"/>
              <a:defRPr/>
            </a:lvl9pPr>
          </a:lstStyle>
          <a:p>
            <a:endParaRPr/>
          </a:p>
        </p:txBody>
      </p:sp>
      <p:sp>
        <p:nvSpPr>
          <p:cNvPr id="44" name="Google Shape;44;p33"/>
          <p:cNvSpPr txBox="1">
            <a:spLocks noGrp="1"/>
          </p:cNvSpPr>
          <p:nvPr>
            <p:ph type="body" idx="3"/>
          </p:nvPr>
        </p:nvSpPr>
        <p:spPr>
          <a:xfrm>
            <a:off x="5104924" y="1391629"/>
            <a:ext cx="4286928" cy="68201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827"/>
              </a:spcBef>
              <a:spcAft>
                <a:spcPts val="0"/>
              </a:spcAft>
              <a:buClr>
                <a:schemeClr val="dk1"/>
              </a:buClr>
              <a:buSzPts val="1985"/>
              <a:buNone/>
              <a:defRPr sz="1985" b="1"/>
            </a:lvl1pPr>
            <a:lvl2pPr marL="914400" lvl="1" indent="-228600" algn="l">
              <a:lnSpc>
                <a:spcPct val="90000"/>
              </a:lnSpc>
              <a:spcBef>
                <a:spcPts val="414"/>
              </a:spcBef>
              <a:spcAft>
                <a:spcPts val="0"/>
              </a:spcAft>
              <a:buClr>
                <a:schemeClr val="dk1"/>
              </a:buClr>
              <a:buSzPts val="1654"/>
              <a:buNone/>
              <a:defRPr sz="1654" b="1"/>
            </a:lvl2pPr>
            <a:lvl3pPr marL="1371600" lvl="2" indent="-228600" algn="l">
              <a:lnSpc>
                <a:spcPct val="90000"/>
              </a:lnSpc>
              <a:spcBef>
                <a:spcPts val="414"/>
              </a:spcBef>
              <a:spcAft>
                <a:spcPts val="0"/>
              </a:spcAft>
              <a:buClr>
                <a:schemeClr val="dk1"/>
              </a:buClr>
              <a:buSzPts val="1489"/>
              <a:buNone/>
              <a:defRPr sz="1489" b="1"/>
            </a:lvl3pPr>
            <a:lvl4pPr marL="1828800" lvl="3" indent="-228600" algn="l">
              <a:lnSpc>
                <a:spcPct val="90000"/>
              </a:lnSpc>
              <a:spcBef>
                <a:spcPts val="414"/>
              </a:spcBef>
              <a:spcAft>
                <a:spcPts val="0"/>
              </a:spcAft>
              <a:buClr>
                <a:schemeClr val="dk1"/>
              </a:buClr>
              <a:buSzPts val="1323"/>
              <a:buNone/>
              <a:defRPr sz="1323" b="1"/>
            </a:lvl4pPr>
            <a:lvl5pPr marL="2286000" lvl="4" indent="-228600" algn="l">
              <a:lnSpc>
                <a:spcPct val="90000"/>
              </a:lnSpc>
              <a:spcBef>
                <a:spcPts val="414"/>
              </a:spcBef>
              <a:spcAft>
                <a:spcPts val="0"/>
              </a:spcAft>
              <a:buClr>
                <a:schemeClr val="dk1"/>
              </a:buClr>
              <a:buSzPts val="1323"/>
              <a:buNone/>
              <a:defRPr sz="1323" b="1"/>
            </a:lvl5pPr>
            <a:lvl6pPr marL="2743200" lvl="5" indent="-228600" algn="l">
              <a:lnSpc>
                <a:spcPct val="90000"/>
              </a:lnSpc>
              <a:spcBef>
                <a:spcPts val="414"/>
              </a:spcBef>
              <a:spcAft>
                <a:spcPts val="0"/>
              </a:spcAft>
              <a:buClr>
                <a:schemeClr val="dk1"/>
              </a:buClr>
              <a:buSzPts val="1323"/>
              <a:buNone/>
              <a:defRPr sz="1323" b="1"/>
            </a:lvl6pPr>
            <a:lvl7pPr marL="3200400" lvl="6" indent="-228600" algn="l">
              <a:lnSpc>
                <a:spcPct val="90000"/>
              </a:lnSpc>
              <a:spcBef>
                <a:spcPts val="414"/>
              </a:spcBef>
              <a:spcAft>
                <a:spcPts val="0"/>
              </a:spcAft>
              <a:buClr>
                <a:schemeClr val="dk1"/>
              </a:buClr>
              <a:buSzPts val="1323"/>
              <a:buNone/>
              <a:defRPr sz="1323" b="1"/>
            </a:lvl7pPr>
            <a:lvl8pPr marL="3657600" lvl="7" indent="-228600" algn="l">
              <a:lnSpc>
                <a:spcPct val="90000"/>
              </a:lnSpc>
              <a:spcBef>
                <a:spcPts val="414"/>
              </a:spcBef>
              <a:spcAft>
                <a:spcPts val="0"/>
              </a:spcAft>
              <a:buClr>
                <a:schemeClr val="dk1"/>
              </a:buClr>
              <a:buSzPts val="1323"/>
              <a:buNone/>
              <a:defRPr sz="1323" b="1"/>
            </a:lvl8pPr>
            <a:lvl9pPr marL="4114800" lvl="8" indent="-228600" algn="l">
              <a:lnSpc>
                <a:spcPct val="90000"/>
              </a:lnSpc>
              <a:spcBef>
                <a:spcPts val="414"/>
              </a:spcBef>
              <a:spcAft>
                <a:spcPts val="0"/>
              </a:spcAft>
              <a:buClr>
                <a:schemeClr val="dk1"/>
              </a:buClr>
              <a:buSzPts val="1323"/>
              <a:buNone/>
              <a:defRPr sz="1323" b="1"/>
            </a:lvl9pPr>
          </a:lstStyle>
          <a:p>
            <a:endParaRPr/>
          </a:p>
        </p:txBody>
      </p:sp>
      <p:sp>
        <p:nvSpPr>
          <p:cNvPr id="45" name="Google Shape;45;p33"/>
          <p:cNvSpPr txBox="1">
            <a:spLocks noGrp="1"/>
          </p:cNvSpPr>
          <p:nvPr>
            <p:ph type="body" idx="4"/>
          </p:nvPr>
        </p:nvSpPr>
        <p:spPr>
          <a:xfrm>
            <a:off x="5104924" y="2073645"/>
            <a:ext cx="4286928" cy="30500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827"/>
              </a:spcBef>
              <a:spcAft>
                <a:spcPts val="0"/>
              </a:spcAft>
              <a:buClr>
                <a:schemeClr val="dk1"/>
              </a:buClr>
              <a:buSzPts val="1800"/>
              <a:buChar char="•"/>
              <a:defRPr/>
            </a:lvl1pPr>
            <a:lvl2pPr marL="914400" lvl="1" indent="-342900" algn="l">
              <a:lnSpc>
                <a:spcPct val="90000"/>
              </a:lnSpc>
              <a:spcBef>
                <a:spcPts val="414"/>
              </a:spcBef>
              <a:spcAft>
                <a:spcPts val="0"/>
              </a:spcAft>
              <a:buClr>
                <a:schemeClr val="dk1"/>
              </a:buClr>
              <a:buSzPts val="1800"/>
              <a:buChar char="•"/>
              <a:defRPr/>
            </a:lvl2pPr>
            <a:lvl3pPr marL="1371600" lvl="2" indent="-342900" algn="l">
              <a:lnSpc>
                <a:spcPct val="90000"/>
              </a:lnSpc>
              <a:spcBef>
                <a:spcPts val="414"/>
              </a:spcBef>
              <a:spcAft>
                <a:spcPts val="0"/>
              </a:spcAft>
              <a:buClr>
                <a:schemeClr val="dk1"/>
              </a:buClr>
              <a:buSzPts val="1800"/>
              <a:buChar char="•"/>
              <a:defRPr/>
            </a:lvl3pPr>
            <a:lvl4pPr marL="1828800" lvl="3" indent="-342900" algn="l">
              <a:lnSpc>
                <a:spcPct val="90000"/>
              </a:lnSpc>
              <a:spcBef>
                <a:spcPts val="414"/>
              </a:spcBef>
              <a:spcAft>
                <a:spcPts val="0"/>
              </a:spcAft>
              <a:buClr>
                <a:schemeClr val="dk1"/>
              </a:buClr>
              <a:buSzPts val="1800"/>
              <a:buChar char="•"/>
              <a:defRPr/>
            </a:lvl4pPr>
            <a:lvl5pPr marL="2286000" lvl="4" indent="-342900" algn="l">
              <a:lnSpc>
                <a:spcPct val="90000"/>
              </a:lnSpc>
              <a:spcBef>
                <a:spcPts val="414"/>
              </a:spcBef>
              <a:spcAft>
                <a:spcPts val="0"/>
              </a:spcAft>
              <a:buClr>
                <a:schemeClr val="dk1"/>
              </a:buClr>
              <a:buSzPts val="1800"/>
              <a:buChar char="•"/>
              <a:defRPr/>
            </a:lvl5pPr>
            <a:lvl6pPr marL="2743200" lvl="5" indent="-342900" algn="l">
              <a:lnSpc>
                <a:spcPct val="90000"/>
              </a:lnSpc>
              <a:spcBef>
                <a:spcPts val="414"/>
              </a:spcBef>
              <a:spcAft>
                <a:spcPts val="0"/>
              </a:spcAft>
              <a:buClr>
                <a:schemeClr val="dk1"/>
              </a:buClr>
              <a:buSzPts val="1800"/>
              <a:buChar char="•"/>
              <a:defRPr/>
            </a:lvl6pPr>
            <a:lvl7pPr marL="3200400" lvl="6" indent="-342900" algn="l">
              <a:lnSpc>
                <a:spcPct val="90000"/>
              </a:lnSpc>
              <a:spcBef>
                <a:spcPts val="414"/>
              </a:spcBef>
              <a:spcAft>
                <a:spcPts val="0"/>
              </a:spcAft>
              <a:buClr>
                <a:schemeClr val="dk1"/>
              </a:buClr>
              <a:buSzPts val="1800"/>
              <a:buChar char="•"/>
              <a:defRPr/>
            </a:lvl7pPr>
            <a:lvl8pPr marL="3657600" lvl="7" indent="-342900" algn="l">
              <a:lnSpc>
                <a:spcPct val="90000"/>
              </a:lnSpc>
              <a:spcBef>
                <a:spcPts val="414"/>
              </a:spcBef>
              <a:spcAft>
                <a:spcPts val="0"/>
              </a:spcAft>
              <a:buClr>
                <a:schemeClr val="dk1"/>
              </a:buClr>
              <a:buSzPts val="1800"/>
              <a:buChar char="•"/>
              <a:defRPr/>
            </a:lvl8pPr>
            <a:lvl9pPr marL="4114800" lvl="8" indent="-342900" algn="l">
              <a:lnSpc>
                <a:spcPct val="90000"/>
              </a:lnSpc>
              <a:spcBef>
                <a:spcPts val="414"/>
              </a:spcBef>
              <a:spcAft>
                <a:spcPts val="0"/>
              </a:spcAft>
              <a:buClr>
                <a:schemeClr val="dk1"/>
              </a:buClr>
              <a:buSzPts val="1800"/>
              <a:buChar char="•"/>
              <a:defRPr/>
            </a:lvl9pPr>
          </a:lstStyle>
          <a:p>
            <a:endParaRPr/>
          </a:p>
        </p:txBody>
      </p:sp>
      <p:sp>
        <p:nvSpPr>
          <p:cNvPr id="46" name="Google Shape;46;p33"/>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C5187CE-B189-450E-9BB9-D66FF49AE593}" type="datetime1">
              <a:rPr lang="en-US" smtClean="0"/>
              <a:t>8/12/2025</a:t>
            </a:fld>
            <a:endParaRPr/>
          </a:p>
        </p:txBody>
      </p:sp>
      <p:sp>
        <p:nvSpPr>
          <p:cNvPr id="47" name="Google Shape;47;p33"/>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48" name="Google Shape;48;p33"/>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4"/>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4"/>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62B577E-F8F5-47C0-AEFD-87710A3A8F67}" type="datetime1">
              <a:rPr lang="en-US" smtClean="0"/>
              <a:t>8/12/2025</a:t>
            </a:fld>
            <a:endParaRPr/>
          </a:p>
        </p:txBody>
      </p:sp>
      <p:sp>
        <p:nvSpPr>
          <p:cNvPr id="52" name="Google Shape;52;p34"/>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53" name="Google Shape;53;p34"/>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5"/>
          <p:cNvSpPr txBox="1">
            <a:spLocks noGrp="1"/>
          </p:cNvSpPr>
          <p:nvPr>
            <p:ph type="title"/>
          </p:nvPr>
        </p:nvSpPr>
        <p:spPr>
          <a:xfrm>
            <a:off x="694575" y="378460"/>
            <a:ext cx="3252288" cy="132461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7"/>
              <a:buFont typeface="Play"/>
              <a:buNone/>
              <a:defRPr sz="264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5"/>
          <p:cNvSpPr txBox="1">
            <a:spLocks noGrp="1"/>
          </p:cNvSpPr>
          <p:nvPr>
            <p:ph type="body" idx="1"/>
          </p:nvPr>
        </p:nvSpPr>
        <p:spPr>
          <a:xfrm>
            <a:off x="4286928" y="817369"/>
            <a:ext cx="5104924" cy="4034278"/>
          </a:xfrm>
          <a:prstGeom prst="rect">
            <a:avLst/>
          </a:prstGeom>
          <a:noFill/>
          <a:ln>
            <a:noFill/>
          </a:ln>
        </p:spPr>
        <p:txBody>
          <a:bodyPr spcFirstLastPara="1" wrap="square" lIns="91425" tIns="45700" rIns="91425" bIns="45700" anchor="t" anchorCtr="0">
            <a:normAutofit/>
          </a:bodyPr>
          <a:lstStyle>
            <a:lvl1pPr marL="457200" lvl="0" indent="-396684" algn="l">
              <a:lnSpc>
                <a:spcPct val="90000"/>
              </a:lnSpc>
              <a:spcBef>
                <a:spcPts val="827"/>
              </a:spcBef>
              <a:spcAft>
                <a:spcPts val="0"/>
              </a:spcAft>
              <a:buClr>
                <a:schemeClr val="dk1"/>
              </a:buClr>
              <a:buSzPts val="2647"/>
              <a:buChar char="•"/>
              <a:defRPr sz="2647"/>
            </a:lvl1pPr>
            <a:lvl2pPr marL="914400" lvl="1" indent="-375666" algn="l">
              <a:lnSpc>
                <a:spcPct val="90000"/>
              </a:lnSpc>
              <a:spcBef>
                <a:spcPts val="414"/>
              </a:spcBef>
              <a:spcAft>
                <a:spcPts val="0"/>
              </a:spcAft>
              <a:buClr>
                <a:schemeClr val="dk1"/>
              </a:buClr>
              <a:buSzPts val="2316"/>
              <a:buChar char="•"/>
              <a:defRPr sz="2316"/>
            </a:lvl2pPr>
            <a:lvl3pPr marL="1371600" lvl="2" indent="-354647" algn="l">
              <a:lnSpc>
                <a:spcPct val="90000"/>
              </a:lnSpc>
              <a:spcBef>
                <a:spcPts val="414"/>
              </a:spcBef>
              <a:spcAft>
                <a:spcPts val="0"/>
              </a:spcAft>
              <a:buClr>
                <a:schemeClr val="dk1"/>
              </a:buClr>
              <a:buSzPts val="1985"/>
              <a:buChar char="•"/>
              <a:defRPr sz="1985"/>
            </a:lvl3pPr>
            <a:lvl4pPr marL="1828800" lvl="3" indent="-333629" algn="l">
              <a:lnSpc>
                <a:spcPct val="90000"/>
              </a:lnSpc>
              <a:spcBef>
                <a:spcPts val="414"/>
              </a:spcBef>
              <a:spcAft>
                <a:spcPts val="0"/>
              </a:spcAft>
              <a:buClr>
                <a:schemeClr val="dk1"/>
              </a:buClr>
              <a:buSzPts val="1654"/>
              <a:buChar char="•"/>
              <a:defRPr sz="1654"/>
            </a:lvl4pPr>
            <a:lvl5pPr marL="2286000" lvl="4" indent="-333629" algn="l">
              <a:lnSpc>
                <a:spcPct val="90000"/>
              </a:lnSpc>
              <a:spcBef>
                <a:spcPts val="414"/>
              </a:spcBef>
              <a:spcAft>
                <a:spcPts val="0"/>
              </a:spcAft>
              <a:buClr>
                <a:schemeClr val="dk1"/>
              </a:buClr>
              <a:buSzPts val="1654"/>
              <a:buChar char="•"/>
              <a:defRPr sz="1654"/>
            </a:lvl5pPr>
            <a:lvl6pPr marL="2743200" lvl="5" indent="-333629" algn="l">
              <a:lnSpc>
                <a:spcPct val="90000"/>
              </a:lnSpc>
              <a:spcBef>
                <a:spcPts val="414"/>
              </a:spcBef>
              <a:spcAft>
                <a:spcPts val="0"/>
              </a:spcAft>
              <a:buClr>
                <a:schemeClr val="dk1"/>
              </a:buClr>
              <a:buSzPts val="1654"/>
              <a:buChar char="•"/>
              <a:defRPr sz="1654"/>
            </a:lvl6pPr>
            <a:lvl7pPr marL="3200400" lvl="6" indent="-333629" algn="l">
              <a:lnSpc>
                <a:spcPct val="90000"/>
              </a:lnSpc>
              <a:spcBef>
                <a:spcPts val="414"/>
              </a:spcBef>
              <a:spcAft>
                <a:spcPts val="0"/>
              </a:spcAft>
              <a:buClr>
                <a:schemeClr val="dk1"/>
              </a:buClr>
              <a:buSzPts val="1654"/>
              <a:buChar char="•"/>
              <a:defRPr sz="1654"/>
            </a:lvl7pPr>
            <a:lvl8pPr marL="3657600" lvl="7" indent="-333628" algn="l">
              <a:lnSpc>
                <a:spcPct val="90000"/>
              </a:lnSpc>
              <a:spcBef>
                <a:spcPts val="414"/>
              </a:spcBef>
              <a:spcAft>
                <a:spcPts val="0"/>
              </a:spcAft>
              <a:buClr>
                <a:schemeClr val="dk1"/>
              </a:buClr>
              <a:buSzPts val="1654"/>
              <a:buChar char="•"/>
              <a:defRPr sz="1654"/>
            </a:lvl8pPr>
            <a:lvl9pPr marL="4114800" lvl="8" indent="-333628" algn="l">
              <a:lnSpc>
                <a:spcPct val="90000"/>
              </a:lnSpc>
              <a:spcBef>
                <a:spcPts val="414"/>
              </a:spcBef>
              <a:spcAft>
                <a:spcPts val="0"/>
              </a:spcAft>
              <a:buClr>
                <a:schemeClr val="dk1"/>
              </a:buClr>
              <a:buSzPts val="1654"/>
              <a:buChar char="•"/>
              <a:defRPr sz="1654"/>
            </a:lvl9pPr>
          </a:lstStyle>
          <a:p>
            <a:endParaRPr/>
          </a:p>
        </p:txBody>
      </p:sp>
      <p:sp>
        <p:nvSpPr>
          <p:cNvPr id="57" name="Google Shape;57;p35"/>
          <p:cNvSpPr txBox="1">
            <a:spLocks noGrp="1"/>
          </p:cNvSpPr>
          <p:nvPr>
            <p:ph type="body" idx="2"/>
          </p:nvPr>
        </p:nvSpPr>
        <p:spPr>
          <a:xfrm>
            <a:off x="694575" y="1703070"/>
            <a:ext cx="3252288" cy="315514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chemeClr val="dk1"/>
              </a:buClr>
              <a:buSzPts val="1323"/>
              <a:buNone/>
              <a:defRPr sz="1323"/>
            </a:lvl1pPr>
            <a:lvl2pPr marL="914400" lvl="1" indent="-228600" algn="l">
              <a:lnSpc>
                <a:spcPct val="90000"/>
              </a:lnSpc>
              <a:spcBef>
                <a:spcPts val="414"/>
              </a:spcBef>
              <a:spcAft>
                <a:spcPts val="0"/>
              </a:spcAft>
              <a:buClr>
                <a:schemeClr val="dk1"/>
              </a:buClr>
              <a:buSzPts val="1158"/>
              <a:buNone/>
              <a:defRPr sz="1158"/>
            </a:lvl2pPr>
            <a:lvl3pPr marL="1371600" lvl="2" indent="-228600" algn="l">
              <a:lnSpc>
                <a:spcPct val="90000"/>
              </a:lnSpc>
              <a:spcBef>
                <a:spcPts val="414"/>
              </a:spcBef>
              <a:spcAft>
                <a:spcPts val="0"/>
              </a:spcAft>
              <a:buClr>
                <a:schemeClr val="dk1"/>
              </a:buClr>
              <a:buSzPts val="993"/>
              <a:buNone/>
              <a:defRPr sz="993"/>
            </a:lvl3pPr>
            <a:lvl4pPr marL="1828800" lvl="3" indent="-228600" algn="l">
              <a:lnSpc>
                <a:spcPct val="90000"/>
              </a:lnSpc>
              <a:spcBef>
                <a:spcPts val="414"/>
              </a:spcBef>
              <a:spcAft>
                <a:spcPts val="0"/>
              </a:spcAft>
              <a:buClr>
                <a:schemeClr val="dk1"/>
              </a:buClr>
              <a:buSzPts val="827"/>
              <a:buNone/>
              <a:defRPr sz="827"/>
            </a:lvl4pPr>
            <a:lvl5pPr marL="2286000" lvl="4" indent="-228600" algn="l">
              <a:lnSpc>
                <a:spcPct val="90000"/>
              </a:lnSpc>
              <a:spcBef>
                <a:spcPts val="414"/>
              </a:spcBef>
              <a:spcAft>
                <a:spcPts val="0"/>
              </a:spcAft>
              <a:buClr>
                <a:schemeClr val="dk1"/>
              </a:buClr>
              <a:buSzPts val="827"/>
              <a:buNone/>
              <a:defRPr sz="827"/>
            </a:lvl5pPr>
            <a:lvl6pPr marL="2743200" lvl="5" indent="-228600" algn="l">
              <a:lnSpc>
                <a:spcPct val="90000"/>
              </a:lnSpc>
              <a:spcBef>
                <a:spcPts val="414"/>
              </a:spcBef>
              <a:spcAft>
                <a:spcPts val="0"/>
              </a:spcAft>
              <a:buClr>
                <a:schemeClr val="dk1"/>
              </a:buClr>
              <a:buSzPts val="827"/>
              <a:buNone/>
              <a:defRPr sz="827"/>
            </a:lvl6pPr>
            <a:lvl7pPr marL="3200400" lvl="6" indent="-228600" algn="l">
              <a:lnSpc>
                <a:spcPct val="90000"/>
              </a:lnSpc>
              <a:spcBef>
                <a:spcPts val="414"/>
              </a:spcBef>
              <a:spcAft>
                <a:spcPts val="0"/>
              </a:spcAft>
              <a:buClr>
                <a:schemeClr val="dk1"/>
              </a:buClr>
              <a:buSzPts val="827"/>
              <a:buNone/>
              <a:defRPr sz="827"/>
            </a:lvl7pPr>
            <a:lvl8pPr marL="3657600" lvl="7" indent="-228600" algn="l">
              <a:lnSpc>
                <a:spcPct val="90000"/>
              </a:lnSpc>
              <a:spcBef>
                <a:spcPts val="414"/>
              </a:spcBef>
              <a:spcAft>
                <a:spcPts val="0"/>
              </a:spcAft>
              <a:buClr>
                <a:schemeClr val="dk1"/>
              </a:buClr>
              <a:buSzPts val="827"/>
              <a:buNone/>
              <a:defRPr sz="827"/>
            </a:lvl8pPr>
            <a:lvl9pPr marL="4114800" lvl="8" indent="-228600" algn="l">
              <a:lnSpc>
                <a:spcPct val="90000"/>
              </a:lnSpc>
              <a:spcBef>
                <a:spcPts val="414"/>
              </a:spcBef>
              <a:spcAft>
                <a:spcPts val="0"/>
              </a:spcAft>
              <a:buClr>
                <a:schemeClr val="dk1"/>
              </a:buClr>
              <a:buSzPts val="827"/>
              <a:buNone/>
              <a:defRPr sz="827"/>
            </a:lvl9pPr>
          </a:lstStyle>
          <a:p>
            <a:endParaRPr/>
          </a:p>
        </p:txBody>
      </p:sp>
      <p:sp>
        <p:nvSpPr>
          <p:cNvPr id="58" name="Google Shape;58;p35"/>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B997521-EE67-4FB9-BF89-FDDAE58410E2}" type="datetime1">
              <a:rPr lang="en-US" smtClean="0"/>
              <a:t>8/12/2025</a:t>
            </a:fld>
            <a:endParaRPr/>
          </a:p>
        </p:txBody>
      </p:sp>
      <p:sp>
        <p:nvSpPr>
          <p:cNvPr id="59" name="Google Shape;59;p35"/>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60" name="Google Shape;60;p35"/>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694575" y="378460"/>
            <a:ext cx="3252288" cy="132461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647"/>
              <a:buFont typeface="Play"/>
              <a:buNone/>
              <a:defRPr sz="264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6"/>
          <p:cNvSpPr>
            <a:spLocks noGrp="1"/>
          </p:cNvSpPr>
          <p:nvPr>
            <p:ph type="pic" idx="2"/>
          </p:nvPr>
        </p:nvSpPr>
        <p:spPr>
          <a:xfrm>
            <a:off x="4286928" y="817369"/>
            <a:ext cx="5104924" cy="4034278"/>
          </a:xfrm>
          <a:prstGeom prst="rect">
            <a:avLst/>
          </a:prstGeom>
          <a:noFill/>
          <a:ln>
            <a:noFill/>
          </a:ln>
        </p:spPr>
      </p:sp>
      <p:sp>
        <p:nvSpPr>
          <p:cNvPr id="64" name="Google Shape;64;p36"/>
          <p:cNvSpPr txBox="1">
            <a:spLocks noGrp="1"/>
          </p:cNvSpPr>
          <p:nvPr>
            <p:ph type="body" idx="1"/>
          </p:nvPr>
        </p:nvSpPr>
        <p:spPr>
          <a:xfrm>
            <a:off x="694575" y="1703070"/>
            <a:ext cx="3252288" cy="315514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827"/>
              </a:spcBef>
              <a:spcAft>
                <a:spcPts val="0"/>
              </a:spcAft>
              <a:buClr>
                <a:schemeClr val="dk1"/>
              </a:buClr>
              <a:buSzPts val="1323"/>
              <a:buNone/>
              <a:defRPr sz="1323"/>
            </a:lvl1pPr>
            <a:lvl2pPr marL="914400" lvl="1" indent="-228600" algn="l">
              <a:lnSpc>
                <a:spcPct val="90000"/>
              </a:lnSpc>
              <a:spcBef>
                <a:spcPts val="414"/>
              </a:spcBef>
              <a:spcAft>
                <a:spcPts val="0"/>
              </a:spcAft>
              <a:buClr>
                <a:schemeClr val="dk1"/>
              </a:buClr>
              <a:buSzPts val="1158"/>
              <a:buNone/>
              <a:defRPr sz="1158"/>
            </a:lvl2pPr>
            <a:lvl3pPr marL="1371600" lvl="2" indent="-228600" algn="l">
              <a:lnSpc>
                <a:spcPct val="90000"/>
              </a:lnSpc>
              <a:spcBef>
                <a:spcPts val="414"/>
              </a:spcBef>
              <a:spcAft>
                <a:spcPts val="0"/>
              </a:spcAft>
              <a:buClr>
                <a:schemeClr val="dk1"/>
              </a:buClr>
              <a:buSzPts val="993"/>
              <a:buNone/>
              <a:defRPr sz="993"/>
            </a:lvl3pPr>
            <a:lvl4pPr marL="1828800" lvl="3" indent="-228600" algn="l">
              <a:lnSpc>
                <a:spcPct val="90000"/>
              </a:lnSpc>
              <a:spcBef>
                <a:spcPts val="414"/>
              </a:spcBef>
              <a:spcAft>
                <a:spcPts val="0"/>
              </a:spcAft>
              <a:buClr>
                <a:schemeClr val="dk1"/>
              </a:buClr>
              <a:buSzPts val="827"/>
              <a:buNone/>
              <a:defRPr sz="827"/>
            </a:lvl4pPr>
            <a:lvl5pPr marL="2286000" lvl="4" indent="-228600" algn="l">
              <a:lnSpc>
                <a:spcPct val="90000"/>
              </a:lnSpc>
              <a:spcBef>
                <a:spcPts val="414"/>
              </a:spcBef>
              <a:spcAft>
                <a:spcPts val="0"/>
              </a:spcAft>
              <a:buClr>
                <a:schemeClr val="dk1"/>
              </a:buClr>
              <a:buSzPts val="827"/>
              <a:buNone/>
              <a:defRPr sz="827"/>
            </a:lvl5pPr>
            <a:lvl6pPr marL="2743200" lvl="5" indent="-228600" algn="l">
              <a:lnSpc>
                <a:spcPct val="90000"/>
              </a:lnSpc>
              <a:spcBef>
                <a:spcPts val="414"/>
              </a:spcBef>
              <a:spcAft>
                <a:spcPts val="0"/>
              </a:spcAft>
              <a:buClr>
                <a:schemeClr val="dk1"/>
              </a:buClr>
              <a:buSzPts val="827"/>
              <a:buNone/>
              <a:defRPr sz="827"/>
            </a:lvl6pPr>
            <a:lvl7pPr marL="3200400" lvl="6" indent="-228600" algn="l">
              <a:lnSpc>
                <a:spcPct val="90000"/>
              </a:lnSpc>
              <a:spcBef>
                <a:spcPts val="414"/>
              </a:spcBef>
              <a:spcAft>
                <a:spcPts val="0"/>
              </a:spcAft>
              <a:buClr>
                <a:schemeClr val="dk1"/>
              </a:buClr>
              <a:buSzPts val="827"/>
              <a:buNone/>
              <a:defRPr sz="827"/>
            </a:lvl7pPr>
            <a:lvl8pPr marL="3657600" lvl="7" indent="-228600" algn="l">
              <a:lnSpc>
                <a:spcPct val="90000"/>
              </a:lnSpc>
              <a:spcBef>
                <a:spcPts val="414"/>
              </a:spcBef>
              <a:spcAft>
                <a:spcPts val="0"/>
              </a:spcAft>
              <a:buClr>
                <a:schemeClr val="dk1"/>
              </a:buClr>
              <a:buSzPts val="827"/>
              <a:buNone/>
              <a:defRPr sz="827"/>
            </a:lvl8pPr>
            <a:lvl9pPr marL="4114800" lvl="8" indent="-228600" algn="l">
              <a:lnSpc>
                <a:spcPct val="90000"/>
              </a:lnSpc>
              <a:spcBef>
                <a:spcPts val="414"/>
              </a:spcBef>
              <a:spcAft>
                <a:spcPts val="0"/>
              </a:spcAft>
              <a:buClr>
                <a:schemeClr val="dk1"/>
              </a:buClr>
              <a:buSzPts val="827"/>
              <a:buNone/>
              <a:defRPr sz="827"/>
            </a:lvl9pPr>
          </a:lstStyle>
          <a:p>
            <a:endParaRPr/>
          </a:p>
        </p:txBody>
      </p:sp>
      <p:sp>
        <p:nvSpPr>
          <p:cNvPr id="65" name="Google Shape;65;p36"/>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21166B0-D3B9-4F94-A7BD-0C731E0E35DD}" type="datetime1">
              <a:rPr lang="en-US" smtClean="0"/>
              <a:t>8/12/2025</a:t>
            </a:fld>
            <a:endParaRPr/>
          </a:p>
        </p:txBody>
      </p:sp>
      <p:sp>
        <p:nvSpPr>
          <p:cNvPr id="66" name="Google Shape;66;p36"/>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smtClean="0"/>
              <a:t>NMAMIT</a:t>
            </a:r>
            <a:endParaRPr/>
          </a:p>
        </p:txBody>
      </p:sp>
      <p:sp>
        <p:nvSpPr>
          <p:cNvPr id="67" name="Google Shape;67;p36"/>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39"/>
              <a:buFont typeface="Play"/>
              <a:buNone/>
              <a:defRPr sz="3639"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7"/>
          <p:cNvSpPr txBox="1">
            <a:spLocks noGrp="1"/>
          </p:cNvSpPr>
          <p:nvPr>
            <p:ph type="body" idx="1"/>
          </p:nvPr>
        </p:nvSpPr>
        <p:spPr>
          <a:xfrm>
            <a:off x="693261" y="1511212"/>
            <a:ext cx="8697278" cy="3601941"/>
          </a:xfrm>
          <a:prstGeom prst="rect">
            <a:avLst/>
          </a:prstGeom>
          <a:noFill/>
          <a:ln>
            <a:noFill/>
          </a:ln>
        </p:spPr>
        <p:txBody>
          <a:bodyPr spcFirstLastPara="1" wrap="square" lIns="91425" tIns="45700" rIns="91425" bIns="45700" anchor="t" anchorCtr="0">
            <a:normAutofit/>
          </a:bodyPr>
          <a:lstStyle>
            <a:lvl1pPr marL="457200" marR="0" lvl="0" indent="-375666" algn="l" rtl="0">
              <a:lnSpc>
                <a:spcPct val="90000"/>
              </a:lnSpc>
              <a:spcBef>
                <a:spcPts val="827"/>
              </a:spcBef>
              <a:spcAft>
                <a:spcPts val="0"/>
              </a:spcAft>
              <a:buClr>
                <a:schemeClr val="dk1"/>
              </a:buClr>
              <a:buSzPts val="2316"/>
              <a:buFont typeface="Arial"/>
              <a:buChar char="•"/>
              <a:defRPr sz="2316" b="0" i="0" u="none" strike="noStrike" cap="none">
                <a:solidFill>
                  <a:schemeClr val="dk1"/>
                </a:solidFill>
                <a:latin typeface="Arial"/>
                <a:ea typeface="Arial"/>
                <a:cs typeface="Arial"/>
                <a:sym typeface="Arial"/>
              </a:defRPr>
            </a:lvl1pPr>
            <a:lvl2pPr marL="914400" marR="0" lvl="1" indent="-354647" algn="l" rtl="0">
              <a:lnSpc>
                <a:spcPct val="90000"/>
              </a:lnSpc>
              <a:spcBef>
                <a:spcPts val="414"/>
              </a:spcBef>
              <a:spcAft>
                <a:spcPts val="0"/>
              </a:spcAft>
              <a:buClr>
                <a:schemeClr val="dk1"/>
              </a:buClr>
              <a:buSzPts val="1985"/>
              <a:buFont typeface="Arial"/>
              <a:buChar char="•"/>
              <a:defRPr sz="1985" b="0" i="0" u="none" strike="noStrike" cap="none">
                <a:solidFill>
                  <a:schemeClr val="dk1"/>
                </a:solidFill>
                <a:latin typeface="Arial"/>
                <a:ea typeface="Arial"/>
                <a:cs typeface="Arial"/>
                <a:sym typeface="Arial"/>
              </a:defRPr>
            </a:lvl2pPr>
            <a:lvl3pPr marL="1371600" marR="0" lvl="2" indent="-333629" algn="l" rtl="0">
              <a:lnSpc>
                <a:spcPct val="90000"/>
              </a:lnSpc>
              <a:spcBef>
                <a:spcPts val="414"/>
              </a:spcBef>
              <a:spcAft>
                <a:spcPts val="0"/>
              </a:spcAft>
              <a:buClr>
                <a:schemeClr val="dk1"/>
              </a:buClr>
              <a:buSzPts val="1654"/>
              <a:buFont typeface="Arial"/>
              <a:buChar char="•"/>
              <a:defRPr sz="1654" b="0" i="0" u="none" strike="noStrike" cap="none">
                <a:solidFill>
                  <a:schemeClr val="dk1"/>
                </a:solidFill>
                <a:latin typeface="Arial"/>
                <a:ea typeface="Arial"/>
                <a:cs typeface="Arial"/>
                <a:sym typeface="Arial"/>
              </a:defRPr>
            </a:lvl3pPr>
            <a:lvl4pPr marL="1828800" marR="0" lvl="3" indent="-323151" algn="l" rtl="0">
              <a:lnSpc>
                <a:spcPct val="90000"/>
              </a:lnSpc>
              <a:spcBef>
                <a:spcPts val="414"/>
              </a:spcBef>
              <a:spcAft>
                <a:spcPts val="0"/>
              </a:spcAft>
              <a:buClr>
                <a:schemeClr val="dk1"/>
              </a:buClr>
              <a:buSzPts val="1489"/>
              <a:buFont typeface="Arial"/>
              <a:buChar char="•"/>
              <a:defRPr sz="1489" b="0" i="0" u="none" strike="noStrike" cap="none">
                <a:solidFill>
                  <a:schemeClr val="dk1"/>
                </a:solidFill>
                <a:latin typeface="Arial"/>
                <a:ea typeface="Arial"/>
                <a:cs typeface="Arial"/>
                <a:sym typeface="Arial"/>
              </a:defRPr>
            </a:lvl4pPr>
            <a:lvl5pPr marL="2286000" marR="0" lvl="4" indent="-323151" algn="l" rtl="0">
              <a:lnSpc>
                <a:spcPct val="90000"/>
              </a:lnSpc>
              <a:spcBef>
                <a:spcPts val="414"/>
              </a:spcBef>
              <a:spcAft>
                <a:spcPts val="0"/>
              </a:spcAft>
              <a:buClr>
                <a:schemeClr val="dk1"/>
              </a:buClr>
              <a:buSzPts val="1489"/>
              <a:buFont typeface="Arial"/>
              <a:buChar char="•"/>
              <a:defRPr sz="1489" b="0" i="0" u="none" strike="noStrike" cap="none">
                <a:solidFill>
                  <a:schemeClr val="dk1"/>
                </a:solidFill>
                <a:latin typeface="Arial"/>
                <a:ea typeface="Arial"/>
                <a:cs typeface="Arial"/>
                <a:sym typeface="Arial"/>
              </a:defRPr>
            </a:lvl5pPr>
            <a:lvl6pPr marL="2743200" marR="0" lvl="5" indent="-323151" algn="l" rtl="0">
              <a:lnSpc>
                <a:spcPct val="90000"/>
              </a:lnSpc>
              <a:spcBef>
                <a:spcPts val="414"/>
              </a:spcBef>
              <a:spcAft>
                <a:spcPts val="0"/>
              </a:spcAft>
              <a:buClr>
                <a:schemeClr val="dk1"/>
              </a:buClr>
              <a:buSzPts val="1489"/>
              <a:buFont typeface="Arial"/>
              <a:buChar char="•"/>
              <a:defRPr sz="1489" b="0" i="0" u="none" strike="noStrike" cap="none">
                <a:solidFill>
                  <a:schemeClr val="dk1"/>
                </a:solidFill>
                <a:latin typeface="Arial"/>
                <a:ea typeface="Arial"/>
                <a:cs typeface="Arial"/>
                <a:sym typeface="Arial"/>
              </a:defRPr>
            </a:lvl6pPr>
            <a:lvl7pPr marL="3200400" marR="0" lvl="6" indent="-323151" algn="l" rtl="0">
              <a:lnSpc>
                <a:spcPct val="90000"/>
              </a:lnSpc>
              <a:spcBef>
                <a:spcPts val="414"/>
              </a:spcBef>
              <a:spcAft>
                <a:spcPts val="0"/>
              </a:spcAft>
              <a:buClr>
                <a:schemeClr val="dk1"/>
              </a:buClr>
              <a:buSzPts val="1489"/>
              <a:buFont typeface="Arial"/>
              <a:buChar char="•"/>
              <a:defRPr sz="1489" b="0" i="0" u="none" strike="noStrike" cap="none">
                <a:solidFill>
                  <a:schemeClr val="dk1"/>
                </a:solidFill>
                <a:latin typeface="Arial"/>
                <a:ea typeface="Arial"/>
                <a:cs typeface="Arial"/>
                <a:sym typeface="Arial"/>
              </a:defRPr>
            </a:lvl7pPr>
            <a:lvl8pPr marL="3657600" marR="0" lvl="7" indent="-323151" algn="l" rtl="0">
              <a:lnSpc>
                <a:spcPct val="90000"/>
              </a:lnSpc>
              <a:spcBef>
                <a:spcPts val="414"/>
              </a:spcBef>
              <a:spcAft>
                <a:spcPts val="0"/>
              </a:spcAft>
              <a:buClr>
                <a:schemeClr val="dk1"/>
              </a:buClr>
              <a:buSzPts val="1489"/>
              <a:buFont typeface="Arial"/>
              <a:buChar char="•"/>
              <a:defRPr sz="1489" b="0" i="0" u="none" strike="noStrike" cap="none">
                <a:solidFill>
                  <a:schemeClr val="dk1"/>
                </a:solidFill>
                <a:latin typeface="Arial"/>
                <a:ea typeface="Arial"/>
                <a:cs typeface="Arial"/>
                <a:sym typeface="Arial"/>
              </a:defRPr>
            </a:lvl8pPr>
            <a:lvl9pPr marL="4114800" marR="0" lvl="8" indent="-323151" algn="l" rtl="0">
              <a:lnSpc>
                <a:spcPct val="90000"/>
              </a:lnSpc>
              <a:spcBef>
                <a:spcPts val="414"/>
              </a:spcBef>
              <a:spcAft>
                <a:spcPts val="0"/>
              </a:spcAft>
              <a:buClr>
                <a:schemeClr val="dk1"/>
              </a:buClr>
              <a:buSzPts val="1489"/>
              <a:buFont typeface="Arial"/>
              <a:buChar char="•"/>
              <a:defRPr sz="1489" b="0" i="0" u="none" strike="noStrike" cap="none">
                <a:solidFill>
                  <a:schemeClr val="dk1"/>
                </a:solidFill>
                <a:latin typeface="Arial"/>
                <a:ea typeface="Arial"/>
                <a:cs typeface="Arial"/>
                <a:sym typeface="Arial"/>
              </a:defRPr>
            </a:lvl9pPr>
          </a:lstStyle>
          <a:p>
            <a:endParaRPr/>
          </a:p>
        </p:txBody>
      </p:sp>
      <p:sp>
        <p:nvSpPr>
          <p:cNvPr id="8" name="Google Shape;8;p27"/>
          <p:cNvSpPr txBox="1">
            <a:spLocks noGrp="1"/>
          </p:cNvSpPr>
          <p:nvPr>
            <p:ph type="dt" idx="10"/>
          </p:nvPr>
        </p:nvSpPr>
        <p:spPr>
          <a:xfrm>
            <a:off x="693261" y="5261646"/>
            <a:ext cx="2268855" cy="302242"/>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93"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F6504EAB-F68A-413B-A3EB-49CF21B8D641}" type="datetime1">
              <a:rPr lang="en-US" smtClean="0"/>
              <a:t>8/12/2025</a:t>
            </a:fld>
            <a:endParaRPr/>
          </a:p>
        </p:txBody>
      </p:sp>
      <p:sp>
        <p:nvSpPr>
          <p:cNvPr id="9" name="Google Shape;9;p27"/>
          <p:cNvSpPr txBox="1">
            <a:spLocks noGrp="1"/>
          </p:cNvSpPr>
          <p:nvPr>
            <p:ph type="ftr" idx="11"/>
          </p:nvPr>
        </p:nvSpPr>
        <p:spPr>
          <a:xfrm>
            <a:off x="3340259" y="5261646"/>
            <a:ext cx="3403283" cy="30224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93"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IN" smtClean="0"/>
              <a:t>NMAMIT</a:t>
            </a:r>
            <a:endParaRPr/>
          </a:p>
        </p:txBody>
      </p:sp>
      <p:sp>
        <p:nvSpPr>
          <p:cNvPr id="10" name="Google Shape;10;p27"/>
          <p:cNvSpPr txBox="1">
            <a:spLocks noGrp="1"/>
          </p:cNvSpPr>
          <p:nvPr>
            <p:ph type="sldNum" idx="12"/>
          </p:nvPr>
        </p:nvSpPr>
        <p:spPr>
          <a:xfrm>
            <a:off x="7121684" y="5261646"/>
            <a:ext cx="2268855" cy="302242"/>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93" b="0" i="0" u="none" strike="noStrike" cap="none">
                <a:solidFill>
                  <a:srgbClr val="757575"/>
                </a:solidFill>
                <a:latin typeface="Arial"/>
                <a:ea typeface="Arial"/>
                <a:cs typeface="Arial"/>
                <a:sym typeface="Arial"/>
              </a:defRPr>
            </a:lvl1pPr>
            <a:lvl2pPr marL="0" marR="0" lvl="1" indent="0" algn="r" rtl="0">
              <a:spcBef>
                <a:spcPts val="0"/>
              </a:spcBef>
              <a:buNone/>
              <a:defRPr sz="993" b="0" i="0" u="none" strike="noStrike" cap="none">
                <a:solidFill>
                  <a:srgbClr val="757575"/>
                </a:solidFill>
                <a:latin typeface="Arial"/>
                <a:ea typeface="Arial"/>
                <a:cs typeface="Arial"/>
                <a:sym typeface="Arial"/>
              </a:defRPr>
            </a:lvl2pPr>
            <a:lvl3pPr marL="0" marR="0" lvl="2" indent="0" algn="r" rtl="0">
              <a:spcBef>
                <a:spcPts val="0"/>
              </a:spcBef>
              <a:buNone/>
              <a:defRPr sz="993" b="0" i="0" u="none" strike="noStrike" cap="none">
                <a:solidFill>
                  <a:srgbClr val="757575"/>
                </a:solidFill>
                <a:latin typeface="Arial"/>
                <a:ea typeface="Arial"/>
                <a:cs typeface="Arial"/>
                <a:sym typeface="Arial"/>
              </a:defRPr>
            </a:lvl3pPr>
            <a:lvl4pPr marL="0" marR="0" lvl="3" indent="0" algn="r" rtl="0">
              <a:spcBef>
                <a:spcPts val="0"/>
              </a:spcBef>
              <a:buNone/>
              <a:defRPr sz="993" b="0" i="0" u="none" strike="noStrike" cap="none">
                <a:solidFill>
                  <a:srgbClr val="757575"/>
                </a:solidFill>
                <a:latin typeface="Arial"/>
                <a:ea typeface="Arial"/>
                <a:cs typeface="Arial"/>
                <a:sym typeface="Arial"/>
              </a:defRPr>
            </a:lvl4pPr>
            <a:lvl5pPr marL="0" marR="0" lvl="4" indent="0" algn="r" rtl="0">
              <a:spcBef>
                <a:spcPts val="0"/>
              </a:spcBef>
              <a:buNone/>
              <a:defRPr sz="993" b="0" i="0" u="none" strike="noStrike" cap="none">
                <a:solidFill>
                  <a:srgbClr val="757575"/>
                </a:solidFill>
                <a:latin typeface="Arial"/>
                <a:ea typeface="Arial"/>
                <a:cs typeface="Arial"/>
                <a:sym typeface="Arial"/>
              </a:defRPr>
            </a:lvl5pPr>
            <a:lvl6pPr marL="0" marR="0" lvl="5" indent="0" algn="r" rtl="0">
              <a:spcBef>
                <a:spcPts val="0"/>
              </a:spcBef>
              <a:buNone/>
              <a:defRPr sz="993" b="0" i="0" u="none" strike="noStrike" cap="none">
                <a:solidFill>
                  <a:srgbClr val="757575"/>
                </a:solidFill>
                <a:latin typeface="Arial"/>
                <a:ea typeface="Arial"/>
                <a:cs typeface="Arial"/>
                <a:sym typeface="Arial"/>
              </a:defRPr>
            </a:lvl6pPr>
            <a:lvl7pPr marL="0" marR="0" lvl="6" indent="0" algn="r" rtl="0">
              <a:spcBef>
                <a:spcPts val="0"/>
              </a:spcBef>
              <a:buNone/>
              <a:defRPr sz="993" b="0" i="0" u="none" strike="noStrike" cap="none">
                <a:solidFill>
                  <a:srgbClr val="757575"/>
                </a:solidFill>
                <a:latin typeface="Arial"/>
                <a:ea typeface="Arial"/>
                <a:cs typeface="Arial"/>
                <a:sym typeface="Arial"/>
              </a:defRPr>
            </a:lvl7pPr>
            <a:lvl8pPr marL="0" marR="0" lvl="7" indent="0" algn="r" rtl="0">
              <a:spcBef>
                <a:spcPts val="0"/>
              </a:spcBef>
              <a:buNone/>
              <a:defRPr sz="993" b="0" i="0" u="none" strike="noStrike" cap="none">
                <a:solidFill>
                  <a:srgbClr val="757575"/>
                </a:solidFill>
                <a:latin typeface="Arial"/>
                <a:ea typeface="Arial"/>
                <a:cs typeface="Arial"/>
                <a:sym typeface="Arial"/>
              </a:defRPr>
            </a:lvl8pPr>
            <a:lvl9pPr marL="0" marR="0" lvl="8" indent="0" algn="r" rtl="0">
              <a:spcBef>
                <a:spcPts val="0"/>
              </a:spcBef>
              <a:buNone/>
              <a:defRPr sz="993"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linkedin.com/advice/1/how-do-you-program-more-efficiently-skills-information-technology"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fresh2refresh.com/c/c-decision-control/" TargetMode="External"/><Relationship Id="rId13" Type="http://schemas.openxmlformats.org/officeDocument/2006/relationships/hyperlink" Target="http://fresh2refresh.com/c/c-union/" TargetMode="External"/><Relationship Id="rId3" Type="http://schemas.openxmlformats.org/officeDocument/2006/relationships/hyperlink" Target="http://fresh2refresh.com/c/c-storage-class-specifiers/" TargetMode="External"/><Relationship Id="rId7" Type="http://schemas.openxmlformats.org/officeDocument/2006/relationships/hyperlink" Target="http://fresh2refresh.com/c/c-case-control-statements/" TargetMode="External"/><Relationship Id="rId12" Type="http://schemas.openxmlformats.org/officeDocument/2006/relationships/hyperlink" Target="http://fresh2refresh.com/c/c-function/c-function-arguments-and-return-values/"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fresh2refresh.com/c/c-constants/" TargetMode="External"/><Relationship Id="rId11" Type="http://schemas.openxmlformats.org/officeDocument/2006/relationships/hyperlink" Target="http://fresh2refresh.com/c/c-type-qualifiers/" TargetMode="External"/><Relationship Id="rId5" Type="http://schemas.openxmlformats.org/officeDocument/2006/relationships/hyperlink" Target="http://fresh2refresh.com/c/c-structures/" TargetMode="External"/><Relationship Id="rId10" Type="http://schemas.openxmlformats.org/officeDocument/2006/relationships/hyperlink" Target="http://fresh2refresh.com/c/c-typedef/" TargetMode="External"/><Relationship Id="rId4" Type="http://schemas.openxmlformats.org/officeDocument/2006/relationships/hyperlink" Target="http://fresh2refresh.com/c/c-data-types/" TargetMode="External"/><Relationship Id="rId9" Type="http://schemas.openxmlformats.org/officeDocument/2006/relationships/hyperlink" Target="http://fresh2refresh.com/c/c-loop-control-statement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is the best computer monitor for under £200? | Computing | The Guardi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8273"/>
            <a:ext cx="10083800" cy="423002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84;p1"/>
          <p:cNvGrpSpPr/>
          <p:nvPr/>
        </p:nvGrpSpPr>
        <p:grpSpPr>
          <a:xfrm>
            <a:off x="0" y="47624"/>
            <a:ext cx="10083800" cy="1390650"/>
            <a:chOff x="0" y="47624"/>
            <a:chExt cx="10078592" cy="1390650"/>
          </a:xfrm>
        </p:grpSpPr>
        <p:pic>
          <p:nvPicPr>
            <p:cNvPr id="3" name="Google Shape;85;p1"/>
            <p:cNvPicPr preferRelativeResize="0"/>
            <p:nvPr/>
          </p:nvPicPr>
          <p:blipFill rotWithShape="1">
            <a:blip r:embed="rId3">
              <a:alphaModFix/>
            </a:blip>
            <a:srcRect/>
            <a:stretch/>
          </p:blipFill>
          <p:spPr>
            <a:xfrm>
              <a:off x="0" y="86968"/>
              <a:ext cx="7717880" cy="1175033"/>
            </a:xfrm>
            <a:prstGeom prst="rect">
              <a:avLst/>
            </a:prstGeom>
            <a:noFill/>
            <a:ln>
              <a:noFill/>
            </a:ln>
          </p:spPr>
        </p:pic>
        <p:pic>
          <p:nvPicPr>
            <p:cNvPr id="4" name="Google Shape;86;p1"/>
            <p:cNvPicPr preferRelativeResize="0"/>
            <p:nvPr/>
          </p:nvPicPr>
          <p:blipFill rotWithShape="1">
            <a:blip r:embed="rId4">
              <a:alphaModFix/>
            </a:blip>
            <a:srcRect/>
            <a:stretch/>
          </p:blipFill>
          <p:spPr>
            <a:xfrm>
              <a:off x="0" y="47624"/>
              <a:ext cx="10078592" cy="1390650"/>
            </a:xfrm>
            <a:prstGeom prst="rect">
              <a:avLst/>
            </a:prstGeom>
            <a:noFill/>
            <a:ln>
              <a:noFill/>
            </a:ln>
          </p:spPr>
        </p:pic>
      </p:grpSp>
      <p:sp>
        <p:nvSpPr>
          <p:cNvPr id="5" name="Rectangle 4"/>
          <p:cNvSpPr/>
          <p:nvPr/>
        </p:nvSpPr>
        <p:spPr>
          <a:xfrm>
            <a:off x="2574376" y="2385353"/>
            <a:ext cx="4935048" cy="2062103"/>
          </a:xfrm>
          <a:prstGeom prst="rect">
            <a:avLst/>
          </a:prstGeom>
        </p:spPr>
        <p:txBody>
          <a:bodyPr wrap="square">
            <a:spAutoFit/>
          </a:bodyPr>
          <a:lstStyle/>
          <a:p>
            <a:r>
              <a:rPr lang="en-US" sz="3200"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PROBLEM SOLVING THROUGH </a:t>
            </a:r>
            <a:r>
              <a:rPr lang="en-US" sz="3200" b="1" dirty="0" smtClean="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PROGRAMMING </a:t>
            </a:r>
            <a:r>
              <a:rPr lang="en-IN" sz="3200" b="1" dirty="0" smtClean="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a:t>
            </a:r>
            <a:r>
              <a:rPr lang="en-US" sz="3200"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CSE103</a:t>
            </a:r>
            <a:r>
              <a:rPr lang="en-IN" sz="3200" b="1" dirty="0" smtClean="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a:t>
            </a:r>
            <a:endParaRPr lang="en-IN" sz="3200"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Footer Placeholder 5"/>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90421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F6158A5-414F-9126-3E1F-CBC7F7F25595}"/>
              </a:ext>
            </a:extLst>
          </p:cNvPr>
          <p:cNvSpPr>
            <a:spLocks noGrp="1"/>
          </p:cNvSpPr>
          <p:nvPr>
            <p:ph idx="1"/>
          </p:nvPr>
        </p:nvSpPr>
        <p:spPr>
          <a:xfrm>
            <a:off x="411025" y="813929"/>
            <a:ext cx="9264491" cy="4560729"/>
          </a:xfrm>
        </p:spPr>
        <p:txBody>
          <a:bodyPr>
            <a:normAutofit/>
          </a:bodyPr>
          <a:lstStyle/>
          <a:p>
            <a:pPr marL="0" indent="0" algn="just">
              <a:lnSpc>
                <a:spcPct val="150000"/>
              </a:lnSpc>
              <a:buNone/>
            </a:pPr>
            <a:r>
              <a:rPr lang="en-US" b="1" dirty="0"/>
              <a:t>The Microprocessor (CPU):</a:t>
            </a:r>
          </a:p>
          <a:p>
            <a:pPr algn="just">
              <a:lnSpc>
                <a:spcPct val="150000"/>
              </a:lnSpc>
              <a:spcBef>
                <a:spcPts val="496"/>
              </a:spcBef>
            </a:pPr>
            <a:r>
              <a:rPr lang="en-US" sz="2000" dirty="0"/>
              <a:t>At the heart of the computer system lies the microprocessor, also known as the Central Processing Unit (CPU). </a:t>
            </a:r>
          </a:p>
          <a:p>
            <a:pPr algn="just">
              <a:lnSpc>
                <a:spcPct val="150000"/>
              </a:lnSpc>
            </a:pPr>
            <a:r>
              <a:rPr lang="en-US" sz="2000" dirty="0"/>
              <a:t>It is the main processing unit responsible for executing instructions and managing the flow of data. </a:t>
            </a:r>
          </a:p>
          <a:p>
            <a:pPr algn="just">
              <a:lnSpc>
                <a:spcPct val="150000"/>
              </a:lnSpc>
            </a:pPr>
            <a:r>
              <a:rPr lang="en-US" sz="2000" dirty="0"/>
              <a:t>The microprocessor performs all calculations and decision-making activities. </a:t>
            </a:r>
          </a:p>
          <a:p>
            <a:pPr algn="just">
              <a:lnSpc>
                <a:spcPct val="150000"/>
              </a:lnSpc>
            </a:pPr>
            <a:r>
              <a:rPr lang="en-US" sz="2000" dirty="0"/>
              <a:t>It consists of three main parts: the </a:t>
            </a:r>
            <a:r>
              <a:rPr lang="en-US" sz="2000" dirty="0">
                <a:solidFill>
                  <a:srgbClr val="FF0000"/>
                </a:solidFill>
              </a:rPr>
              <a:t>Control Unit</a:t>
            </a:r>
            <a:r>
              <a:rPr lang="en-US" sz="2000" dirty="0"/>
              <a:t>, the </a:t>
            </a:r>
            <a:r>
              <a:rPr lang="en-US" sz="2000" dirty="0">
                <a:solidFill>
                  <a:srgbClr val="FF0000"/>
                </a:solidFill>
              </a:rPr>
              <a:t>Arithmetic Logic Unit</a:t>
            </a:r>
            <a:r>
              <a:rPr lang="en-US" sz="2000" dirty="0"/>
              <a:t>, and </a:t>
            </a:r>
            <a:r>
              <a:rPr lang="en-US" sz="2000" dirty="0">
                <a:solidFill>
                  <a:srgbClr val="FF0000"/>
                </a:solidFill>
              </a:rPr>
              <a:t>Registers</a:t>
            </a:r>
            <a:r>
              <a:rPr lang="en-US" sz="2000" dirty="0"/>
              <a:t>.</a:t>
            </a:r>
            <a:endParaRPr lang="en-IN" sz="2000" dirty="0"/>
          </a:p>
        </p:txBody>
      </p:sp>
      <p:sp>
        <p:nvSpPr>
          <p:cNvPr id="4" name="Title 1">
            <a:extLst>
              <a:ext uri="{FF2B5EF4-FFF2-40B4-BE49-F238E27FC236}">
                <a16:creationId xmlns="" xmlns:a16="http://schemas.microsoft.com/office/drawing/2014/main" id="{D92CC5D9-CDF2-D150-0037-1871DB0CBB5B}"/>
              </a:ext>
            </a:extLst>
          </p:cNvPr>
          <p:cNvSpPr txBox="1">
            <a:spLocks/>
          </p:cNvSpPr>
          <p:nvPr/>
        </p:nvSpPr>
        <p:spPr>
          <a:xfrm>
            <a:off x="693261" y="98729"/>
            <a:ext cx="8697278" cy="715200"/>
          </a:xfrm>
          <a:prstGeom prst="rect">
            <a:avLst/>
          </a:prstGeom>
        </p:spPr>
        <p:txBody>
          <a:bodyPr vert="horz" lIns="75648" tIns="37824" rIns="75648" bIns="37824"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F1E1E"/>
                </a:solidFill>
                <a:latin typeface="+mn-lt"/>
                <a:ea typeface="Sora Semi Bold" pitchFamily="34" charset="-122"/>
              </a:rPr>
              <a:t>Components of a Computer </a:t>
            </a:r>
            <a:r>
              <a:rPr lang="en-US" b="1" dirty="0">
                <a:solidFill>
                  <a:srgbClr val="1F1E1E"/>
                </a:solidFill>
                <a:latin typeface="+mn-lt"/>
                <a:ea typeface="Sora Semi Bold" pitchFamily="34" charset="-122"/>
                <a:cs typeface="Sora Semi Bold" pitchFamily="34" charset="-120"/>
              </a:rPr>
              <a:t>System</a:t>
            </a:r>
            <a:endParaRPr lang="en-IN" dirty="0">
              <a:latin typeface="+mn-lt"/>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5070316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154" y="327623"/>
            <a:ext cx="8933493" cy="693845"/>
          </a:xfrm>
        </p:spPr>
        <p:txBody>
          <a:bodyPr/>
          <a:lstStyle/>
          <a:p>
            <a:r>
              <a:rPr lang="en-US" b="1" dirty="0"/>
              <a:t>Operators in c</a:t>
            </a:r>
          </a:p>
        </p:txBody>
      </p:sp>
      <p:sp>
        <p:nvSpPr>
          <p:cNvPr id="9" name="Text Placeholder 8"/>
          <p:cNvSpPr>
            <a:spLocks noGrp="1"/>
          </p:cNvSpPr>
          <p:nvPr>
            <p:ph type="body" sz="quarter" idx="17"/>
          </p:nvPr>
        </p:nvSpPr>
        <p:spPr>
          <a:xfrm>
            <a:off x="575155" y="1021468"/>
            <a:ext cx="8933493" cy="4445177"/>
          </a:xfrm>
        </p:spPr>
        <p:txBody>
          <a:bodyPr/>
          <a:lstStyle/>
          <a:p>
            <a:pPr marL="0" indent="0" algn="just">
              <a:buNone/>
            </a:pPr>
            <a:r>
              <a:rPr lang="en-US" b="1" dirty="0"/>
              <a:t>(a) Integer Arithmetic Operator</a:t>
            </a:r>
          </a:p>
          <a:p>
            <a:pPr lvl="0" algn="just"/>
            <a:r>
              <a:rPr lang="en-US" dirty="0"/>
              <a:t>When the both the operands in a single arithmetic expression are integers, the expression is called </a:t>
            </a:r>
            <a:r>
              <a:rPr lang="en-US" b="1" dirty="0"/>
              <a:t>integer</a:t>
            </a:r>
            <a:r>
              <a:rPr lang="en-US" dirty="0"/>
              <a:t> </a:t>
            </a:r>
            <a:r>
              <a:rPr lang="en-US" b="1" dirty="0"/>
              <a:t>expression </a:t>
            </a:r>
            <a:r>
              <a:rPr lang="en-US" dirty="0"/>
              <a:t>and the and the operation is called</a:t>
            </a:r>
            <a:r>
              <a:rPr lang="en-US" b="1" dirty="0"/>
              <a:t> integer arithmetic</a:t>
            </a:r>
            <a:r>
              <a:rPr lang="en-US" dirty="0"/>
              <a:t>.</a:t>
            </a:r>
            <a:endParaRPr lang="en-IN" dirty="0"/>
          </a:p>
          <a:p>
            <a:pPr lvl="0" algn="just"/>
            <a:r>
              <a:rPr lang="en-US" dirty="0"/>
              <a:t>Integer arithmetic always yields an integer value.</a:t>
            </a:r>
            <a:endParaRPr lang="en-IN" dirty="0"/>
          </a:p>
          <a:p>
            <a:pPr marL="0" indent="0" algn="just">
              <a:buNone/>
            </a:pPr>
            <a:r>
              <a:rPr lang="en-US" dirty="0"/>
              <a:t>Examples: if a = 17 and b = 4, the following are the results of integer arithmetic.</a:t>
            </a:r>
            <a:endParaRPr lang="en-IN" dirty="0"/>
          </a:p>
          <a:p>
            <a:pPr marL="200934" lvl="1" indent="0" algn="just">
              <a:spcAft>
                <a:spcPts val="0"/>
              </a:spcAft>
              <a:buNone/>
            </a:pPr>
            <a:r>
              <a:rPr lang="en-US" dirty="0"/>
              <a:t>a – b = 13</a:t>
            </a:r>
            <a:endParaRPr lang="en-IN" dirty="0"/>
          </a:p>
          <a:p>
            <a:pPr marL="200934" lvl="1" indent="0" algn="just">
              <a:spcAft>
                <a:spcPts val="0"/>
              </a:spcAft>
              <a:buNone/>
            </a:pPr>
            <a:r>
              <a:rPr lang="en-US" dirty="0"/>
              <a:t>a + b = 21</a:t>
            </a:r>
            <a:endParaRPr lang="en-IN" dirty="0"/>
          </a:p>
          <a:p>
            <a:pPr marL="200934" lvl="1" indent="0" algn="just">
              <a:spcAft>
                <a:spcPts val="0"/>
              </a:spcAft>
              <a:buNone/>
            </a:pPr>
            <a:r>
              <a:rPr lang="en-US" dirty="0"/>
              <a:t>a * b = 68</a:t>
            </a:r>
            <a:endParaRPr lang="en-IN" dirty="0"/>
          </a:p>
          <a:p>
            <a:pPr marL="200934" lvl="1" indent="0" algn="just">
              <a:spcAft>
                <a:spcPts val="0"/>
              </a:spcAft>
              <a:buNone/>
            </a:pPr>
            <a:r>
              <a:rPr lang="en-US" dirty="0"/>
              <a:t>a / b = 4 (decimal part truncated)</a:t>
            </a:r>
            <a:endParaRPr lang="en-IN" dirty="0"/>
          </a:p>
          <a:p>
            <a:pPr marL="200934" lvl="1" indent="0" algn="just">
              <a:spcAft>
                <a:spcPts val="0"/>
              </a:spcAft>
              <a:buNone/>
            </a:pPr>
            <a:r>
              <a:rPr lang="en-US" dirty="0"/>
              <a:t>a % b = 1 (remainder of division)</a:t>
            </a:r>
            <a:endParaRPr lang="en-IN" dirty="0"/>
          </a:p>
          <a:p>
            <a:pPr marL="0" indent="0" algn="just">
              <a:buNone/>
            </a:pPr>
            <a:endParaRPr lang="en-US" dirty="0"/>
          </a:p>
        </p:txBody>
      </p:sp>
    </p:spTree>
    <p:extLst>
      <p:ext uri="{BB962C8B-B14F-4D97-AF65-F5344CB8AC3E}">
        <p14:creationId xmlns:p14="http://schemas.microsoft.com/office/powerpoint/2010/main" val="9956256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154" y="327623"/>
            <a:ext cx="8933493" cy="693845"/>
          </a:xfrm>
        </p:spPr>
        <p:txBody>
          <a:bodyPr/>
          <a:lstStyle/>
          <a:p>
            <a:r>
              <a:rPr lang="en-US" b="1" dirty="0"/>
              <a:t>Operators in c</a:t>
            </a:r>
          </a:p>
        </p:txBody>
      </p:sp>
      <p:sp>
        <p:nvSpPr>
          <p:cNvPr id="9" name="Text Placeholder 8"/>
          <p:cNvSpPr>
            <a:spLocks noGrp="1"/>
          </p:cNvSpPr>
          <p:nvPr>
            <p:ph type="body" sz="quarter" idx="17"/>
          </p:nvPr>
        </p:nvSpPr>
        <p:spPr>
          <a:xfrm>
            <a:off x="575155" y="946150"/>
            <a:ext cx="8933493" cy="4678186"/>
          </a:xfrm>
        </p:spPr>
        <p:txBody>
          <a:bodyPr/>
          <a:lstStyle/>
          <a:p>
            <a:pPr marL="200934" lvl="1" indent="0" algn="just">
              <a:spcAft>
                <a:spcPts val="0"/>
              </a:spcAft>
              <a:buNone/>
            </a:pPr>
            <a:r>
              <a:rPr lang="en-US" dirty="0"/>
              <a:t>/****Use of Modulus operator****/</a:t>
            </a:r>
            <a:endParaRPr lang="en-IN" dirty="0"/>
          </a:p>
          <a:p>
            <a:pPr marL="200934" lvl="1" indent="0" algn="just">
              <a:spcAft>
                <a:spcPts val="0"/>
              </a:spcAft>
              <a:buNone/>
            </a:pPr>
            <a:r>
              <a:rPr lang="en-US" dirty="0"/>
              <a:t> #include &lt;</a:t>
            </a:r>
            <a:r>
              <a:rPr lang="en-US" dirty="0" err="1"/>
              <a:t>stdio.h</a:t>
            </a:r>
            <a:r>
              <a:rPr lang="en-US" dirty="0"/>
              <a:t>&gt; </a:t>
            </a:r>
            <a:endParaRPr lang="en-IN" dirty="0"/>
          </a:p>
          <a:p>
            <a:pPr marL="200934" lvl="1" indent="0" algn="just">
              <a:spcAft>
                <a:spcPts val="0"/>
              </a:spcAft>
              <a:buNone/>
            </a:pPr>
            <a:r>
              <a:rPr lang="en-US" dirty="0"/>
              <a:t>#include &lt;</a:t>
            </a:r>
            <a:r>
              <a:rPr lang="en-US" dirty="0" err="1"/>
              <a:t>conio.h</a:t>
            </a:r>
            <a:r>
              <a:rPr lang="en-US" dirty="0"/>
              <a:t>&gt;</a:t>
            </a:r>
            <a:endParaRPr lang="en-IN" dirty="0"/>
          </a:p>
          <a:p>
            <a:pPr marL="200934" lvl="1" indent="0" algn="just">
              <a:spcAft>
                <a:spcPts val="0"/>
              </a:spcAft>
              <a:buNone/>
            </a:pPr>
            <a:r>
              <a:rPr lang="en-US" dirty="0"/>
              <a:t>main()</a:t>
            </a:r>
            <a:endParaRPr lang="en-IN" dirty="0"/>
          </a:p>
          <a:p>
            <a:pPr marL="200934" lvl="1" indent="0" algn="just">
              <a:spcAft>
                <a:spcPts val="0"/>
              </a:spcAft>
              <a:buNone/>
            </a:pPr>
            <a:r>
              <a:rPr lang="en-US" dirty="0"/>
              <a:t>{</a:t>
            </a:r>
            <a:endParaRPr lang="en-IN" dirty="0"/>
          </a:p>
          <a:p>
            <a:pPr marL="200934" lvl="1" indent="0" algn="just">
              <a:spcAft>
                <a:spcPts val="0"/>
              </a:spcAft>
              <a:buNone/>
            </a:pPr>
            <a:r>
              <a:rPr lang="en-US" dirty="0"/>
              <a:t>int </a:t>
            </a:r>
            <a:r>
              <a:rPr lang="en-US" dirty="0" err="1"/>
              <a:t>months,tot_days,days</a:t>
            </a:r>
            <a:r>
              <a:rPr lang="en-US" dirty="0"/>
              <a:t>;</a:t>
            </a:r>
            <a:endParaRPr lang="en-IN" dirty="0"/>
          </a:p>
          <a:p>
            <a:pPr marL="200934" lvl="1" indent="0" algn="just">
              <a:spcAft>
                <a:spcPts val="0"/>
              </a:spcAft>
              <a:buNone/>
            </a:pPr>
            <a:r>
              <a:rPr lang="en-US" dirty="0" err="1"/>
              <a:t>clrscr</a:t>
            </a:r>
            <a:r>
              <a:rPr lang="en-US" dirty="0"/>
              <a:t>();</a:t>
            </a:r>
            <a:endParaRPr lang="en-IN" dirty="0"/>
          </a:p>
          <a:p>
            <a:pPr marL="200934" lvl="1" indent="0" algn="just">
              <a:spcAft>
                <a:spcPts val="0"/>
              </a:spcAft>
              <a:buNone/>
            </a:pPr>
            <a:r>
              <a:rPr lang="en-US" dirty="0" err="1"/>
              <a:t>printf</a:t>
            </a:r>
            <a:r>
              <a:rPr lang="en-US" dirty="0"/>
              <a:t>("\n\n\</a:t>
            </a:r>
            <a:r>
              <a:rPr lang="en-US" dirty="0" err="1"/>
              <a:t>tEnter</a:t>
            </a:r>
            <a:r>
              <a:rPr lang="en-US" dirty="0"/>
              <a:t> the no. of days:");</a:t>
            </a:r>
            <a:endParaRPr lang="en-IN" dirty="0"/>
          </a:p>
          <a:p>
            <a:pPr marL="200934" lvl="1" indent="0" algn="just">
              <a:spcAft>
                <a:spcPts val="0"/>
              </a:spcAft>
              <a:buNone/>
            </a:pPr>
            <a:r>
              <a:rPr lang="en-US" dirty="0" err="1"/>
              <a:t>scanf</a:t>
            </a:r>
            <a:r>
              <a:rPr lang="en-US" dirty="0"/>
              <a:t>("%d",&amp;</a:t>
            </a:r>
            <a:r>
              <a:rPr lang="en-US" dirty="0" err="1"/>
              <a:t>tot_days</a:t>
            </a:r>
            <a:r>
              <a:rPr lang="en-US" dirty="0"/>
              <a:t>);</a:t>
            </a:r>
            <a:endParaRPr lang="en-IN" dirty="0"/>
          </a:p>
          <a:p>
            <a:pPr marL="200934" lvl="1" indent="0" algn="just">
              <a:spcAft>
                <a:spcPts val="0"/>
              </a:spcAft>
              <a:buNone/>
            </a:pPr>
            <a:r>
              <a:rPr lang="en-US" dirty="0"/>
              <a:t>months=</a:t>
            </a:r>
            <a:r>
              <a:rPr lang="en-US" dirty="0" err="1"/>
              <a:t>tot_days</a:t>
            </a:r>
            <a:r>
              <a:rPr lang="en-US" dirty="0"/>
              <a:t>/30;</a:t>
            </a:r>
            <a:endParaRPr lang="en-IN" dirty="0"/>
          </a:p>
          <a:p>
            <a:pPr marL="200934" lvl="1" indent="0" algn="just">
              <a:spcAft>
                <a:spcPts val="0"/>
              </a:spcAft>
              <a:buNone/>
            </a:pPr>
            <a:r>
              <a:rPr lang="en-US" dirty="0"/>
              <a:t>days=tot_days%30; </a:t>
            </a:r>
            <a:endParaRPr lang="en-IN" dirty="0"/>
          </a:p>
          <a:p>
            <a:pPr marL="200934" lvl="1" indent="0" algn="just">
              <a:spcAft>
                <a:spcPts val="0"/>
              </a:spcAft>
              <a:buNone/>
            </a:pPr>
            <a:r>
              <a:rPr lang="en-US" dirty="0" err="1"/>
              <a:t>printf</a:t>
            </a:r>
            <a:r>
              <a:rPr lang="en-US" dirty="0"/>
              <a:t>("\n\n\</a:t>
            </a:r>
            <a:r>
              <a:rPr lang="en-US" dirty="0" err="1"/>
              <a:t>t%d</a:t>
            </a:r>
            <a:r>
              <a:rPr lang="en-US" dirty="0"/>
              <a:t> </a:t>
            </a:r>
            <a:r>
              <a:rPr lang="en-US" dirty="0" err="1"/>
              <a:t>tot_days</a:t>
            </a:r>
            <a:r>
              <a:rPr lang="en-US" dirty="0"/>
              <a:t> = %d months &amp; %d days", </a:t>
            </a:r>
            <a:r>
              <a:rPr lang="en-US" dirty="0" err="1"/>
              <a:t>tot_days</a:t>
            </a:r>
            <a:r>
              <a:rPr lang="en-US" dirty="0"/>
              <a:t>, months, days);</a:t>
            </a:r>
            <a:endParaRPr lang="en-IN" dirty="0"/>
          </a:p>
          <a:p>
            <a:pPr marL="200934" lvl="1" indent="0" algn="just">
              <a:spcAft>
                <a:spcPts val="0"/>
              </a:spcAft>
              <a:buNone/>
            </a:pPr>
            <a:r>
              <a:rPr lang="en-US" dirty="0" err="1"/>
              <a:t>getch</a:t>
            </a:r>
            <a:r>
              <a:rPr lang="en-US" dirty="0"/>
              <a:t>();</a:t>
            </a:r>
            <a:endParaRPr lang="en-IN" dirty="0"/>
          </a:p>
          <a:p>
            <a:pPr marL="200934" lvl="1" indent="0" algn="just">
              <a:spcAft>
                <a:spcPts val="0"/>
              </a:spcAft>
              <a:buNone/>
            </a:pPr>
            <a:r>
              <a:rPr lang="en-US" dirty="0"/>
              <a:t>}</a:t>
            </a:r>
            <a:endParaRPr lang="en-IN" dirty="0"/>
          </a:p>
          <a:p>
            <a:pPr marL="0" indent="0" algn="just">
              <a:buNone/>
            </a:pPr>
            <a:endParaRPr lang="en-US" dirty="0"/>
          </a:p>
        </p:txBody>
      </p:sp>
    </p:spTree>
    <p:extLst>
      <p:ext uri="{BB962C8B-B14F-4D97-AF65-F5344CB8AC3E}">
        <p14:creationId xmlns:p14="http://schemas.microsoft.com/office/powerpoint/2010/main" val="824123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154" y="327623"/>
            <a:ext cx="8933493" cy="693845"/>
          </a:xfrm>
        </p:spPr>
        <p:txBody>
          <a:bodyPr/>
          <a:lstStyle/>
          <a:p>
            <a:r>
              <a:rPr lang="en-US" b="1" dirty="0"/>
              <a:t>Operators in c</a:t>
            </a:r>
          </a:p>
        </p:txBody>
      </p:sp>
      <p:sp>
        <p:nvSpPr>
          <p:cNvPr id="9" name="Text Placeholder 8"/>
          <p:cNvSpPr>
            <a:spLocks noGrp="1"/>
          </p:cNvSpPr>
          <p:nvPr>
            <p:ph type="body" sz="quarter" idx="17"/>
          </p:nvPr>
        </p:nvSpPr>
        <p:spPr>
          <a:xfrm>
            <a:off x="575155" y="1021468"/>
            <a:ext cx="8933493" cy="4445177"/>
          </a:xfrm>
        </p:spPr>
        <p:txBody>
          <a:bodyPr/>
          <a:lstStyle/>
          <a:p>
            <a:pPr marL="0" indent="0" algn="just">
              <a:buNone/>
            </a:pPr>
            <a:r>
              <a:rPr lang="en-US" b="1" dirty="0"/>
              <a:t>(b) Floating point OR Real Arithmetic:</a:t>
            </a:r>
            <a:endParaRPr lang="en-IN" dirty="0"/>
          </a:p>
          <a:p>
            <a:pPr lvl="0" algn="just"/>
            <a:r>
              <a:rPr lang="en-US" dirty="0"/>
              <a:t>An arithmetic expression involving only real (or floating point) operands is called Real Arithmetic.</a:t>
            </a:r>
            <a:endParaRPr lang="en-IN" dirty="0"/>
          </a:p>
          <a:p>
            <a:pPr lvl="0" algn="just"/>
            <a:r>
              <a:rPr lang="en-US" dirty="0"/>
              <a:t>A real operand may assume values either in the decimal or exponential form.</a:t>
            </a:r>
            <a:endParaRPr lang="en-IN" dirty="0"/>
          </a:p>
          <a:p>
            <a:pPr lvl="0" algn="just"/>
            <a:r>
              <a:rPr lang="en-US" dirty="0"/>
              <a:t>The result of real arithmetic operation is an approximation of the correct result to the number of significant digits permissible.</a:t>
            </a:r>
            <a:endParaRPr lang="en-IN" dirty="0"/>
          </a:p>
          <a:p>
            <a:pPr lvl="0" algn="just"/>
            <a:r>
              <a:rPr lang="en-US" dirty="0"/>
              <a:t>The modulus operator % cannot be used with real operands.</a:t>
            </a:r>
            <a:endParaRPr lang="en-IN" dirty="0"/>
          </a:p>
          <a:p>
            <a:pPr marL="0" indent="0" algn="just">
              <a:buNone/>
            </a:pPr>
            <a:endParaRPr lang="en-US" dirty="0"/>
          </a:p>
        </p:txBody>
      </p:sp>
    </p:spTree>
    <p:extLst>
      <p:ext uri="{BB962C8B-B14F-4D97-AF65-F5344CB8AC3E}">
        <p14:creationId xmlns:p14="http://schemas.microsoft.com/office/powerpoint/2010/main" val="33946185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buNone/>
            </a:pPr>
            <a:r>
              <a:rPr lang="en-US" b="1" dirty="0"/>
              <a:t>Examples:	</a:t>
            </a:r>
            <a:r>
              <a:rPr lang="en-US" dirty="0"/>
              <a:t>if x = 8.3, y = 3.2 and z are floats, then we will have:</a:t>
            </a:r>
            <a:endParaRPr lang="en-IN" dirty="0"/>
          </a:p>
          <a:p>
            <a:pPr marL="0" indent="0">
              <a:buNone/>
            </a:pPr>
            <a:r>
              <a:rPr lang="en-US" dirty="0"/>
              <a:t>			z = x + y = 11.500000</a:t>
            </a:r>
            <a:endParaRPr lang="en-IN" dirty="0"/>
          </a:p>
          <a:p>
            <a:pPr marL="0" indent="0">
              <a:buNone/>
            </a:pPr>
            <a:r>
              <a:rPr lang="en-US" dirty="0"/>
              <a:t>			z = x / y = 2.593750</a:t>
            </a:r>
            <a:endParaRPr lang="en-IN" dirty="0"/>
          </a:p>
          <a:p>
            <a:pPr marL="0" indent="0">
              <a:buNone/>
            </a:pPr>
            <a:r>
              <a:rPr lang="en-US" dirty="0"/>
              <a:t>			z = -y/x = -0.385542</a:t>
            </a:r>
            <a:endParaRPr lang="en-IN" dirty="0"/>
          </a:p>
          <a:p>
            <a:pPr marL="0" indent="0" algn="just">
              <a:spcAft>
                <a:spcPts val="0"/>
              </a:spcAft>
              <a:buNone/>
            </a:pPr>
            <a:endParaRPr lang="en-US" dirty="0"/>
          </a:p>
        </p:txBody>
      </p:sp>
    </p:spTree>
    <p:extLst>
      <p:ext uri="{BB962C8B-B14F-4D97-AF65-F5344CB8AC3E}">
        <p14:creationId xmlns:p14="http://schemas.microsoft.com/office/powerpoint/2010/main" val="14594966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buNone/>
            </a:pPr>
            <a:r>
              <a:rPr lang="en-US" b="1" dirty="0"/>
              <a:t>(c) Mixed-mode Arithmetic:</a:t>
            </a:r>
            <a:endParaRPr lang="en-IN" dirty="0"/>
          </a:p>
          <a:p>
            <a:pPr lvl="0" algn="just"/>
            <a:r>
              <a:rPr lang="en-US" dirty="0"/>
              <a:t>The arithmetic operation in which one of the operand is real and the other is integer, is called mixed-mode arithmetic operation.</a:t>
            </a:r>
            <a:endParaRPr lang="en-IN" dirty="0"/>
          </a:p>
          <a:p>
            <a:pPr lvl="0" algn="just"/>
            <a:r>
              <a:rPr lang="en-US" dirty="0"/>
              <a:t>The value of such an expression is a float.</a:t>
            </a:r>
            <a:endParaRPr lang="en-IN" dirty="0"/>
          </a:p>
          <a:p>
            <a:pPr lvl="0" algn="just"/>
            <a:r>
              <a:rPr lang="en-US" dirty="0"/>
              <a:t>But if the result is assigned to an int variable, the decimal portion of the result is truncated and only integer portion is assigned to the int variable.</a:t>
            </a:r>
            <a:endParaRPr lang="en-IN" dirty="0"/>
          </a:p>
          <a:p>
            <a:pPr marL="0" indent="0" algn="just">
              <a:buNone/>
            </a:pPr>
            <a:r>
              <a:rPr lang="en-US" dirty="0"/>
              <a:t>Example: int n;</a:t>
            </a:r>
            <a:endParaRPr lang="en-IN" dirty="0"/>
          </a:p>
          <a:p>
            <a:pPr marL="0" indent="0" algn="just">
              <a:buNone/>
            </a:pPr>
            <a:r>
              <a:rPr lang="en-US" dirty="0"/>
              <a:t>	       n = 5/3 + (3/2.0)</a:t>
            </a:r>
            <a:endParaRPr lang="en-IN" dirty="0"/>
          </a:p>
          <a:p>
            <a:pPr marL="0" indent="0" algn="just">
              <a:buNone/>
            </a:pPr>
            <a:r>
              <a:rPr lang="en-US" dirty="0"/>
              <a:t>	       n = 1 + (1.5) = 2.5</a:t>
            </a:r>
            <a:endParaRPr lang="en-IN" dirty="0"/>
          </a:p>
          <a:p>
            <a:pPr marL="0" indent="0" algn="just">
              <a:buNone/>
            </a:pPr>
            <a:r>
              <a:rPr lang="en-US" dirty="0"/>
              <a:t>But ‘n’ is an integer variable, so only the integer part o 2.5 i.e., 2 is assigned to ‘n’. Therefore, n = 2.</a:t>
            </a:r>
            <a:endParaRPr lang="en-IN" dirty="0"/>
          </a:p>
          <a:p>
            <a:pPr marL="0" indent="0" algn="just">
              <a:spcAft>
                <a:spcPts val="0"/>
              </a:spcAft>
              <a:buNone/>
            </a:pPr>
            <a:endParaRPr lang="en-US" dirty="0"/>
          </a:p>
        </p:txBody>
      </p:sp>
    </p:spTree>
    <p:extLst>
      <p:ext uri="{BB962C8B-B14F-4D97-AF65-F5344CB8AC3E}">
        <p14:creationId xmlns:p14="http://schemas.microsoft.com/office/powerpoint/2010/main" val="19543280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buNone/>
            </a:pPr>
            <a:r>
              <a:rPr lang="en-US" b="1" dirty="0"/>
              <a:t>(2) Relational Operator:</a:t>
            </a:r>
            <a:endParaRPr lang="en-IN" dirty="0"/>
          </a:p>
          <a:p>
            <a:pPr algn="just">
              <a:buFont typeface="Arial" panose="020B0604020202020204" pitchFamily="34" charset="0"/>
              <a:buChar char="•"/>
            </a:pPr>
            <a:r>
              <a:rPr lang="en-US" dirty="0"/>
              <a:t>These are used to compare two operands. For example, compare the ages of two persons, compare the prices of two or more items, etc. </a:t>
            </a:r>
            <a:endParaRPr lang="en-IN" dirty="0"/>
          </a:p>
          <a:p>
            <a:pPr lvl="0" algn="just">
              <a:buFont typeface="Arial" panose="020B0604020202020204" pitchFamily="34" charset="0"/>
              <a:buChar char="•"/>
            </a:pPr>
            <a:r>
              <a:rPr lang="en-US" dirty="0"/>
              <a:t>They result in either a TRUE (Non-zero) value or FALSE (Zero) value.</a:t>
            </a:r>
            <a:endParaRPr lang="en-IN" dirty="0"/>
          </a:p>
          <a:p>
            <a:pPr marL="0" indent="0" algn="just">
              <a:spcAft>
                <a:spcPts val="0"/>
              </a:spcAft>
              <a:buNone/>
            </a:pPr>
            <a:endParaRPr lang="en-US" dirty="0"/>
          </a:p>
        </p:txBody>
      </p:sp>
    </p:spTree>
    <p:extLst>
      <p:ext uri="{BB962C8B-B14F-4D97-AF65-F5344CB8AC3E}">
        <p14:creationId xmlns:p14="http://schemas.microsoft.com/office/powerpoint/2010/main" val="38396544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endParaRPr lang="en-US" dirty="0"/>
          </a:p>
        </p:txBody>
      </p:sp>
      <p:graphicFrame>
        <p:nvGraphicFramePr>
          <p:cNvPr id="4" name="Table 3">
            <a:extLst>
              <a:ext uri="{FF2B5EF4-FFF2-40B4-BE49-F238E27FC236}">
                <a16:creationId xmlns="" xmlns:a16="http://schemas.microsoft.com/office/drawing/2014/main" id="{13439880-BBE5-458F-B753-76F8BF9DAC67}"/>
              </a:ext>
            </a:extLst>
          </p:cNvPr>
          <p:cNvGraphicFramePr>
            <a:graphicFrameLocks noGrp="1"/>
          </p:cNvGraphicFramePr>
          <p:nvPr/>
        </p:nvGraphicFramePr>
        <p:xfrm>
          <a:off x="1418034" y="1629481"/>
          <a:ext cx="5454971" cy="3720563"/>
        </p:xfrm>
        <a:graphic>
          <a:graphicData uri="http://schemas.openxmlformats.org/drawingml/2006/table">
            <a:tbl>
              <a:tblPr>
                <a:tableStyleId>{5C22544A-7EE6-4342-B048-85BDC9FD1C3A}</a:tableStyleId>
              </a:tblPr>
              <a:tblGrid>
                <a:gridCol w="320742">
                  <a:extLst>
                    <a:ext uri="{9D8B030D-6E8A-4147-A177-3AD203B41FA5}">
                      <a16:colId xmlns="" xmlns:a16="http://schemas.microsoft.com/office/drawing/2014/main" val="2412916901"/>
                    </a:ext>
                  </a:extLst>
                </a:gridCol>
                <a:gridCol w="62336">
                  <a:extLst>
                    <a:ext uri="{9D8B030D-6E8A-4147-A177-3AD203B41FA5}">
                      <a16:colId xmlns="" xmlns:a16="http://schemas.microsoft.com/office/drawing/2014/main" val="1921814106"/>
                    </a:ext>
                  </a:extLst>
                </a:gridCol>
                <a:gridCol w="899642">
                  <a:extLst>
                    <a:ext uri="{9D8B030D-6E8A-4147-A177-3AD203B41FA5}">
                      <a16:colId xmlns="" xmlns:a16="http://schemas.microsoft.com/office/drawing/2014/main" val="4253477476"/>
                    </a:ext>
                  </a:extLst>
                </a:gridCol>
                <a:gridCol w="1903590">
                  <a:extLst>
                    <a:ext uri="{9D8B030D-6E8A-4147-A177-3AD203B41FA5}">
                      <a16:colId xmlns="" xmlns:a16="http://schemas.microsoft.com/office/drawing/2014/main" val="626761323"/>
                    </a:ext>
                  </a:extLst>
                </a:gridCol>
                <a:gridCol w="260765">
                  <a:extLst>
                    <a:ext uri="{9D8B030D-6E8A-4147-A177-3AD203B41FA5}">
                      <a16:colId xmlns="" xmlns:a16="http://schemas.microsoft.com/office/drawing/2014/main" val="3030559222"/>
                    </a:ext>
                  </a:extLst>
                </a:gridCol>
                <a:gridCol w="821412">
                  <a:extLst>
                    <a:ext uri="{9D8B030D-6E8A-4147-A177-3AD203B41FA5}">
                      <a16:colId xmlns="" xmlns:a16="http://schemas.microsoft.com/office/drawing/2014/main" val="3195248618"/>
                    </a:ext>
                  </a:extLst>
                </a:gridCol>
                <a:gridCol w="1186484">
                  <a:extLst>
                    <a:ext uri="{9D8B030D-6E8A-4147-A177-3AD203B41FA5}">
                      <a16:colId xmlns="" xmlns:a16="http://schemas.microsoft.com/office/drawing/2014/main" val="3162493525"/>
                    </a:ext>
                  </a:extLst>
                </a:gridCol>
              </a:tblGrid>
              <a:tr h="266078">
                <a:tc>
                  <a:txBody>
                    <a:bodyPr/>
                    <a:lstStyle/>
                    <a:p>
                      <a:pPr>
                        <a:lnSpc>
                          <a:spcPct val="115000"/>
                        </a:lnSpc>
                        <a:spcAft>
                          <a:spcPts val="1000"/>
                        </a:spcAft>
                      </a:pP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2">
                  <a:txBody>
                    <a:bodyPr/>
                    <a:lstStyle/>
                    <a:p>
                      <a:pPr marL="88900" algn="ctr">
                        <a:lnSpc>
                          <a:spcPct val="115000"/>
                        </a:lnSpc>
                        <a:spcAft>
                          <a:spcPts val="1000"/>
                        </a:spcAft>
                      </a:pPr>
                      <a:r>
                        <a:rPr lang="en-US" sz="1400" b="1" dirty="0">
                          <a:solidFill>
                            <a:schemeClr val="tx2"/>
                          </a:solidFill>
                          <a:effectLst/>
                          <a:latin typeface="Roboto Medium"/>
                        </a:rPr>
                        <a:t>Operator</a:t>
                      </a:r>
                      <a:endParaRPr lang="en-IN" sz="1400" b="1" dirty="0">
                        <a:solidFill>
                          <a:schemeClr val="tx2"/>
                        </a:solidFill>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L="584200" algn="ctr">
                        <a:lnSpc>
                          <a:spcPct val="115000"/>
                        </a:lnSpc>
                        <a:spcAft>
                          <a:spcPts val="1000"/>
                        </a:spcAft>
                      </a:pPr>
                      <a:r>
                        <a:rPr lang="en-US" sz="1400" b="1">
                          <a:solidFill>
                            <a:schemeClr val="tx2"/>
                          </a:solidFill>
                          <a:effectLst/>
                          <a:latin typeface="Roboto Medium"/>
                        </a:rPr>
                        <a:t>Meaning</a:t>
                      </a:r>
                      <a:endParaRPr lang="en-IN" sz="1400" b="1">
                        <a:solidFill>
                          <a:schemeClr val="tx2"/>
                        </a:solidFill>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algn="ctr">
                        <a:lnSpc>
                          <a:spcPct val="115000"/>
                        </a:lnSpc>
                        <a:spcAft>
                          <a:spcPts val="1000"/>
                        </a:spcAft>
                      </a:pPr>
                      <a:r>
                        <a:rPr lang="en-US" sz="1400" b="1" dirty="0">
                          <a:solidFill>
                            <a:schemeClr val="tx2"/>
                          </a:solidFill>
                          <a:effectLst/>
                          <a:latin typeface="Roboto Medium"/>
                        </a:rPr>
                        <a:t>Precedence</a:t>
                      </a:r>
                      <a:endParaRPr lang="en-IN" sz="1400" b="1" dirty="0">
                        <a:solidFill>
                          <a:schemeClr val="tx2"/>
                        </a:solidFill>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b="1" dirty="0">
                          <a:solidFill>
                            <a:schemeClr val="tx2"/>
                          </a:solidFill>
                          <a:effectLst/>
                          <a:latin typeface="Roboto Medium"/>
                        </a:rPr>
                        <a:t>Associativity</a:t>
                      </a:r>
                      <a:endParaRPr lang="en-IN" sz="1400" b="1" dirty="0">
                        <a:solidFill>
                          <a:schemeClr val="tx2"/>
                        </a:solidFill>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000218125"/>
                  </a:ext>
                </a:extLst>
              </a:tr>
              <a:tr h="246630">
                <a:tc>
                  <a:txBody>
                    <a:bodyPr/>
                    <a:lstStyle/>
                    <a:p>
                      <a:pPr>
                        <a:lnSpc>
                          <a:spcPct val="115000"/>
                        </a:lnSpc>
                        <a:spcAft>
                          <a:spcPts val="100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2">
                  <a:txBody>
                    <a:bodyPr/>
                    <a:lstStyle/>
                    <a:p>
                      <a:endParaRPr lang="en-IN" sz="1200" dirty="0"/>
                    </a:p>
                  </a:txBody>
                  <a:tcPr marL="0" marR="0" marT="0" marB="0" anchor="b"/>
                </a:tc>
                <a:tc hMerge="1">
                  <a:txBody>
                    <a:bodyPr/>
                    <a:lstStyle/>
                    <a:p>
                      <a:endParaRPr lang="en-IN"/>
                    </a:p>
                  </a:txBody>
                  <a:tcPr/>
                </a:tc>
                <a:tc>
                  <a:txBody>
                    <a:bodyPr/>
                    <a:lstStyle/>
                    <a:p>
                      <a:endParaRPr lang="en-IN" sz="1200" dirty="0"/>
                    </a:p>
                  </a:txBody>
                  <a:tcPr marL="0" marR="0" marT="0" marB="0" anchor="b"/>
                </a:tc>
                <a:tc gridSpan="2">
                  <a:txBody>
                    <a:bodyPr/>
                    <a:lstStyle/>
                    <a:p>
                      <a:endParaRPr lang="en-IN" sz="1200" dirty="0"/>
                    </a:p>
                  </a:txBody>
                  <a:tcPr marL="0" marR="0" marT="0" marB="0" anchor="b"/>
                </a:tc>
                <a:tc hMerge="1">
                  <a:txBody>
                    <a:bodyPr/>
                    <a:lstStyle/>
                    <a:p>
                      <a:endParaRPr lang="en-IN"/>
                    </a:p>
                  </a:txBody>
                  <a:tcPr/>
                </a:tc>
                <a:tc>
                  <a:txBody>
                    <a:bodyPr/>
                    <a:lstStyle/>
                    <a:p>
                      <a:endParaRPr lang="en-IN" sz="1200" dirty="0"/>
                    </a:p>
                  </a:txBody>
                  <a:tcPr marL="0" marR="0" marT="0" marB="0" anchor="b"/>
                </a:tc>
                <a:extLst>
                  <a:ext uri="{0D108BD9-81ED-4DB2-BD59-A6C34878D82A}">
                    <a16:rowId xmlns="" xmlns:a16="http://schemas.microsoft.com/office/drawing/2014/main" val="2561721285"/>
                  </a:ext>
                </a:extLst>
              </a:tr>
              <a:tr h="246963">
                <a:tc>
                  <a:txBody>
                    <a:bodyPr/>
                    <a:lstStyle/>
                    <a:p>
                      <a:pPr>
                        <a:lnSpc>
                          <a:spcPct val="115000"/>
                        </a:lnSpc>
                        <a:spcAft>
                          <a:spcPts val="100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2">
                  <a:txBody>
                    <a:bodyPr/>
                    <a:lstStyle/>
                    <a:p>
                      <a:pPr algn="ctr">
                        <a:lnSpc>
                          <a:spcPct val="115000"/>
                        </a:lnSpc>
                        <a:spcAft>
                          <a:spcPts val="1000"/>
                        </a:spcAft>
                      </a:pPr>
                      <a:r>
                        <a:rPr lang="en-US" sz="1400">
                          <a:effectLst/>
                          <a:latin typeface="Roboto Medium"/>
                        </a:rPr>
                        <a:t>&lt;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L="63500" algn="ctr">
                        <a:lnSpc>
                          <a:spcPct val="115000"/>
                        </a:lnSpc>
                        <a:spcAft>
                          <a:spcPts val="1000"/>
                        </a:spcAft>
                      </a:pPr>
                      <a:r>
                        <a:rPr lang="en-US" sz="1400" dirty="0">
                          <a:effectLst/>
                          <a:latin typeface="Roboto Medium"/>
                        </a:rPr>
                        <a:t>Lesser than</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algn="ct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145743234"/>
                  </a:ext>
                </a:extLst>
              </a:tr>
              <a:tr h="246630">
                <a:tc>
                  <a:txBody>
                    <a:bodyPr/>
                    <a:lstStyle/>
                    <a:p>
                      <a:pPr>
                        <a:lnSpc>
                          <a:spcPct val="115000"/>
                        </a:lnSpc>
                        <a:spcAft>
                          <a:spcPts val="100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2">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algn="ct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413755554"/>
                  </a:ext>
                </a:extLst>
              </a:tr>
              <a:tr h="246963">
                <a:tc>
                  <a:txBody>
                    <a:bodyPr/>
                    <a:lstStyle/>
                    <a:p>
                      <a:pPr>
                        <a:lnSpc>
                          <a:spcPct val="115000"/>
                        </a:lnSpc>
                        <a:spcAft>
                          <a:spcPts val="100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2">
                  <a:txBody>
                    <a:bodyPr/>
                    <a:lstStyle/>
                    <a:p>
                      <a:pPr algn="ctr">
                        <a:lnSpc>
                          <a:spcPct val="115000"/>
                        </a:lnSpc>
                        <a:spcAft>
                          <a:spcPts val="1000"/>
                        </a:spcAft>
                      </a:pPr>
                      <a:r>
                        <a:rPr lang="en-US" sz="1400">
                          <a:effectLst/>
                          <a:latin typeface="Roboto Medium"/>
                        </a:rPr>
                        <a:t>&lt;=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L="63500" algn="ctr">
                        <a:lnSpc>
                          <a:spcPct val="115000"/>
                        </a:lnSpc>
                        <a:spcAft>
                          <a:spcPts val="1000"/>
                        </a:spcAft>
                      </a:pPr>
                      <a:r>
                        <a:rPr lang="en-US" sz="1400" dirty="0">
                          <a:effectLst/>
                          <a:latin typeface="Roboto Medium"/>
                        </a:rPr>
                        <a:t>Less than or equal to</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algn="ct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419237978"/>
                  </a:ext>
                </a:extLst>
              </a:tr>
              <a:tr h="246630">
                <a:tc>
                  <a:txBody>
                    <a:bodyPr/>
                    <a:lstStyle/>
                    <a:p>
                      <a:pPr>
                        <a:lnSpc>
                          <a:spcPct val="115000"/>
                        </a:lnSpc>
                        <a:spcAft>
                          <a:spcPts val="100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2">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algn="ct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137278523"/>
                  </a:ext>
                </a:extLst>
              </a:tr>
              <a:tr h="246963">
                <a:tc>
                  <a:txBody>
                    <a:bodyPr/>
                    <a:lstStyle/>
                    <a:p>
                      <a:pPr>
                        <a:lnSpc>
                          <a:spcPct val="115000"/>
                        </a:lnSpc>
                        <a:spcAft>
                          <a:spcPts val="100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2">
                  <a:txBody>
                    <a:bodyPr/>
                    <a:lstStyle/>
                    <a:p>
                      <a:pPr algn="ctr">
                        <a:lnSpc>
                          <a:spcPct val="115000"/>
                        </a:lnSpc>
                        <a:spcAft>
                          <a:spcPts val="1000"/>
                        </a:spcAft>
                      </a:pPr>
                      <a:r>
                        <a:rPr lang="en-US" sz="1400">
                          <a:effectLst/>
                          <a:latin typeface="Roboto Medium"/>
                        </a:rPr>
                        <a:t>&gt;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L="63500" algn="ctr">
                        <a:lnSpc>
                          <a:spcPct val="115000"/>
                        </a:lnSpc>
                        <a:spcAft>
                          <a:spcPts val="1000"/>
                        </a:spcAft>
                      </a:pPr>
                      <a:r>
                        <a:rPr lang="en-US" sz="1400" dirty="0">
                          <a:effectLst/>
                          <a:latin typeface="Roboto Medium"/>
                        </a:rPr>
                        <a:t>Greater than</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algn="ct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dirty="0">
                          <a:effectLst/>
                          <a:latin typeface="Roboto Medium"/>
                        </a:rPr>
                        <a:t>L to 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053957316"/>
                  </a:ext>
                </a:extLst>
              </a:tr>
              <a:tr h="246630">
                <a:tc>
                  <a:txBody>
                    <a:bodyPr/>
                    <a:lstStyle/>
                    <a:p>
                      <a:pPr>
                        <a:lnSpc>
                          <a:spcPct val="115000"/>
                        </a:lnSpc>
                        <a:spcAft>
                          <a:spcPts val="1000"/>
                        </a:spcAf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2">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algn="ct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714001042"/>
                  </a:ext>
                </a:extLst>
              </a:tr>
              <a:tr h="493260">
                <a:tc gridSpan="2">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R="254000" algn="ctr">
                        <a:lnSpc>
                          <a:spcPct val="115000"/>
                        </a:lnSpc>
                        <a:spcAft>
                          <a:spcPts val="1000"/>
                        </a:spcAft>
                      </a:pPr>
                      <a:r>
                        <a:rPr lang="en-US" sz="1400">
                          <a:effectLst/>
                          <a:latin typeface="Roboto Medium"/>
                        </a:rPr>
                        <a:t>&gt;=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gn="ctr">
                        <a:lnSpc>
                          <a:spcPct val="115000"/>
                        </a:lnSpc>
                        <a:spcAft>
                          <a:spcPts val="1000"/>
                        </a:spcAft>
                      </a:pPr>
                      <a:r>
                        <a:rPr lang="en-US" sz="1400">
                          <a:effectLst/>
                          <a:latin typeface="Roboto Medium"/>
                        </a:rPr>
                        <a:t>Greater than or equal to</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406400" algn="ct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342900" algn="r">
                        <a:lnSpc>
                          <a:spcPct val="115000"/>
                        </a:lnSpc>
                        <a:spcAft>
                          <a:spcPts val="1000"/>
                        </a:spcAft>
                      </a:pPr>
                      <a:r>
                        <a:rPr lang="en-US" sz="1400" dirty="0">
                          <a:effectLst/>
                          <a:latin typeface="Roboto Medium"/>
                        </a:rPr>
                        <a:t>L to 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572080693"/>
                  </a:ext>
                </a:extLst>
              </a:tr>
              <a:tr h="246630">
                <a:tc gridSpan="2">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008841559"/>
                  </a:ext>
                </a:extLst>
              </a:tr>
              <a:tr h="246963">
                <a:tc gridSpan="2">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R="254000" algn="ct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gn="ctr">
                        <a:lnSpc>
                          <a:spcPct val="115000"/>
                        </a:lnSpc>
                        <a:spcAft>
                          <a:spcPts val="1000"/>
                        </a:spcAft>
                      </a:pPr>
                      <a:r>
                        <a:rPr lang="en-US" sz="1400">
                          <a:effectLst/>
                          <a:latin typeface="Roboto Medium"/>
                        </a:rPr>
                        <a:t>Equal to</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406400" algn="ctr">
                        <a:lnSpc>
                          <a:spcPct val="115000"/>
                        </a:lnSpc>
                        <a:spcAft>
                          <a:spcPts val="1000"/>
                        </a:spcAft>
                      </a:pPr>
                      <a:r>
                        <a:rPr lang="en-US" sz="1400" dirty="0">
                          <a:effectLst/>
                          <a:latin typeface="Roboto Medium"/>
                        </a:rPr>
                        <a:t>2</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342900" algn="r">
                        <a:lnSpc>
                          <a:spcPct val="115000"/>
                        </a:lnSpc>
                        <a:spcAft>
                          <a:spcPts val="1000"/>
                        </a:spcAft>
                      </a:pPr>
                      <a:r>
                        <a:rPr lang="en-US" sz="1400" dirty="0">
                          <a:effectLst/>
                          <a:latin typeface="Roboto Medium"/>
                        </a:rPr>
                        <a:t>L to 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653004862"/>
                  </a:ext>
                </a:extLst>
              </a:tr>
              <a:tr h="246630">
                <a:tc gridSpan="2">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161680006"/>
                  </a:ext>
                </a:extLst>
              </a:tr>
              <a:tr h="246963">
                <a:tc gridSpan="2">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R="254000" algn="ct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gn="ctr">
                        <a:lnSpc>
                          <a:spcPct val="115000"/>
                        </a:lnSpc>
                        <a:spcAft>
                          <a:spcPts val="1000"/>
                        </a:spcAft>
                      </a:pPr>
                      <a:r>
                        <a:rPr lang="en-US" sz="1400">
                          <a:effectLst/>
                          <a:latin typeface="Roboto Medium"/>
                        </a:rPr>
                        <a:t>Not equal to</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406400" algn="ctr">
                        <a:lnSpc>
                          <a:spcPct val="115000"/>
                        </a:lnSpc>
                        <a:spcAft>
                          <a:spcPts val="1000"/>
                        </a:spcAft>
                      </a:pPr>
                      <a:r>
                        <a:rPr lang="en-US" sz="1400">
                          <a:effectLst/>
                          <a:latin typeface="Roboto Medium"/>
                        </a:rPr>
                        <a:t>2</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342900" algn="r">
                        <a:lnSpc>
                          <a:spcPct val="115000"/>
                        </a:lnSpc>
                        <a:spcAft>
                          <a:spcPts val="1000"/>
                        </a:spcAft>
                      </a:pPr>
                      <a:r>
                        <a:rPr lang="en-US" sz="1400" dirty="0">
                          <a:effectLst/>
                          <a:latin typeface="Roboto Medium"/>
                        </a:rPr>
                        <a:t>L to 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900053052"/>
                  </a:ext>
                </a:extLst>
              </a:tr>
              <a:tr h="246630">
                <a:tc gridSpan="2">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148444060"/>
                  </a:ext>
                </a:extLst>
              </a:tr>
            </a:tbl>
          </a:graphicData>
        </a:graphic>
      </p:graphicFrame>
    </p:spTree>
    <p:extLst>
      <p:ext uri="{BB962C8B-B14F-4D97-AF65-F5344CB8AC3E}">
        <p14:creationId xmlns:p14="http://schemas.microsoft.com/office/powerpoint/2010/main" val="2328177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r>
              <a:rPr lang="en-US" b="1" dirty="0"/>
              <a:t>Examples:</a:t>
            </a:r>
          </a:p>
          <a:p>
            <a:pPr marL="0" indent="0" algn="just">
              <a:spcAft>
                <a:spcPts val="0"/>
              </a:spcAft>
              <a:buNone/>
            </a:pPr>
            <a:r>
              <a:rPr lang="en-US" dirty="0"/>
              <a:t>x &gt; y</a:t>
            </a:r>
          </a:p>
          <a:p>
            <a:pPr marL="0" indent="0" algn="just">
              <a:spcAft>
                <a:spcPts val="0"/>
              </a:spcAft>
              <a:buNone/>
            </a:pPr>
            <a:r>
              <a:rPr lang="en-US" dirty="0"/>
              <a:t>age == 25</a:t>
            </a:r>
          </a:p>
          <a:p>
            <a:pPr marL="0" indent="0" algn="just">
              <a:spcAft>
                <a:spcPts val="0"/>
              </a:spcAft>
              <a:buNone/>
            </a:pPr>
            <a:r>
              <a:rPr lang="en-US" dirty="0"/>
              <a:t>cost &lt;= 125.5</a:t>
            </a:r>
            <a:endParaRPr lang="en-IN" dirty="0"/>
          </a:p>
          <a:p>
            <a:pPr marL="0" indent="0" algn="just">
              <a:spcAft>
                <a:spcPts val="0"/>
              </a:spcAft>
              <a:buNone/>
            </a:pPr>
            <a:r>
              <a:rPr lang="en-US" dirty="0" err="1"/>
              <a:t>i</a:t>
            </a:r>
            <a:r>
              <a:rPr lang="en-US" dirty="0"/>
              <a:t> != 10</a:t>
            </a:r>
            <a:endParaRPr lang="en-IN" dirty="0"/>
          </a:p>
          <a:p>
            <a:pPr marL="0" indent="0" algn="just">
              <a:spcAft>
                <a:spcPts val="0"/>
              </a:spcAft>
              <a:buNone/>
            </a:pPr>
            <a:r>
              <a:rPr lang="en-US" dirty="0"/>
              <a:t>days &lt; 365</a:t>
            </a:r>
            <a:endParaRPr lang="en-IN" dirty="0"/>
          </a:p>
          <a:p>
            <a:pPr marL="0" indent="0">
              <a:buNone/>
            </a:pPr>
            <a:r>
              <a:rPr lang="en-US" b="1" dirty="0"/>
              <a:t>Relational Expressions:</a:t>
            </a:r>
            <a:endParaRPr lang="en-IN" dirty="0"/>
          </a:p>
          <a:p>
            <a:r>
              <a:rPr lang="en-US" dirty="0"/>
              <a:t>A simple relational expression contains only one relational operator. Its syntax is a follows:</a:t>
            </a:r>
          </a:p>
          <a:p>
            <a:pPr marL="0" indent="0">
              <a:buNone/>
            </a:pPr>
            <a:endParaRPr lang="en-IN" dirty="0"/>
          </a:p>
          <a:p>
            <a:pPr marL="0" indent="0">
              <a:buNone/>
            </a:pPr>
            <a:r>
              <a:rPr lang="en-IN" dirty="0"/>
              <a:t>Where ae1 and ae2 are arithmetic expressions, which may be simple constants, variables or combination of them.</a:t>
            </a:r>
          </a:p>
          <a:p>
            <a:pPr marL="0" indent="0" algn="just">
              <a:spcAft>
                <a:spcPts val="0"/>
              </a:spcAft>
              <a:buNone/>
            </a:pPr>
            <a:endParaRPr lang="en-US" dirty="0"/>
          </a:p>
        </p:txBody>
      </p:sp>
      <p:graphicFrame>
        <p:nvGraphicFramePr>
          <p:cNvPr id="6" name="Table 5">
            <a:extLst>
              <a:ext uri="{FF2B5EF4-FFF2-40B4-BE49-F238E27FC236}">
                <a16:creationId xmlns="" xmlns:a16="http://schemas.microsoft.com/office/drawing/2014/main" id="{C345206D-BB22-4974-9594-F648F952AE14}"/>
              </a:ext>
            </a:extLst>
          </p:cNvPr>
          <p:cNvGraphicFramePr>
            <a:graphicFrameLocks noGrp="1"/>
          </p:cNvGraphicFramePr>
          <p:nvPr>
            <p:extLst>
              <p:ext uri="{D42A27DB-BD31-4B8C-83A1-F6EECF244321}">
                <p14:modId xmlns:p14="http://schemas.microsoft.com/office/powerpoint/2010/main" val="2790420189"/>
              </p:ext>
            </p:extLst>
          </p:nvPr>
        </p:nvGraphicFramePr>
        <p:xfrm>
          <a:off x="3812557" y="3806265"/>
          <a:ext cx="2840445" cy="473075"/>
        </p:xfrm>
        <a:graphic>
          <a:graphicData uri="http://schemas.openxmlformats.org/drawingml/2006/table">
            <a:tbl>
              <a:tblPr>
                <a:tableStyleId>{5C22544A-7EE6-4342-B048-85BDC9FD1C3A}</a:tableStyleId>
              </a:tblPr>
              <a:tblGrid>
                <a:gridCol w="405778">
                  <a:extLst>
                    <a:ext uri="{9D8B030D-6E8A-4147-A177-3AD203B41FA5}">
                      <a16:colId xmlns="" xmlns:a16="http://schemas.microsoft.com/office/drawing/2014/main" val="1804356489"/>
                    </a:ext>
                  </a:extLst>
                </a:gridCol>
                <a:gridCol w="104717">
                  <a:extLst>
                    <a:ext uri="{9D8B030D-6E8A-4147-A177-3AD203B41FA5}">
                      <a16:colId xmlns="" xmlns:a16="http://schemas.microsoft.com/office/drawing/2014/main" val="1355753471"/>
                    </a:ext>
                  </a:extLst>
                </a:gridCol>
                <a:gridCol w="1767097">
                  <a:extLst>
                    <a:ext uri="{9D8B030D-6E8A-4147-A177-3AD203B41FA5}">
                      <a16:colId xmlns="" xmlns:a16="http://schemas.microsoft.com/office/drawing/2014/main" val="1546485669"/>
                    </a:ext>
                  </a:extLst>
                </a:gridCol>
                <a:gridCol w="562853">
                  <a:extLst>
                    <a:ext uri="{9D8B030D-6E8A-4147-A177-3AD203B41FA5}">
                      <a16:colId xmlns="" xmlns:a16="http://schemas.microsoft.com/office/drawing/2014/main" val="1690842012"/>
                    </a:ext>
                  </a:extLst>
                </a:gridCol>
              </a:tblGrid>
              <a:tr h="473075">
                <a:tc>
                  <a:txBody>
                    <a:bodyPr/>
                    <a:lstStyle/>
                    <a:p>
                      <a:pPr marL="88900">
                        <a:lnSpc>
                          <a:spcPct val="115000"/>
                        </a:lnSpc>
                        <a:spcAft>
                          <a:spcPts val="1000"/>
                        </a:spcAft>
                      </a:pPr>
                      <a:r>
                        <a:rPr lang="en-US" sz="1400" dirty="0">
                          <a:effectLst/>
                          <a:latin typeface="Roboto Medium"/>
                        </a:rPr>
                        <a:t>ae1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177800">
                        <a:lnSpc>
                          <a:spcPct val="115000"/>
                        </a:lnSpc>
                        <a:spcAft>
                          <a:spcPts val="1000"/>
                        </a:spcAft>
                      </a:pPr>
                      <a:r>
                        <a:rPr lang="en-US" sz="1400" dirty="0" err="1">
                          <a:effectLst/>
                          <a:latin typeface="Roboto Medium"/>
                        </a:rPr>
                        <a:t>relational_operator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165100">
                        <a:lnSpc>
                          <a:spcPct val="115000"/>
                        </a:lnSpc>
                        <a:spcAft>
                          <a:spcPts val="1000"/>
                        </a:spcAft>
                      </a:pPr>
                      <a:r>
                        <a:rPr lang="en-US" sz="1400" dirty="0">
                          <a:effectLst/>
                          <a:latin typeface="Roboto Medium"/>
                        </a:rPr>
                        <a:t>ae2</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858585011"/>
                  </a:ext>
                </a:extLst>
              </a:tr>
            </a:tbl>
          </a:graphicData>
        </a:graphic>
      </p:graphicFrame>
    </p:spTree>
    <p:extLst>
      <p:ext uri="{BB962C8B-B14F-4D97-AF65-F5344CB8AC3E}">
        <p14:creationId xmlns:p14="http://schemas.microsoft.com/office/powerpoint/2010/main" val="38541740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400" b="1" dirty="0"/>
              <a:t>Operators in c</a:t>
            </a:r>
          </a:p>
        </p:txBody>
      </p:sp>
      <p:sp>
        <p:nvSpPr>
          <p:cNvPr id="9" name="Text Placeholder 8"/>
          <p:cNvSpPr>
            <a:spLocks noGrp="1"/>
          </p:cNvSpPr>
          <p:nvPr>
            <p:ph type="body" sz="quarter" idx="17"/>
          </p:nvPr>
        </p:nvSpPr>
        <p:spPr>
          <a:xfrm>
            <a:off x="575155" y="1103843"/>
            <a:ext cx="8933493" cy="4362802"/>
          </a:xfrm>
        </p:spPr>
        <p:txBody>
          <a:bodyPr>
            <a:normAutofit/>
          </a:bodyPr>
          <a:lstStyle/>
          <a:p>
            <a:pPr lvl="0" algn="just"/>
            <a:r>
              <a:rPr lang="en-US" sz="2400" dirty="0"/>
              <a:t>When arithmetic expressions are used on either side of a relational operator, the arithmetic expressions will be evaluated first and then the results compared. That is, arithmetic operators have a higher priority over relational operators.</a:t>
            </a:r>
            <a:endParaRPr lang="en-IN" sz="2400" dirty="0"/>
          </a:p>
          <a:p>
            <a:pPr lvl="0" algn="just"/>
            <a:r>
              <a:rPr lang="en-US" sz="2400" dirty="0"/>
              <a:t>Relational expressions are used in </a:t>
            </a:r>
            <a:r>
              <a:rPr lang="en-US" sz="2400" b="1" i="1" dirty="0"/>
              <a:t>decision statements</a:t>
            </a:r>
            <a:r>
              <a:rPr lang="en-US" sz="2400" dirty="0"/>
              <a:t> such as </a:t>
            </a:r>
            <a:r>
              <a:rPr lang="en-US" sz="2400" b="1" dirty="0"/>
              <a:t>if</a:t>
            </a:r>
            <a:r>
              <a:rPr lang="en-US" sz="2400" dirty="0"/>
              <a:t> and </a:t>
            </a:r>
            <a:r>
              <a:rPr lang="en-US" sz="2400" b="1" dirty="0"/>
              <a:t>while</a:t>
            </a:r>
            <a:r>
              <a:rPr lang="en-US" sz="2400" dirty="0"/>
              <a:t> to decide the course of action of a running program.</a:t>
            </a:r>
            <a:endParaRPr lang="en-IN" sz="2400" dirty="0"/>
          </a:p>
          <a:p>
            <a:pPr marL="0" indent="0" algn="just">
              <a:spcAft>
                <a:spcPts val="0"/>
              </a:spcAft>
              <a:buNone/>
            </a:pPr>
            <a:endParaRPr lang="en-US" sz="2400" dirty="0"/>
          </a:p>
        </p:txBody>
      </p:sp>
    </p:spTree>
    <p:extLst>
      <p:ext uri="{BB962C8B-B14F-4D97-AF65-F5344CB8AC3E}">
        <p14:creationId xmlns:p14="http://schemas.microsoft.com/office/powerpoint/2010/main" val="26843621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155" y="274724"/>
            <a:ext cx="5137781" cy="693845"/>
          </a:xfrm>
        </p:spPr>
        <p:txBody>
          <a:bodyPr/>
          <a:lstStyle/>
          <a:p>
            <a:r>
              <a:rPr lang="en-US" b="1" dirty="0"/>
              <a:t>Operators in c</a:t>
            </a:r>
          </a:p>
        </p:txBody>
      </p:sp>
      <p:sp>
        <p:nvSpPr>
          <p:cNvPr id="9" name="Text Placeholder 8"/>
          <p:cNvSpPr>
            <a:spLocks noGrp="1"/>
          </p:cNvSpPr>
          <p:nvPr>
            <p:ph type="body" sz="quarter" idx="17"/>
          </p:nvPr>
        </p:nvSpPr>
        <p:spPr>
          <a:xfrm>
            <a:off x="575155" y="906843"/>
            <a:ext cx="8933493" cy="4559802"/>
          </a:xfrm>
        </p:spPr>
        <p:txBody>
          <a:bodyPr/>
          <a:lstStyle/>
          <a:p>
            <a:pPr marL="0" indent="0" algn="just">
              <a:spcAft>
                <a:spcPts val="0"/>
              </a:spcAft>
              <a:buNone/>
            </a:pPr>
            <a:r>
              <a:rPr lang="en-US" dirty="0"/>
              <a:t>Suppose a and b are two float point variables holding values 4.5 and 10.0,</a:t>
            </a:r>
            <a:endParaRPr lang="en-IN" dirty="0"/>
          </a:p>
          <a:p>
            <a:pPr marL="0" indent="0" algn="just">
              <a:spcAft>
                <a:spcPts val="0"/>
              </a:spcAft>
              <a:buNone/>
            </a:pPr>
            <a:endParaRPr lang="en-US" dirty="0"/>
          </a:p>
        </p:txBody>
      </p:sp>
      <p:graphicFrame>
        <p:nvGraphicFramePr>
          <p:cNvPr id="4" name="Table 3">
            <a:extLst>
              <a:ext uri="{FF2B5EF4-FFF2-40B4-BE49-F238E27FC236}">
                <a16:creationId xmlns="" xmlns:a16="http://schemas.microsoft.com/office/drawing/2014/main" id="{65634583-2DE3-4DF6-B0F6-B4231E59A6C0}"/>
              </a:ext>
            </a:extLst>
          </p:cNvPr>
          <p:cNvGraphicFramePr>
            <a:graphicFrameLocks noGrp="1"/>
          </p:cNvGraphicFramePr>
          <p:nvPr>
            <p:extLst>
              <p:ext uri="{D42A27DB-BD31-4B8C-83A1-F6EECF244321}">
                <p14:modId xmlns:p14="http://schemas.microsoft.com/office/powerpoint/2010/main" val="4276711753"/>
              </p:ext>
            </p:extLst>
          </p:nvPr>
        </p:nvGraphicFramePr>
        <p:xfrm>
          <a:off x="2961884" y="1499335"/>
          <a:ext cx="4323088" cy="4066103"/>
        </p:xfrm>
        <a:graphic>
          <a:graphicData uri="http://schemas.openxmlformats.org/drawingml/2006/table">
            <a:tbl>
              <a:tblPr>
                <a:tableStyleId>{5C22544A-7EE6-4342-B048-85BDC9FD1C3A}</a:tableStyleId>
              </a:tblPr>
              <a:tblGrid>
                <a:gridCol w="1929950">
                  <a:extLst>
                    <a:ext uri="{9D8B030D-6E8A-4147-A177-3AD203B41FA5}">
                      <a16:colId xmlns="" xmlns:a16="http://schemas.microsoft.com/office/drawing/2014/main" val="2127016874"/>
                    </a:ext>
                  </a:extLst>
                </a:gridCol>
                <a:gridCol w="1482201">
                  <a:extLst>
                    <a:ext uri="{9D8B030D-6E8A-4147-A177-3AD203B41FA5}">
                      <a16:colId xmlns="" xmlns:a16="http://schemas.microsoft.com/office/drawing/2014/main" val="1015557957"/>
                    </a:ext>
                  </a:extLst>
                </a:gridCol>
                <a:gridCol w="910937">
                  <a:extLst>
                    <a:ext uri="{9D8B030D-6E8A-4147-A177-3AD203B41FA5}">
                      <a16:colId xmlns="" xmlns:a16="http://schemas.microsoft.com/office/drawing/2014/main" val="2810352770"/>
                    </a:ext>
                  </a:extLst>
                </a:gridCol>
              </a:tblGrid>
              <a:tr h="595955">
                <a:tc>
                  <a:txBody>
                    <a:bodyPr/>
                    <a:lstStyle/>
                    <a:p>
                      <a:pPr marL="368300">
                        <a:lnSpc>
                          <a:spcPct val="115000"/>
                        </a:lnSpc>
                        <a:spcAft>
                          <a:spcPts val="1000"/>
                        </a:spcAft>
                      </a:pPr>
                      <a:r>
                        <a:rPr lang="en-US" sz="1800" dirty="0">
                          <a:effectLst/>
                          <a:latin typeface="Roboto Medium"/>
                        </a:rPr>
                        <a:t>Expression</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a:effectLst/>
                          <a:latin typeface="Roboto Medium"/>
                        </a:rPr>
                        <a:t>Interpretation</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a:effectLst/>
                          <a:latin typeface="Roboto Medium"/>
                        </a:rPr>
                        <a:t>Value</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650450001"/>
                  </a:ext>
                </a:extLst>
              </a:tr>
              <a:tr h="297978">
                <a:tc>
                  <a:txBody>
                    <a:bodyPr/>
                    <a:lstStyle/>
                    <a:p>
                      <a:pPr>
                        <a:lnSpc>
                          <a:spcPct val="115000"/>
                        </a:lnSpc>
                        <a:spcAft>
                          <a:spcPts val="1000"/>
                        </a:spcAft>
                      </a:pPr>
                      <a:r>
                        <a:rPr lang="en-US" sz="1800" dirty="0">
                          <a:effectLst/>
                          <a:latin typeface="Roboto Medium"/>
                        </a:rPr>
                        <a:t> </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049672163"/>
                  </a:ext>
                </a:extLst>
              </a:tr>
              <a:tr h="297978">
                <a:tc>
                  <a:txBody>
                    <a:bodyPr/>
                    <a:lstStyle/>
                    <a:p>
                      <a:pPr marL="63500">
                        <a:lnSpc>
                          <a:spcPct val="115000"/>
                        </a:lnSpc>
                        <a:spcAft>
                          <a:spcPts val="1000"/>
                        </a:spcAft>
                      </a:pPr>
                      <a:r>
                        <a:rPr lang="en-US" sz="1800" dirty="0">
                          <a:effectLst/>
                          <a:latin typeface="Roboto Medium"/>
                        </a:rPr>
                        <a:t>a &lt;= b</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dirty="0">
                          <a:effectLst/>
                          <a:latin typeface="Roboto Medium"/>
                        </a:rPr>
                        <a:t>TRUE</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dirty="0">
                          <a:effectLst/>
                          <a:latin typeface="Roboto Medium"/>
                        </a:rPr>
                        <a:t>1</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398159183"/>
                  </a:ext>
                </a:extLst>
              </a:tr>
              <a:tr h="297978">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dirty="0">
                          <a:effectLst/>
                          <a:latin typeface="Roboto Medium"/>
                        </a:rPr>
                        <a:t> </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928763195"/>
                  </a:ext>
                </a:extLst>
              </a:tr>
              <a:tr h="297978">
                <a:tc>
                  <a:txBody>
                    <a:bodyPr/>
                    <a:lstStyle/>
                    <a:p>
                      <a:pPr marL="63500">
                        <a:lnSpc>
                          <a:spcPct val="115000"/>
                        </a:lnSpc>
                        <a:spcAft>
                          <a:spcPts val="1000"/>
                        </a:spcAft>
                      </a:pPr>
                      <a:r>
                        <a:rPr lang="en-US" sz="1800">
                          <a:effectLst/>
                          <a:latin typeface="Roboto Medium"/>
                        </a:rPr>
                        <a:t>a &lt; -b</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dirty="0">
                          <a:effectLst/>
                          <a:latin typeface="Roboto Medium"/>
                        </a:rPr>
                        <a:t>FALSE</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a:effectLst/>
                          <a:latin typeface="Roboto Medium"/>
                        </a:rPr>
                        <a:t>0</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275759877"/>
                  </a:ext>
                </a:extLst>
              </a:tr>
              <a:tr h="297978">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dirty="0">
                          <a:effectLst/>
                          <a:latin typeface="Roboto Medium"/>
                        </a:rPr>
                        <a:t> </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273230183"/>
                  </a:ext>
                </a:extLst>
              </a:tr>
              <a:tr h="297978">
                <a:tc>
                  <a:txBody>
                    <a:bodyPr/>
                    <a:lstStyle/>
                    <a:p>
                      <a:pPr marL="63500">
                        <a:lnSpc>
                          <a:spcPct val="115000"/>
                        </a:lnSpc>
                        <a:spcAft>
                          <a:spcPts val="1000"/>
                        </a:spcAft>
                      </a:pPr>
                      <a:r>
                        <a:rPr lang="en-US" sz="1800">
                          <a:effectLst/>
                          <a:latin typeface="Roboto Medium"/>
                        </a:rPr>
                        <a:t>a*9 &gt; 0</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dirty="0">
                          <a:effectLst/>
                          <a:latin typeface="Roboto Medium"/>
                        </a:rPr>
                        <a:t>FALSE</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a:effectLst/>
                          <a:latin typeface="Roboto Medium"/>
                        </a:rPr>
                        <a:t>0</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472921499"/>
                  </a:ext>
                </a:extLst>
              </a:tr>
              <a:tr h="297978">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dirty="0">
                          <a:effectLst/>
                          <a:latin typeface="Roboto Medium"/>
                        </a:rPr>
                        <a:t> </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027359693"/>
                  </a:ext>
                </a:extLst>
              </a:tr>
              <a:tr h="297978">
                <a:tc>
                  <a:txBody>
                    <a:bodyPr/>
                    <a:lstStyle/>
                    <a:p>
                      <a:pPr marL="63500">
                        <a:lnSpc>
                          <a:spcPct val="115000"/>
                        </a:lnSpc>
                        <a:spcAft>
                          <a:spcPts val="1000"/>
                        </a:spcAft>
                      </a:pPr>
                      <a:r>
                        <a:rPr lang="en-US" sz="1800">
                          <a:effectLst/>
                          <a:latin typeface="Roboto Medium"/>
                        </a:rPr>
                        <a:t>a + 5 &lt; b * 2</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dirty="0">
                          <a:effectLst/>
                          <a:latin typeface="Roboto Medium"/>
                        </a:rPr>
                        <a:t>TRUE</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a:effectLst/>
                          <a:latin typeface="Roboto Medium"/>
                        </a:rPr>
                        <a:t>1</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509183856"/>
                  </a:ext>
                </a:extLst>
              </a:tr>
              <a:tr h="297978">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dirty="0">
                          <a:effectLst/>
                          <a:latin typeface="Roboto Medium"/>
                        </a:rPr>
                        <a:t> </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20965076"/>
                  </a:ext>
                </a:extLst>
              </a:tr>
              <a:tr h="297978">
                <a:tc>
                  <a:txBody>
                    <a:bodyPr/>
                    <a:lstStyle/>
                    <a:p>
                      <a:pPr marL="63500">
                        <a:lnSpc>
                          <a:spcPct val="115000"/>
                        </a:lnSpc>
                        <a:spcAft>
                          <a:spcPts val="1000"/>
                        </a:spcAft>
                      </a:pPr>
                      <a:r>
                        <a:rPr lang="en-US" sz="1800">
                          <a:effectLst/>
                          <a:latin typeface="Roboto Medium"/>
                        </a:rPr>
                        <a:t>a*b == b*a</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a:effectLst/>
                          <a:latin typeface="Roboto Medium"/>
                        </a:rPr>
                        <a:t>TRUE</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800" dirty="0">
                          <a:effectLst/>
                          <a:latin typeface="Roboto Medium"/>
                        </a:rPr>
                        <a:t>1</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080689855"/>
                  </a:ext>
                </a:extLst>
              </a:tr>
              <a:tr h="297978">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a:effectLst/>
                          <a:latin typeface="Roboto Medium"/>
                        </a:rPr>
                        <a:t> </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800" dirty="0">
                          <a:effectLst/>
                          <a:latin typeface="Roboto Medium"/>
                        </a:rPr>
                        <a:t> </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430269102"/>
                  </a:ext>
                </a:extLst>
              </a:tr>
            </a:tbl>
          </a:graphicData>
        </a:graphic>
      </p:graphicFrame>
    </p:spTree>
    <p:extLst>
      <p:ext uri="{BB962C8B-B14F-4D97-AF65-F5344CB8AC3E}">
        <p14:creationId xmlns:p14="http://schemas.microsoft.com/office/powerpoint/2010/main" val="3319655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9E01A0D-3CCA-2570-EF3F-5D38C6D38DCB}"/>
              </a:ext>
            </a:extLst>
          </p:cNvPr>
          <p:cNvSpPr>
            <a:spLocks noGrp="1"/>
          </p:cNvSpPr>
          <p:nvPr>
            <p:ph idx="1"/>
          </p:nvPr>
        </p:nvSpPr>
        <p:spPr>
          <a:xfrm>
            <a:off x="419245" y="813929"/>
            <a:ext cx="9248050" cy="4657286"/>
          </a:xfrm>
        </p:spPr>
        <p:txBody>
          <a:bodyPr>
            <a:normAutofit fontScale="77500" lnSpcReduction="20000"/>
          </a:bodyPr>
          <a:lstStyle/>
          <a:p>
            <a:pPr marL="0" indent="0" algn="just">
              <a:lnSpc>
                <a:spcPct val="150000"/>
              </a:lnSpc>
              <a:buNone/>
            </a:pPr>
            <a:r>
              <a:rPr lang="en-US" sz="2700" b="1" dirty="0"/>
              <a:t>The Microprocessor (CPU):</a:t>
            </a:r>
            <a:endParaRPr lang="en-US" sz="2700" dirty="0"/>
          </a:p>
          <a:p>
            <a:pPr algn="just">
              <a:lnSpc>
                <a:spcPct val="150000"/>
              </a:lnSpc>
              <a:spcBef>
                <a:spcPts val="496"/>
              </a:spcBef>
            </a:pPr>
            <a:r>
              <a:rPr lang="en-US" dirty="0"/>
              <a:t>If a CPU receives input that says to complete a calculation or logical operation, this is done with the </a:t>
            </a:r>
            <a:r>
              <a:rPr lang="en-US" dirty="0">
                <a:solidFill>
                  <a:srgbClr val="FF0000"/>
                </a:solidFill>
              </a:rPr>
              <a:t>arithmetic logic unit(ALU)</a:t>
            </a:r>
            <a:r>
              <a:rPr lang="en-US" dirty="0"/>
              <a:t>. </a:t>
            </a:r>
          </a:p>
          <a:p>
            <a:pPr algn="just">
              <a:lnSpc>
                <a:spcPct val="150000"/>
              </a:lnSpc>
            </a:pPr>
            <a:r>
              <a:rPr lang="en-US" dirty="0"/>
              <a:t>If the instructions are to retrieve something from memory, it will use the </a:t>
            </a:r>
            <a:r>
              <a:rPr lang="en-US" dirty="0">
                <a:solidFill>
                  <a:srgbClr val="FF0000"/>
                </a:solidFill>
              </a:rPr>
              <a:t>control unit</a:t>
            </a:r>
            <a:r>
              <a:rPr lang="en-US" dirty="0"/>
              <a:t> to find the data and translate it from binary into the necessary format for the requested output. </a:t>
            </a:r>
          </a:p>
          <a:p>
            <a:pPr algn="just">
              <a:lnSpc>
                <a:spcPct val="150000"/>
              </a:lnSpc>
            </a:pPr>
            <a:r>
              <a:rPr lang="en-US" dirty="0"/>
              <a:t>If the input is simply to store data, then this information is moved into the </a:t>
            </a:r>
            <a:r>
              <a:rPr lang="en-US" dirty="0">
                <a:solidFill>
                  <a:srgbClr val="FF0000"/>
                </a:solidFill>
              </a:rPr>
              <a:t>memory unit</a:t>
            </a:r>
            <a:r>
              <a:rPr lang="en-US" dirty="0"/>
              <a:t>.</a:t>
            </a:r>
          </a:p>
          <a:p>
            <a:pPr algn="just">
              <a:lnSpc>
                <a:spcPct val="150000"/>
              </a:lnSpc>
            </a:pPr>
            <a:r>
              <a:rPr lang="en-US" dirty="0">
                <a:solidFill>
                  <a:srgbClr val="FF0000"/>
                </a:solidFill>
              </a:rPr>
              <a:t>Registers</a:t>
            </a:r>
            <a:r>
              <a:rPr lang="en-US" dirty="0"/>
              <a:t> are small, high-speed storage units located within the CPU. They temporarily store data and instructions that are currently being used or processed.</a:t>
            </a:r>
            <a:endParaRPr lang="en-IN" dirty="0"/>
          </a:p>
        </p:txBody>
      </p:sp>
      <p:sp>
        <p:nvSpPr>
          <p:cNvPr id="4" name="Title 1">
            <a:extLst>
              <a:ext uri="{FF2B5EF4-FFF2-40B4-BE49-F238E27FC236}">
                <a16:creationId xmlns="" xmlns:a16="http://schemas.microsoft.com/office/drawing/2014/main" id="{2EE22DB3-7EC3-B977-F7CD-737D5CBFA601}"/>
              </a:ext>
            </a:extLst>
          </p:cNvPr>
          <p:cNvSpPr txBox="1">
            <a:spLocks/>
          </p:cNvSpPr>
          <p:nvPr/>
        </p:nvSpPr>
        <p:spPr>
          <a:xfrm>
            <a:off x="693261" y="98729"/>
            <a:ext cx="8697278" cy="715200"/>
          </a:xfrm>
          <a:prstGeom prst="rect">
            <a:avLst/>
          </a:prstGeom>
        </p:spPr>
        <p:txBody>
          <a:bodyPr vert="horz" lIns="75648" tIns="37824" rIns="75648" bIns="37824"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F1E1E"/>
                </a:solidFill>
                <a:latin typeface="+mn-lt"/>
                <a:ea typeface="Sora Semi Bold" pitchFamily="34" charset="-122"/>
              </a:rPr>
              <a:t>Components of a Computer </a:t>
            </a:r>
            <a:r>
              <a:rPr lang="en-US" b="1" dirty="0">
                <a:solidFill>
                  <a:srgbClr val="1F1E1E"/>
                </a:solidFill>
                <a:latin typeface="+mn-lt"/>
                <a:ea typeface="Sora Semi Bold" pitchFamily="34" charset="-122"/>
                <a:cs typeface="Sora Semi Bold" pitchFamily="34" charset="-120"/>
              </a:rPr>
              <a:t>System</a:t>
            </a:r>
            <a:endParaRPr lang="en-IN" dirty="0">
              <a:latin typeface="+mn-lt"/>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7545955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1"/>
            <a:ext cx="8933493" cy="4467931"/>
          </a:xfrm>
        </p:spPr>
        <p:txBody>
          <a:bodyPr/>
          <a:lstStyle/>
          <a:p>
            <a:pPr marL="0" indent="0" algn="just">
              <a:spcAft>
                <a:spcPts val="0"/>
              </a:spcAft>
              <a:buNone/>
            </a:pPr>
            <a:r>
              <a:rPr lang="en-US" b="1" dirty="0"/>
              <a:t>(3) Logical Operators</a:t>
            </a:r>
          </a:p>
          <a:p>
            <a:pPr marL="0" indent="0" algn="just">
              <a:spcAft>
                <a:spcPts val="0"/>
              </a:spcAft>
              <a:buNone/>
            </a:pPr>
            <a:r>
              <a:rPr lang="en-US" dirty="0"/>
              <a:t>Logical operators are used in C to take decisions.</a:t>
            </a:r>
          </a:p>
          <a:p>
            <a:pPr marL="0" indent="0" algn="just">
              <a:spcAft>
                <a:spcPts val="0"/>
              </a:spcAft>
              <a:buNone/>
            </a:pPr>
            <a:r>
              <a:rPr lang="en-US" dirty="0"/>
              <a:t>C has the following three logical operators:</a:t>
            </a:r>
          </a:p>
          <a:p>
            <a:pPr marL="0" indent="0" algn="just">
              <a:lnSpc>
                <a:spcPct val="150000"/>
              </a:lnSpc>
              <a:spcAft>
                <a:spcPts val="0"/>
              </a:spcAft>
              <a:buNone/>
            </a:pPr>
            <a:endParaRPr lang="en-US" dirty="0"/>
          </a:p>
          <a:p>
            <a:pPr marL="0" indent="0" algn="just">
              <a:lnSpc>
                <a:spcPct val="150000"/>
              </a:lnSpc>
              <a:spcAft>
                <a:spcPts val="0"/>
              </a:spcAft>
              <a:buNone/>
            </a:pPr>
            <a:endParaRPr lang="en-US" dirty="0"/>
          </a:p>
          <a:p>
            <a:pPr marL="0" indent="0" algn="just">
              <a:lnSpc>
                <a:spcPct val="150000"/>
              </a:lnSpc>
              <a:spcAft>
                <a:spcPts val="0"/>
              </a:spcAft>
              <a:buNone/>
            </a:pPr>
            <a:endParaRPr lang="en-US" dirty="0"/>
          </a:p>
          <a:p>
            <a:pPr marL="0" indent="0" algn="just">
              <a:spcAft>
                <a:spcPts val="0"/>
              </a:spcAft>
              <a:buNone/>
            </a:pPr>
            <a:r>
              <a:rPr lang="en-US" dirty="0"/>
              <a:t>&amp;&amp; and || are binary operators and ! is a unary operator.</a:t>
            </a:r>
          </a:p>
          <a:p>
            <a:pPr lvl="0" algn="just"/>
            <a:r>
              <a:rPr lang="en-US" dirty="0"/>
              <a:t>The result of these operators is either TRUE (ONE) or FALSE (ZERO).</a:t>
            </a:r>
            <a:endParaRPr lang="en-IN" dirty="0"/>
          </a:p>
          <a:p>
            <a:pPr algn="just"/>
            <a:r>
              <a:rPr lang="en-US" dirty="0"/>
              <a:t>The logical operators are used to connect one or more relational expressions.</a:t>
            </a:r>
            <a:endParaRPr lang="en-IN" dirty="0"/>
          </a:p>
          <a:p>
            <a:pPr algn="just"/>
            <a:r>
              <a:rPr lang="en-US" dirty="0"/>
              <a:t>Such an expression which combines two or more relational expressions is called as </a:t>
            </a:r>
            <a:r>
              <a:rPr lang="en-US" b="1" dirty="0"/>
              <a:t>logical expression</a:t>
            </a:r>
            <a:r>
              <a:rPr lang="en-US" dirty="0"/>
              <a:t> or </a:t>
            </a:r>
            <a:r>
              <a:rPr lang="en-US" b="1" dirty="0"/>
              <a:t>compound relational expression</a:t>
            </a:r>
            <a:r>
              <a:rPr lang="en-US" dirty="0"/>
              <a:t>.</a:t>
            </a:r>
            <a:endParaRPr lang="en-IN" dirty="0"/>
          </a:p>
          <a:p>
            <a:pPr marL="0" indent="0" algn="just">
              <a:spcAft>
                <a:spcPts val="0"/>
              </a:spcAft>
              <a:buNone/>
            </a:pPr>
            <a:endParaRPr lang="en-US" dirty="0"/>
          </a:p>
          <a:p>
            <a:pPr marL="0" indent="0" algn="just">
              <a:lnSpc>
                <a:spcPct val="150000"/>
              </a:lnSpc>
              <a:spcAft>
                <a:spcPts val="0"/>
              </a:spcAft>
              <a:buNone/>
            </a:pPr>
            <a:endParaRPr lang="en-US" b="1" dirty="0"/>
          </a:p>
        </p:txBody>
      </p:sp>
      <p:graphicFrame>
        <p:nvGraphicFramePr>
          <p:cNvPr id="4" name="Table 3">
            <a:extLst>
              <a:ext uri="{FF2B5EF4-FFF2-40B4-BE49-F238E27FC236}">
                <a16:creationId xmlns="" xmlns:a16="http://schemas.microsoft.com/office/drawing/2014/main" id="{B2652663-F0D3-455B-9E97-59522214CA0D}"/>
              </a:ext>
            </a:extLst>
          </p:cNvPr>
          <p:cNvGraphicFramePr>
            <a:graphicFrameLocks noGrp="1"/>
          </p:cNvGraphicFramePr>
          <p:nvPr/>
        </p:nvGraphicFramePr>
        <p:xfrm>
          <a:off x="2520950" y="2155119"/>
          <a:ext cx="4779302" cy="1262373"/>
        </p:xfrm>
        <a:graphic>
          <a:graphicData uri="http://schemas.openxmlformats.org/drawingml/2006/table">
            <a:tbl>
              <a:tblPr>
                <a:tableStyleId>{5C22544A-7EE6-4342-B048-85BDC9FD1C3A}</a:tableStyleId>
              </a:tblPr>
              <a:tblGrid>
                <a:gridCol w="1027193">
                  <a:extLst>
                    <a:ext uri="{9D8B030D-6E8A-4147-A177-3AD203B41FA5}">
                      <a16:colId xmlns="" xmlns:a16="http://schemas.microsoft.com/office/drawing/2014/main" val="1073295179"/>
                    </a:ext>
                  </a:extLst>
                </a:gridCol>
                <a:gridCol w="57067">
                  <a:extLst>
                    <a:ext uri="{9D8B030D-6E8A-4147-A177-3AD203B41FA5}">
                      <a16:colId xmlns="" xmlns:a16="http://schemas.microsoft.com/office/drawing/2014/main" val="1092718551"/>
                    </a:ext>
                  </a:extLst>
                </a:gridCol>
                <a:gridCol w="1226925">
                  <a:extLst>
                    <a:ext uri="{9D8B030D-6E8A-4147-A177-3AD203B41FA5}">
                      <a16:colId xmlns="" xmlns:a16="http://schemas.microsoft.com/office/drawing/2014/main" val="2765393647"/>
                    </a:ext>
                  </a:extLst>
                </a:gridCol>
                <a:gridCol w="1155593">
                  <a:extLst>
                    <a:ext uri="{9D8B030D-6E8A-4147-A177-3AD203B41FA5}">
                      <a16:colId xmlns="" xmlns:a16="http://schemas.microsoft.com/office/drawing/2014/main" val="3682739658"/>
                    </a:ext>
                  </a:extLst>
                </a:gridCol>
                <a:gridCol w="1312524">
                  <a:extLst>
                    <a:ext uri="{9D8B030D-6E8A-4147-A177-3AD203B41FA5}">
                      <a16:colId xmlns="" xmlns:a16="http://schemas.microsoft.com/office/drawing/2014/main" val="947218740"/>
                    </a:ext>
                  </a:extLst>
                </a:gridCol>
              </a:tblGrid>
              <a:tr h="259003">
                <a:tc>
                  <a:txBody>
                    <a:bodyPr/>
                    <a:lstStyle/>
                    <a:p>
                      <a:pPr marL="88900">
                        <a:lnSpc>
                          <a:spcPct val="115000"/>
                        </a:lnSpc>
                        <a:spcAft>
                          <a:spcPts val="1000"/>
                        </a:spcAft>
                      </a:pPr>
                      <a:r>
                        <a:rPr lang="en-US" sz="1400" dirty="0">
                          <a:effectLst/>
                          <a:latin typeface="Roboto Medium"/>
                        </a:rPr>
                        <a:t>Operator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Meaning</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Precedence</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Associativity</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480028868"/>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458318896"/>
                  </a:ext>
                </a:extLst>
              </a:tr>
              <a:tr h="246630">
                <a:tc>
                  <a:txBody>
                    <a:bodyPr/>
                    <a:lstStyle/>
                    <a:p>
                      <a:pPr algn="ctr">
                        <a:lnSpc>
                          <a:spcPct val="115000"/>
                        </a:lnSpc>
                        <a:spcAft>
                          <a:spcPts val="1000"/>
                        </a:spcAft>
                      </a:pPr>
                      <a:r>
                        <a:rPr lang="en-US" sz="1400">
                          <a:effectLst/>
                          <a:latin typeface="Roboto Medium"/>
                        </a:rPr>
                        <a:t>&amp;&amp;</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Logical AND</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2</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355978549"/>
                  </a:ext>
                </a:extLst>
              </a:tr>
              <a:tr h="254265">
                <a:tc>
                  <a:txBody>
                    <a:bodyPr/>
                    <a:lstStyle/>
                    <a:p>
                      <a:pPr algn="ct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Logical OR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3</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108811007"/>
                  </a:ext>
                </a:extLst>
              </a:tr>
              <a:tr h="255845">
                <a:tc>
                  <a:txBody>
                    <a:bodyPr/>
                    <a:lstStyle/>
                    <a:p>
                      <a:pPr algn="ct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Logical NOT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L to 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990482782"/>
                  </a:ext>
                </a:extLst>
              </a:tr>
            </a:tbl>
          </a:graphicData>
        </a:graphic>
      </p:graphicFrame>
    </p:spTree>
    <p:extLst>
      <p:ext uri="{BB962C8B-B14F-4D97-AF65-F5344CB8AC3E}">
        <p14:creationId xmlns:p14="http://schemas.microsoft.com/office/powerpoint/2010/main" val="1229272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r>
              <a:rPr lang="en-US" b="1" dirty="0"/>
              <a:t>While using logical AND</a:t>
            </a:r>
            <a:endParaRPr lang="en-IN" dirty="0"/>
          </a:p>
          <a:p>
            <a:pPr marL="315189" indent="-315189" algn="just">
              <a:spcAft>
                <a:spcPts val="0"/>
              </a:spcAft>
              <a:buFont typeface="Arial" panose="020B0604020202020204" pitchFamily="34" charset="0"/>
              <a:buChar char="•"/>
            </a:pPr>
            <a:r>
              <a:rPr lang="en-US" dirty="0"/>
              <a:t>if both the operands are TRUE, then the result of the logical expression is TRUE.</a:t>
            </a:r>
            <a:endParaRPr lang="en-IN" dirty="0"/>
          </a:p>
          <a:p>
            <a:pPr marL="315189" indent="-315189" algn="just">
              <a:spcAft>
                <a:spcPts val="0"/>
              </a:spcAft>
              <a:buFont typeface="Arial" panose="020B0604020202020204" pitchFamily="34" charset="0"/>
              <a:buChar char="•"/>
            </a:pPr>
            <a:r>
              <a:rPr lang="en-US" dirty="0"/>
              <a:t>even if one of the operands is FALSE, then the result of the logical expression is FALSE.</a:t>
            </a:r>
            <a:endParaRPr lang="en-IN" dirty="0"/>
          </a:p>
          <a:p>
            <a:pPr marL="0" indent="0" algn="just">
              <a:spcAft>
                <a:spcPts val="0"/>
              </a:spcAft>
              <a:buNone/>
            </a:pPr>
            <a:r>
              <a:rPr lang="en-US" b="1" dirty="0"/>
              <a:t>While using logical OR</a:t>
            </a:r>
            <a:endParaRPr lang="en-IN" dirty="0"/>
          </a:p>
          <a:p>
            <a:pPr marL="315189" indent="-315189" algn="just">
              <a:spcAft>
                <a:spcPts val="0"/>
              </a:spcAft>
              <a:buFont typeface="Arial" panose="020B0604020202020204" pitchFamily="34" charset="0"/>
              <a:buChar char="•"/>
            </a:pPr>
            <a:r>
              <a:rPr lang="en-US" dirty="0"/>
              <a:t>Only if both the operands are FALSE, then the result of the logical expression is FALSE.</a:t>
            </a:r>
            <a:endParaRPr lang="en-IN" dirty="0"/>
          </a:p>
          <a:p>
            <a:pPr marL="315189" indent="-315189" algn="just">
              <a:spcAft>
                <a:spcPts val="0"/>
              </a:spcAft>
              <a:buFont typeface="Arial" panose="020B0604020202020204" pitchFamily="34" charset="0"/>
              <a:buChar char="•"/>
            </a:pPr>
            <a:r>
              <a:rPr lang="en-US" dirty="0"/>
              <a:t>Even if one of the operands is TRUE, then the result of the logical expression is TRUE.</a:t>
            </a:r>
            <a:endParaRPr lang="en-IN" dirty="0"/>
          </a:p>
          <a:p>
            <a:pPr marL="0" indent="0" algn="just">
              <a:spcAft>
                <a:spcPts val="0"/>
              </a:spcAft>
              <a:buNone/>
            </a:pPr>
            <a:r>
              <a:rPr lang="en-US" b="1" dirty="0"/>
              <a:t>While using logical NOT</a:t>
            </a:r>
          </a:p>
          <a:p>
            <a:pPr marL="315189" indent="-315189" algn="just">
              <a:spcAft>
                <a:spcPts val="0"/>
              </a:spcAft>
              <a:buFont typeface="Arial" panose="020B0604020202020204" pitchFamily="34" charset="0"/>
              <a:buChar char="•"/>
            </a:pPr>
            <a:r>
              <a:rPr lang="en-US" dirty="0"/>
              <a:t>the compliment of the operand is obtained. That is, if the operand is TRUE, than the result will be FALSE or vice-versa.</a:t>
            </a:r>
            <a:endParaRPr lang="en-IN" dirty="0"/>
          </a:p>
          <a:p>
            <a:pPr marL="0" indent="0" algn="just">
              <a:spcAft>
                <a:spcPts val="0"/>
              </a:spcAft>
              <a:buNone/>
            </a:pPr>
            <a:endParaRPr lang="en-US" dirty="0"/>
          </a:p>
        </p:txBody>
      </p:sp>
    </p:spTree>
    <p:extLst>
      <p:ext uri="{BB962C8B-B14F-4D97-AF65-F5344CB8AC3E}">
        <p14:creationId xmlns:p14="http://schemas.microsoft.com/office/powerpoint/2010/main" val="40162079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r>
              <a:rPr lang="en-US" dirty="0"/>
              <a:t>The results of the operands are shown in Truth table shown below:</a:t>
            </a:r>
          </a:p>
          <a:p>
            <a:pPr marL="0" indent="0" algn="just">
              <a:spcAft>
                <a:spcPts val="0"/>
              </a:spcAft>
              <a:buNone/>
            </a:pPr>
            <a:endParaRPr lang="en-US" dirty="0"/>
          </a:p>
          <a:p>
            <a:pPr marL="0" indent="0" algn="just">
              <a:spcAft>
                <a:spcPts val="0"/>
              </a:spcAft>
              <a:buNone/>
            </a:pPr>
            <a:endParaRPr lang="en-US" dirty="0"/>
          </a:p>
          <a:p>
            <a:pPr marL="0" indent="0" algn="just">
              <a:spcAft>
                <a:spcPts val="0"/>
              </a:spcAft>
              <a:buNone/>
            </a:pPr>
            <a:endParaRPr lang="en-US" dirty="0"/>
          </a:p>
          <a:p>
            <a:pPr marL="0" indent="0" algn="just">
              <a:spcAft>
                <a:spcPts val="0"/>
              </a:spcAft>
              <a:buNone/>
            </a:pPr>
            <a:endParaRPr lang="en-US" dirty="0"/>
          </a:p>
          <a:p>
            <a:pPr marL="0" indent="0" algn="just">
              <a:spcAft>
                <a:spcPts val="0"/>
              </a:spcAft>
              <a:buNone/>
            </a:pPr>
            <a:endParaRPr lang="en-US" dirty="0"/>
          </a:p>
          <a:p>
            <a:pPr marL="0" indent="0" algn="just">
              <a:spcAft>
                <a:spcPts val="0"/>
              </a:spcAft>
              <a:buNone/>
            </a:pPr>
            <a:endParaRPr lang="en-US" dirty="0"/>
          </a:p>
          <a:p>
            <a:pPr marL="0" indent="0" algn="just">
              <a:spcAft>
                <a:spcPts val="0"/>
              </a:spcAft>
              <a:buNone/>
            </a:pPr>
            <a:endParaRPr lang="en-US" dirty="0"/>
          </a:p>
          <a:p>
            <a:pPr marL="0" indent="0" algn="just">
              <a:spcAft>
                <a:spcPts val="0"/>
              </a:spcAft>
              <a:buNone/>
            </a:pPr>
            <a:endParaRPr lang="en-US" dirty="0"/>
          </a:p>
          <a:p>
            <a:pPr marL="0" indent="0" algn="just">
              <a:spcAft>
                <a:spcPts val="0"/>
              </a:spcAft>
              <a:buNone/>
            </a:pPr>
            <a:endParaRPr lang="en-US" dirty="0"/>
          </a:p>
          <a:p>
            <a:pPr marL="0" indent="0">
              <a:buNone/>
            </a:pPr>
            <a:r>
              <a:rPr lang="en-US" b="1" dirty="0"/>
              <a:t>Examples of Logical Expressions:</a:t>
            </a:r>
            <a:endParaRPr lang="en-IN" dirty="0"/>
          </a:p>
          <a:p>
            <a:pPr lvl="0"/>
            <a:r>
              <a:rPr lang="en-US" dirty="0"/>
              <a:t>if(age &gt; 55 &amp;&amp; salary &lt; 50000)</a:t>
            </a:r>
            <a:endParaRPr lang="en-IN" dirty="0"/>
          </a:p>
          <a:p>
            <a:pPr lvl="0"/>
            <a:r>
              <a:rPr lang="en-US" dirty="0"/>
              <a:t>if(number &lt; 0 || number &gt; 100)</a:t>
            </a:r>
            <a:endParaRPr lang="en-IN" dirty="0"/>
          </a:p>
          <a:p>
            <a:pPr marL="0" indent="0" algn="just">
              <a:spcAft>
                <a:spcPts val="0"/>
              </a:spcAft>
              <a:buNone/>
            </a:pPr>
            <a:endParaRPr lang="en-IN" dirty="0"/>
          </a:p>
          <a:p>
            <a:pPr marL="0" indent="0" algn="just">
              <a:spcAft>
                <a:spcPts val="0"/>
              </a:spcAft>
              <a:buNone/>
            </a:pPr>
            <a:endParaRPr lang="en-US" dirty="0"/>
          </a:p>
        </p:txBody>
      </p:sp>
      <p:graphicFrame>
        <p:nvGraphicFramePr>
          <p:cNvPr id="2" name="Table 1">
            <a:extLst>
              <a:ext uri="{FF2B5EF4-FFF2-40B4-BE49-F238E27FC236}">
                <a16:creationId xmlns="" xmlns:a16="http://schemas.microsoft.com/office/drawing/2014/main" id="{DE46128E-5E98-4BDC-9771-80DCB13EB785}"/>
              </a:ext>
            </a:extLst>
          </p:cNvPr>
          <p:cNvGraphicFramePr>
            <a:graphicFrameLocks noGrp="1"/>
          </p:cNvGraphicFramePr>
          <p:nvPr>
            <p:extLst>
              <p:ext uri="{D42A27DB-BD31-4B8C-83A1-F6EECF244321}">
                <p14:modId xmlns:p14="http://schemas.microsoft.com/office/powerpoint/2010/main" val="725141387"/>
              </p:ext>
            </p:extLst>
          </p:nvPr>
        </p:nvGraphicFramePr>
        <p:xfrm>
          <a:off x="4878364" y="1788849"/>
          <a:ext cx="4569222" cy="2984960"/>
        </p:xfrm>
        <a:graphic>
          <a:graphicData uri="http://schemas.openxmlformats.org/drawingml/2006/table">
            <a:tbl>
              <a:tblPr>
                <a:tableStyleId>{5C22544A-7EE6-4342-B048-85BDC9FD1C3A}</a:tableStyleId>
              </a:tblPr>
              <a:tblGrid>
                <a:gridCol w="1101716">
                  <a:extLst>
                    <a:ext uri="{9D8B030D-6E8A-4147-A177-3AD203B41FA5}">
                      <a16:colId xmlns="" xmlns:a16="http://schemas.microsoft.com/office/drawing/2014/main" val="4021567194"/>
                    </a:ext>
                  </a:extLst>
                </a:gridCol>
                <a:gridCol w="487075">
                  <a:extLst>
                    <a:ext uri="{9D8B030D-6E8A-4147-A177-3AD203B41FA5}">
                      <a16:colId xmlns="" xmlns:a16="http://schemas.microsoft.com/office/drawing/2014/main" val="1804550725"/>
                    </a:ext>
                  </a:extLst>
                </a:gridCol>
                <a:gridCol w="1101716">
                  <a:extLst>
                    <a:ext uri="{9D8B030D-6E8A-4147-A177-3AD203B41FA5}">
                      <a16:colId xmlns="" xmlns:a16="http://schemas.microsoft.com/office/drawing/2014/main" val="359939309"/>
                    </a:ext>
                  </a:extLst>
                </a:gridCol>
                <a:gridCol w="927761">
                  <a:extLst>
                    <a:ext uri="{9D8B030D-6E8A-4147-A177-3AD203B41FA5}">
                      <a16:colId xmlns="" xmlns:a16="http://schemas.microsoft.com/office/drawing/2014/main" val="204204963"/>
                    </a:ext>
                  </a:extLst>
                </a:gridCol>
                <a:gridCol w="475477">
                  <a:extLst>
                    <a:ext uri="{9D8B030D-6E8A-4147-A177-3AD203B41FA5}">
                      <a16:colId xmlns="" xmlns:a16="http://schemas.microsoft.com/office/drawing/2014/main" val="3318685474"/>
                    </a:ext>
                  </a:extLst>
                </a:gridCol>
                <a:gridCol w="475477">
                  <a:extLst>
                    <a:ext uri="{9D8B030D-6E8A-4147-A177-3AD203B41FA5}">
                      <a16:colId xmlns="" xmlns:a16="http://schemas.microsoft.com/office/drawing/2014/main" val="3855454630"/>
                    </a:ext>
                  </a:extLst>
                </a:gridCol>
              </a:tblGrid>
              <a:tr h="246630">
                <a:tc rowSpan="3">
                  <a:txBody>
                    <a:bodyPr/>
                    <a:lstStyle/>
                    <a:p>
                      <a:pPr algn="ctr">
                        <a:lnSpc>
                          <a:spcPct val="115000"/>
                        </a:lnSpc>
                        <a:spcAft>
                          <a:spcPts val="1000"/>
                        </a:spcAft>
                      </a:pPr>
                      <a:r>
                        <a:rPr lang="en-US" sz="1400" dirty="0">
                          <a:effectLst/>
                          <a:latin typeface="Roboto Medium"/>
                        </a:rPr>
                        <a:t>Op1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3">
                  <a:txBody>
                    <a:bodyPr/>
                    <a:lstStyle/>
                    <a:p>
                      <a:pPr algn="ctr">
                        <a:lnSpc>
                          <a:spcPct val="115000"/>
                        </a:lnSpc>
                        <a:spcAft>
                          <a:spcPts val="1000"/>
                        </a:spcAft>
                      </a:pPr>
                      <a:r>
                        <a:rPr lang="en-US" sz="1400">
                          <a:effectLst/>
                          <a:latin typeface="Roboto Medium"/>
                        </a:rPr>
                        <a:t>Op2</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gridSpan="3">
                  <a:txBody>
                    <a:bodyPr/>
                    <a:lstStyle/>
                    <a:p>
                      <a:pPr marL="863600">
                        <a:lnSpc>
                          <a:spcPct val="115000"/>
                        </a:lnSpc>
                        <a:spcAft>
                          <a:spcPts val="1000"/>
                        </a:spcAft>
                      </a:pPr>
                      <a:r>
                        <a:rPr lang="en-US" sz="1400">
                          <a:effectLst/>
                          <a:latin typeface="Roboto Medium"/>
                        </a:rPr>
                        <a:t>Value of Expression</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809698626"/>
                  </a:ext>
                </a:extLst>
              </a:tr>
              <a:tr h="246630">
                <a:tc vMerge="1">
                  <a:txBody>
                    <a:bodyPr/>
                    <a:lstStyle/>
                    <a:p>
                      <a:endParaRPr lang="en-IN"/>
                    </a:p>
                  </a:txBody>
                  <a:tcPr/>
                </a:tc>
                <a:tc v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415406803"/>
                  </a:ext>
                </a:extLst>
              </a:tr>
              <a:tr h="0">
                <a:tc vMerge="1">
                  <a:txBody>
                    <a:bodyPr/>
                    <a:lstStyle/>
                    <a:p>
                      <a:endParaRPr lang="en-IN"/>
                    </a:p>
                  </a:txBody>
                  <a:tcPr/>
                </a:tc>
                <a:tc vMerge="1">
                  <a:txBody>
                    <a:bodyPr/>
                    <a:lstStyle/>
                    <a:p>
                      <a:endParaRPr lang="en-IN"/>
                    </a:p>
                  </a:txBody>
                  <a:tcPr/>
                </a:tc>
                <a:tc rowSpan="2">
                  <a:txBody>
                    <a:bodyPr/>
                    <a:lstStyle/>
                    <a:p>
                      <a:pPr algn="ctr">
                        <a:lnSpc>
                          <a:spcPct val="115000"/>
                        </a:lnSpc>
                        <a:spcAft>
                          <a:spcPts val="1000"/>
                        </a:spcAft>
                      </a:pPr>
                      <a:r>
                        <a:rPr lang="en-US" sz="1400">
                          <a:effectLst/>
                          <a:latin typeface="Roboto Medium"/>
                        </a:rPr>
                        <a:t>Op1 &amp;&amp; Op2</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algn="ctr">
                        <a:lnSpc>
                          <a:spcPct val="115000"/>
                        </a:lnSpc>
                        <a:spcAft>
                          <a:spcPts val="1000"/>
                        </a:spcAft>
                      </a:pPr>
                      <a:r>
                        <a:rPr lang="en-US" sz="1400">
                          <a:effectLst/>
                          <a:latin typeface="Roboto Medium"/>
                        </a:rPr>
                        <a:t>Op1 || Op2</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algn="ctr">
                        <a:lnSpc>
                          <a:spcPct val="115000"/>
                        </a:lnSpc>
                        <a:spcAft>
                          <a:spcPts val="1000"/>
                        </a:spcAft>
                      </a:pPr>
                      <a:r>
                        <a:rPr lang="en-US" sz="1400">
                          <a:effectLst/>
                          <a:latin typeface="Roboto Medium"/>
                        </a:rPr>
                        <a:t>!Op1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algn="ctr">
                        <a:lnSpc>
                          <a:spcPct val="115000"/>
                        </a:lnSpc>
                        <a:spcAft>
                          <a:spcPts val="1000"/>
                        </a:spcAft>
                      </a:pPr>
                      <a:r>
                        <a:rPr lang="en-US" sz="1400">
                          <a:effectLst/>
                          <a:latin typeface="Roboto Medium"/>
                        </a:rPr>
                        <a:t>!Op2</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258363793"/>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 xmlns:a16="http://schemas.microsoft.com/office/drawing/2014/main" val="2243642950"/>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636349741"/>
                  </a:ext>
                </a:extLst>
              </a:tr>
              <a:tr h="246630">
                <a:tc>
                  <a:txBody>
                    <a:bodyPr/>
                    <a:lstStyle/>
                    <a:p>
                      <a:pPr algn="ctr">
                        <a:lnSpc>
                          <a:spcPct val="115000"/>
                        </a:lnSpc>
                        <a:spcAft>
                          <a:spcPts val="1000"/>
                        </a:spcAft>
                      </a:pPr>
                      <a:r>
                        <a:rPr lang="en-US" sz="1400" dirty="0">
                          <a:effectLst/>
                          <a:latin typeface="Roboto Medium"/>
                        </a:rPr>
                        <a:t>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425721328"/>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681648615"/>
                  </a:ext>
                </a:extLst>
              </a:tr>
              <a:tr h="246630">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191069896"/>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534531617"/>
                  </a:ext>
                </a:extLst>
              </a:tr>
              <a:tr h="246630">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945024686"/>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090181368"/>
                  </a:ext>
                </a:extLst>
              </a:tr>
              <a:tr h="246630">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F</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401566571"/>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124937693"/>
                  </a:ext>
                </a:extLst>
              </a:tr>
            </a:tbl>
          </a:graphicData>
        </a:graphic>
      </p:graphicFrame>
    </p:spTree>
    <p:extLst>
      <p:ext uri="{BB962C8B-B14F-4D97-AF65-F5344CB8AC3E}">
        <p14:creationId xmlns:p14="http://schemas.microsoft.com/office/powerpoint/2010/main" val="292810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200934" lvl="1" indent="0">
              <a:buNone/>
            </a:pPr>
            <a:r>
              <a:rPr lang="en-US" dirty="0"/>
              <a:t>Suppose a, b and c are integers having values, 2, 4 and 3,</a:t>
            </a:r>
            <a:endParaRPr lang="en-IN" dirty="0"/>
          </a:p>
          <a:p>
            <a:pPr marL="200934" lvl="1" indent="0">
              <a:buNone/>
            </a:pPr>
            <a:r>
              <a:rPr lang="en-US" b="1" dirty="0"/>
              <a:t>a &amp;&amp; b || c &amp;&amp; (!b)</a:t>
            </a:r>
            <a:endParaRPr lang="en-IN" dirty="0"/>
          </a:p>
          <a:p>
            <a:pPr marL="200934" lvl="1" indent="0">
              <a:buNone/>
            </a:pPr>
            <a:r>
              <a:rPr lang="en-US" dirty="0"/>
              <a:t>2 &amp;&amp; 4 || 3 &amp;&amp; (!4)</a:t>
            </a:r>
            <a:endParaRPr lang="en-IN" dirty="0"/>
          </a:p>
          <a:p>
            <a:pPr marL="200934" lvl="1" indent="0">
              <a:buNone/>
            </a:pPr>
            <a:r>
              <a:rPr lang="en-US" dirty="0"/>
              <a:t>2 &amp;&amp; 4 || 3 &amp;&amp; 0</a:t>
            </a:r>
            <a:endParaRPr lang="en-IN" dirty="0"/>
          </a:p>
          <a:p>
            <a:pPr marL="200934" lvl="1" indent="0">
              <a:buNone/>
            </a:pPr>
            <a:r>
              <a:rPr lang="en-US" dirty="0"/>
              <a:t>1|| 3 &amp;&amp; 0</a:t>
            </a:r>
            <a:endParaRPr lang="en-IN" dirty="0"/>
          </a:p>
          <a:p>
            <a:pPr marL="200934" lvl="1" indent="0">
              <a:buNone/>
            </a:pPr>
            <a:r>
              <a:rPr lang="en-US" dirty="0"/>
              <a:t>1||0</a:t>
            </a:r>
            <a:endParaRPr lang="en-IN" dirty="0"/>
          </a:p>
          <a:p>
            <a:pPr marL="200934" lvl="1" indent="0">
              <a:buNone/>
            </a:pPr>
            <a:r>
              <a:rPr lang="en-US" dirty="0"/>
              <a:t>1</a:t>
            </a:r>
          </a:p>
        </p:txBody>
      </p:sp>
    </p:spTree>
    <p:extLst>
      <p:ext uri="{BB962C8B-B14F-4D97-AF65-F5344CB8AC3E}">
        <p14:creationId xmlns:p14="http://schemas.microsoft.com/office/powerpoint/2010/main" val="16260869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lnSpc>
                <a:spcPct val="150000"/>
              </a:lnSpc>
              <a:spcAft>
                <a:spcPts val="0"/>
              </a:spcAft>
              <a:buNone/>
            </a:pPr>
            <a:r>
              <a:rPr lang="en-US" b="1" dirty="0"/>
              <a:t>(4) Assignment Operators:</a:t>
            </a:r>
          </a:p>
          <a:p>
            <a:pPr marL="315189" indent="-315189" algn="just">
              <a:lnSpc>
                <a:spcPct val="150000"/>
              </a:lnSpc>
              <a:spcAft>
                <a:spcPts val="0"/>
              </a:spcAft>
              <a:buFont typeface="Arial" panose="020B0604020202020204" pitchFamily="34" charset="0"/>
              <a:buChar char="•"/>
            </a:pPr>
            <a:r>
              <a:rPr lang="en-US" dirty="0"/>
              <a:t>a=10 is an assignment statement</a:t>
            </a:r>
          </a:p>
          <a:p>
            <a:pPr marL="315189" indent="-315189" algn="just">
              <a:lnSpc>
                <a:spcPct val="150000"/>
              </a:lnSpc>
              <a:spcAft>
                <a:spcPts val="0"/>
              </a:spcAft>
              <a:buFont typeface="Arial" panose="020B0604020202020204" pitchFamily="34" charset="0"/>
              <a:buChar char="•"/>
            </a:pPr>
            <a:r>
              <a:rPr lang="en-US" dirty="0"/>
              <a:t>Value of 10 has been assigned to a.</a:t>
            </a:r>
          </a:p>
          <a:p>
            <a:pPr marL="0" indent="0" algn="just">
              <a:buNone/>
            </a:pPr>
            <a:r>
              <a:rPr lang="en-US" b="1" dirty="0"/>
              <a:t>Shorthand Assignment Operators:</a:t>
            </a:r>
            <a:endParaRPr lang="en-IN" dirty="0"/>
          </a:p>
          <a:p>
            <a:pPr lvl="0" algn="just"/>
            <a:r>
              <a:rPr lang="en-US" dirty="0"/>
              <a:t>Shorthand assignment operators associated with arithmetic operations have already been seen.</a:t>
            </a:r>
            <a:endParaRPr lang="en-IN" dirty="0"/>
          </a:p>
          <a:p>
            <a:pPr lvl="0" algn="just"/>
            <a:r>
              <a:rPr lang="en-US" dirty="0"/>
              <a:t>The bitwise operators can also be written in shorthand form.</a:t>
            </a:r>
            <a:endParaRPr lang="en-IN" dirty="0"/>
          </a:p>
          <a:p>
            <a:pPr marL="0" indent="0" algn="just">
              <a:spcAft>
                <a:spcPts val="0"/>
              </a:spcAft>
              <a:buNone/>
            </a:pPr>
            <a:endParaRPr lang="en-US" dirty="0"/>
          </a:p>
        </p:txBody>
      </p:sp>
    </p:spTree>
    <p:extLst>
      <p:ext uri="{BB962C8B-B14F-4D97-AF65-F5344CB8AC3E}">
        <p14:creationId xmlns:p14="http://schemas.microsoft.com/office/powerpoint/2010/main" val="20290840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endParaRPr lang="en-US" dirty="0"/>
          </a:p>
        </p:txBody>
      </p:sp>
      <p:graphicFrame>
        <p:nvGraphicFramePr>
          <p:cNvPr id="2" name="Table 1">
            <a:extLst>
              <a:ext uri="{FF2B5EF4-FFF2-40B4-BE49-F238E27FC236}">
                <a16:creationId xmlns="" xmlns:a16="http://schemas.microsoft.com/office/drawing/2014/main" id="{4A548AEC-DFA4-404D-882F-520F3670382D}"/>
              </a:ext>
            </a:extLst>
          </p:cNvPr>
          <p:cNvGraphicFramePr>
            <a:graphicFrameLocks noGrp="1"/>
          </p:cNvGraphicFramePr>
          <p:nvPr/>
        </p:nvGraphicFramePr>
        <p:xfrm>
          <a:off x="1523074" y="1208969"/>
          <a:ext cx="7247731" cy="4072710"/>
        </p:xfrm>
        <a:graphic>
          <a:graphicData uri="http://schemas.openxmlformats.org/drawingml/2006/table">
            <a:tbl>
              <a:tblPr>
                <a:tableStyleId>{5C22544A-7EE6-4342-B048-85BDC9FD1C3A}</a:tableStyleId>
              </a:tblPr>
              <a:tblGrid>
                <a:gridCol w="2009598">
                  <a:extLst>
                    <a:ext uri="{9D8B030D-6E8A-4147-A177-3AD203B41FA5}">
                      <a16:colId xmlns="" xmlns:a16="http://schemas.microsoft.com/office/drawing/2014/main" val="2728104734"/>
                    </a:ext>
                  </a:extLst>
                </a:gridCol>
                <a:gridCol w="2536706">
                  <a:extLst>
                    <a:ext uri="{9D8B030D-6E8A-4147-A177-3AD203B41FA5}">
                      <a16:colId xmlns="" xmlns:a16="http://schemas.microsoft.com/office/drawing/2014/main" val="283432318"/>
                    </a:ext>
                  </a:extLst>
                </a:gridCol>
                <a:gridCol w="2536706">
                  <a:extLst>
                    <a:ext uri="{9D8B030D-6E8A-4147-A177-3AD203B41FA5}">
                      <a16:colId xmlns="" xmlns:a16="http://schemas.microsoft.com/office/drawing/2014/main" val="3142452692"/>
                    </a:ext>
                  </a:extLst>
                </a:gridCol>
                <a:gridCol w="164721">
                  <a:extLst>
                    <a:ext uri="{9D8B030D-6E8A-4147-A177-3AD203B41FA5}">
                      <a16:colId xmlns="" xmlns:a16="http://schemas.microsoft.com/office/drawing/2014/main" val="1180735933"/>
                    </a:ext>
                  </a:extLst>
                </a:gridCol>
              </a:tblGrid>
              <a:tr h="257623">
                <a:tc>
                  <a:txBody>
                    <a:bodyPr/>
                    <a:lstStyle/>
                    <a:p>
                      <a:pPr marL="419100">
                        <a:lnSpc>
                          <a:spcPct val="115000"/>
                        </a:lnSpc>
                        <a:spcAft>
                          <a:spcPts val="1000"/>
                        </a:spcAft>
                      </a:pPr>
                      <a:r>
                        <a:rPr lang="en-US" sz="1400" dirty="0">
                          <a:effectLst/>
                          <a:latin typeface="Roboto Medium"/>
                        </a:rPr>
                        <a:t>Operator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
                        <a:lnSpc>
                          <a:spcPct val="115000"/>
                        </a:lnSpc>
                        <a:spcAft>
                          <a:spcPts val="1000"/>
                        </a:spcAft>
                      </a:pPr>
                      <a:r>
                        <a:rPr lang="en-US" sz="1400">
                          <a:effectLst/>
                          <a:latin typeface="Roboto Medium"/>
                        </a:rPr>
                        <a:t>Assignment Expression</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101600">
                        <a:lnSpc>
                          <a:spcPct val="115000"/>
                        </a:lnSpc>
                        <a:spcAft>
                          <a:spcPts val="1000"/>
                        </a:spcAft>
                      </a:pPr>
                      <a:r>
                        <a:rPr lang="en-US" sz="1400">
                          <a:effectLst/>
                          <a:latin typeface="Roboto Medium"/>
                        </a:rPr>
                        <a:t>Shorthand Assignment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508302929"/>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729168157"/>
                  </a:ext>
                </a:extLst>
              </a:tr>
              <a:tr h="246630">
                <a:tc>
                  <a:txBody>
                    <a:bodyPr/>
                    <a:lstStyle/>
                    <a:p>
                      <a:pPr marL="76200">
                        <a:lnSpc>
                          <a:spcPct val="115000"/>
                        </a:lnSpc>
                        <a:spcAft>
                          <a:spcPts val="1000"/>
                        </a:spcAft>
                      </a:pPr>
                      <a:r>
                        <a:rPr lang="en-US" sz="1400">
                          <a:effectLst/>
                          <a:latin typeface="Roboto Medium"/>
                        </a:rPr>
                        <a:t>+ (plus)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a:effectLst/>
                          <a:latin typeface="Roboto Medium"/>
                        </a:rPr>
                        <a:t>a = 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821762241"/>
                  </a:ext>
                </a:extLst>
              </a:tr>
              <a:tr h="343261">
                <a:tc>
                  <a:txBody>
                    <a:bodyPr/>
                    <a:lstStyle/>
                    <a:p>
                      <a:pPr marL="76200">
                        <a:lnSpc>
                          <a:spcPct val="115000"/>
                        </a:lnSpc>
                        <a:spcAft>
                          <a:spcPts val="1000"/>
                        </a:spcAft>
                      </a:pPr>
                      <a:r>
                        <a:rPr lang="en-US" sz="1400">
                          <a:effectLst/>
                          <a:latin typeface="Roboto Medium"/>
                        </a:rPr>
                        <a:t>- (minus)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a:effectLst/>
                          <a:latin typeface="Roboto Medium"/>
                        </a:rPr>
                        <a:t>a = 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256819933"/>
                  </a:ext>
                </a:extLst>
              </a:tr>
              <a:tr h="341138">
                <a:tc>
                  <a:txBody>
                    <a:bodyPr/>
                    <a:lstStyle/>
                    <a:p>
                      <a:pPr marL="76200">
                        <a:lnSpc>
                          <a:spcPct val="115000"/>
                        </a:lnSpc>
                        <a:spcAft>
                          <a:spcPts val="1000"/>
                        </a:spcAft>
                      </a:pPr>
                      <a:r>
                        <a:rPr lang="en-US" sz="1400" dirty="0">
                          <a:effectLst/>
                          <a:latin typeface="Roboto Medium"/>
                        </a:rPr>
                        <a:t>* (asterisk)</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a:effectLst/>
                          <a:latin typeface="Roboto Medium"/>
                        </a:rPr>
                        <a:t>a = 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640032339"/>
                  </a:ext>
                </a:extLst>
              </a:tr>
              <a:tr h="341138">
                <a:tc>
                  <a:txBody>
                    <a:bodyPr/>
                    <a:lstStyle/>
                    <a:p>
                      <a:pPr marL="76200">
                        <a:lnSpc>
                          <a:spcPct val="115000"/>
                        </a:lnSpc>
                        <a:spcAft>
                          <a:spcPts val="1000"/>
                        </a:spcAft>
                      </a:pPr>
                      <a:r>
                        <a:rPr lang="en-US" sz="1400">
                          <a:effectLst/>
                          <a:latin typeface="Roboto Medium"/>
                        </a:rPr>
                        <a:t>/ (slash)</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a:effectLst/>
                          <a:latin typeface="Roboto Medium"/>
                        </a:rPr>
                        <a:t>a = 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288476801"/>
                  </a:ext>
                </a:extLst>
              </a:tr>
              <a:tr h="341138">
                <a:tc>
                  <a:txBody>
                    <a:bodyPr/>
                    <a:lstStyle/>
                    <a:p>
                      <a:pPr marL="76200">
                        <a:lnSpc>
                          <a:spcPct val="115000"/>
                        </a:lnSpc>
                        <a:spcAft>
                          <a:spcPts val="1000"/>
                        </a:spcAft>
                      </a:pPr>
                      <a:r>
                        <a:rPr lang="en-US" sz="1400">
                          <a:effectLst/>
                          <a:latin typeface="Roboto Medium"/>
                        </a:rPr>
                        <a:t>% (percentage)</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a:effectLst/>
                          <a:latin typeface="Roboto Medium"/>
                        </a:rPr>
                        <a:t>a = 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068615755"/>
                  </a:ext>
                </a:extLst>
              </a:tr>
              <a:tr h="341138">
                <a:tc>
                  <a:txBody>
                    <a:bodyPr/>
                    <a:lstStyle/>
                    <a:p>
                      <a:pPr marL="76200">
                        <a:lnSpc>
                          <a:spcPct val="115000"/>
                        </a:lnSpc>
                        <a:spcAft>
                          <a:spcPts val="1000"/>
                        </a:spcAft>
                      </a:pPr>
                      <a:r>
                        <a:rPr lang="en-US" sz="1400">
                          <a:effectLst/>
                          <a:latin typeface="Roboto Medium"/>
                        </a:rPr>
                        <a:t>&amp; (bitwise AND)</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a:effectLst/>
                          <a:latin typeface="Roboto Medium"/>
                        </a:rPr>
                        <a:t>a = a &amp;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&amp;=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576114290"/>
                  </a:ext>
                </a:extLst>
              </a:tr>
              <a:tr h="343261">
                <a:tc>
                  <a:txBody>
                    <a:bodyPr/>
                    <a:lstStyle/>
                    <a:p>
                      <a:pPr marL="76200">
                        <a:lnSpc>
                          <a:spcPct val="115000"/>
                        </a:lnSpc>
                        <a:spcAft>
                          <a:spcPts val="1000"/>
                        </a:spcAft>
                      </a:pPr>
                      <a:r>
                        <a:rPr lang="en-US" sz="1400">
                          <a:effectLst/>
                          <a:latin typeface="Roboto Medium"/>
                        </a:rPr>
                        <a:t>| (bitwise OR)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a:effectLst/>
                          <a:latin typeface="Roboto Medium"/>
                        </a:rPr>
                        <a:t>a = 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50480731"/>
                  </a:ext>
                </a:extLst>
              </a:tr>
              <a:tr h="341138">
                <a:tc>
                  <a:txBody>
                    <a:bodyPr/>
                    <a:lstStyle/>
                    <a:p>
                      <a:pPr marL="76200">
                        <a:lnSpc>
                          <a:spcPct val="115000"/>
                        </a:lnSpc>
                        <a:spcAft>
                          <a:spcPts val="1000"/>
                        </a:spcAft>
                      </a:pPr>
                      <a:r>
                        <a:rPr lang="en-US" sz="1400">
                          <a:effectLst/>
                          <a:latin typeface="Roboto Medium"/>
                        </a:rPr>
                        <a:t>^ (XOR)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a:effectLst/>
                          <a:latin typeface="Roboto Medium"/>
                        </a:rPr>
                        <a:t>a = 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580916761"/>
                  </a:ext>
                </a:extLst>
              </a:tr>
              <a:tr h="341847">
                <a:tc>
                  <a:txBody>
                    <a:bodyPr/>
                    <a:lstStyle/>
                    <a:p>
                      <a:pPr marL="76200">
                        <a:lnSpc>
                          <a:spcPct val="115000"/>
                        </a:lnSpc>
                        <a:spcAft>
                          <a:spcPts val="1000"/>
                        </a:spcAft>
                      </a:pPr>
                      <a:r>
                        <a:rPr lang="en-US" sz="1400">
                          <a:effectLst/>
                          <a:latin typeface="Roboto Medium"/>
                        </a:rPr>
                        <a:t>&lt;&lt; (left shift)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dirty="0">
                          <a:effectLst/>
                          <a:latin typeface="Roboto Medium"/>
                        </a:rPr>
                        <a:t>a = a &lt;&lt; b</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&lt;&lt;=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602693071"/>
                  </a:ext>
                </a:extLst>
              </a:tr>
              <a:tr h="341138">
                <a:tc>
                  <a:txBody>
                    <a:bodyPr/>
                    <a:lstStyle/>
                    <a:p>
                      <a:pPr marL="76200">
                        <a:lnSpc>
                          <a:spcPct val="115000"/>
                        </a:lnSpc>
                        <a:spcAft>
                          <a:spcPts val="1000"/>
                        </a:spcAft>
                      </a:pPr>
                      <a:r>
                        <a:rPr lang="en-US" sz="1400">
                          <a:effectLst/>
                          <a:latin typeface="Roboto Medium"/>
                        </a:rPr>
                        <a:t>&gt;&gt; (right shift)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23900">
                        <a:lnSpc>
                          <a:spcPct val="115000"/>
                        </a:lnSpc>
                        <a:spcAft>
                          <a:spcPts val="1000"/>
                        </a:spcAft>
                      </a:pPr>
                      <a:r>
                        <a:rPr lang="en-US" sz="1400">
                          <a:effectLst/>
                          <a:latin typeface="Roboto Medium"/>
                        </a:rPr>
                        <a:t>a = a &gt;&gt;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762000">
                        <a:lnSpc>
                          <a:spcPct val="115000"/>
                        </a:lnSpc>
                        <a:spcAft>
                          <a:spcPts val="1000"/>
                        </a:spcAft>
                      </a:pPr>
                      <a:r>
                        <a:rPr lang="en-US" sz="1400">
                          <a:effectLst/>
                          <a:latin typeface="Roboto Medium"/>
                        </a:rPr>
                        <a:t>a &gt;&gt;=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271456519"/>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214306727"/>
                  </a:ext>
                </a:extLst>
              </a:tr>
            </a:tbl>
          </a:graphicData>
        </a:graphic>
      </p:graphicFrame>
    </p:spTree>
    <p:extLst>
      <p:ext uri="{BB962C8B-B14F-4D97-AF65-F5344CB8AC3E}">
        <p14:creationId xmlns:p14="http://schemas.microsoft.com/office/powerpoint/2010/main" val="26295924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buNone/>
            </a:pPr>
            <a:r>
              <a:rPr lang="en-US" b="1" dirty="0"/>
              <a:t>(5) Increment and Decrement Operators:</a:t>
            </a:r>
            <a:endParaRPr lang="en-IN" dirty="0"/>
          </a:p>
          <a:p>
            <a:pPr lvl="0" algn="just"/>
            <a:r>
              <a:rPr lang="en-US" dirty="0"/>
              <a:t>C has two very useful operators generally not found in other languages.</a:t>
            </a:r>
            <a:endParaRPr lang="en-IN" dirty="0"/>
          </a:p>
          <a:p>
            <a:pPr lvl="0" algn="just"/>
            <a:r>
              <a:rPr lang="en-US" dirty="0"/>
              <a:t>They are: </a:t>
            </a:r>
            <a:r>
              <a:rPr lang="en-US" b="1" dirty="0"/>
              <a:t>Increment Operator</a:t>
            </a:r>
            <a:r>
              <a:rPr lang="en-US" dirty="0"/>
              <a:t> denoted by ++ and </a:t>
            </a:r>
            <a:r>
              <a:rPr lang="en-US" b="1" dirty="0"/>
              <a:t>Decrement Operator</a:t>
            </a:r>
            <a:r>
              <a:rPr lang="en-US" dirty="0"/>
              <a:t> denoted by --</a:t>
            </a:r>
            <a:endParaRPr lang="en-IN" dirty="0"/>
          </a:p>
          <a:p>
            <a:pPr lvl="0" algn="just"/>
            <a:r>
              <a:rPr lang="en-US" dirty="0"/>
              <a:t>The increment operator ++ adds 1 to the operand while -- subtracts 1 from the operand.</a:t>
            </a:r>
            <a:endParaRPr lang="en-IN" dirty="0"/>
          </a:p>
          <a:p>
            <a:pPr lvl="0" algn="just"/>
            <a:r>
              <a:rPr lang="en-US" dirty="0"/>
              <a:t>These operators act only on integer operands.</a:t>
            </a:r>
            <a:endParaRPr lang="en-IN" dirty="0"/>
          </a:p>
          <a:p>
            <a:pPr lvl="0" algn="just"/>
            <a:r>
              <a:rPr lang="en-US" dirty="0"/>
              <a:t>Both are </a:t>
            </a:r>
            <a:r>
              <a:rPr lang="en-US" b="1" dirty="0"/>
              <a:t>unary operators</a:t>
            </a:r>
            <a:r>
              <a:rPr lang="en-US" dirty="0"/>
              <a:t> taking the form</a:t>
            </a:r>
            <a:endParaRPr lang="en-IN" dirty="0"/>
          </a:p>
          <a:p>
            <a:pPr marL="200934" lvl="1" indent="0" algn="just">
              <a:spcAft>
                <a:spcPts val="0"/>
              </a:spcAft>
              <a:buNone/>
            </a:pPr>
            <a:r>
              <a:rPr lang="en-US" dirty="0"/>
              <a:t>++m or m++</a:t>
            </a:r>
          </a:p>
          <a:p>
            <a:pPr marL="200934" lvl="1" indent="0" algn="just">
              <a:spcAft>
                <a:spcPts val="0"/>
              </a:spcAft>
              <a:buNone/>
            </a:pPr>
            <a:r>
              <a:rPr lang="en-US" dirty="0"/>
              <a:t>--m or m—</a:t>
            </a:r>
          </a:p>
          <a:p>
            <a:pPr marL="0" indent="0" algn="just">
              <a:spcAft>
                <a:spcPts val="0"/>
              </a:spcAft>
              <a:buNone/>
            </a:pPr>
            <a:endParaRPr lang="en-US" dirty="0"/>
          </a:p>
        </p:txBody>
      </p:sp>
    </p:spTree>
    <p:extLst>
      <p:ext uri="{BB962C8B-B14F-4D97-AF65-F5344CB8AC3E}">
        <p14:creationId xmlns:p14="http://schemas.microsoft.com/office/powerpoint/2010/main" val="717288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algn="just">
              <a:buFont typeface="+mj-lt"/>
              <a:buAutoNum type="arabicPeriod" startAt="6"/>
            </a:pPr>
            <a:r>
              <a:rPr lang="en-US" dirty="0"/>
              <a:t>Increment and Decrement Operators are used extensively in </a:t>
            </a:r>
            <a:r>
              <a:rPr lang="en-US" b="1" dirty="0"/>
              <a:t>for</a:t>
            </a:r>
            <a:r>
              <a:rPr lang="en-US" dirty="0"/>
              <a:t> and </a:t>
            </a:r>
            <a:r>
              <a:rPr lang="en-US" b="1" dirty="0"/>
              <a:t>while</a:t>
            </a:r>
            <a:r>
              <a:rPr lang="en-US" dirty="0"/>
              <a:t> loops.</a:t>
            </a:r>
            <a:endParaRPr lang="en-IN" dirty="0"/>
          </a:p>
          <a:p>
            <a:pPr lvl="0" algn="just">
              <a:buAutoNum type="arabicPeriod" startAt="6"/>
            </a:pPr>
            <a:r>
              <a:rPr lang="en-US" dirty="0"/>
              <a:t>++m and m++ (or --m and m--) mean the same when they are used independently in statements which are not expressions.</a:t>
            </a:r>
            <a:endParaRPr lang="en-IN" dirty="0"/>
          </a:p>
          <a:p>
            <a:pPr marL="0" indent="0" algn="just">
              <a:spcAft>
                <a:spcPts val="0"/>
              </a:spcAft>
              <a:buNone/>
            </a:pPr>
            <a:endParaRPr lang="en-US" dirty="0"/>
          </a:p>
        </p:txBody>
      </p:sp>
    </p:spTree>
    <p:extLst>
      <p:ext uri="{BB962C8B-B14F-4D97-AF65-F5344CB8AC3E}">
        <p14:creationId xmlns:p14="http://schemas.microsoft.com/office/powerpoint/2010/main" val="16962402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07142" y="138697"/>
            <a:ext cx="5137781" cy="693845"/>
          </a:xfrm>
        </p:spPr>
        <p:txBody>
          <a:bodyPr/>
          <a:lstStyle/>
          <a:p>
            <a:r>
              <a:rPr lang="en-US" b="1" dirty="0"/>
              <a:t>Operators in c</a:t>
            </a:r>
          </a:p>
        </p:txBody>
      </p:sp>
      <p:sp>
        <p:nvSpPr>
          <p:cNvPr id="9" name="Text Placeholder 8"/>
          <p:cNvSpPr>
            <a:spLocks noGrp="1"/>
          </p:cNvSpPr>
          <p:nvPr>
            <p:ph type="body" sz="quarter" idx="17"/>
          </p:nvPr>
        </p:nvSpPr>
        <p:spPr>
          <a:xfrm>
            <a:off x="575155" y="642347"/>
            <a:ext cx="8933493" cy="4824298"/>
          </a:xfrm>
        </p:spPr>
        <p:txBody>
          <a:bodyPr/>
          <a:lstStyle/>
          <a:p>
            <a:pPr marL="0" indent="0" algn="just">
              <a:spcAft>
                <a:spcPts val="0"/>
              </a:spcAft>
              <a:buNone/>
            </a:pPr>
            <a:r>
              <a:rPr lang="en-US" dirty="0"/>
              <a:t>They behave differently when they are used in expressions on right-hand side of an assignment statement as shown in table below</a:t>
            </a:r>
          </a:p>
          <a:p>
            <a:pPr marL="0" indent="0" algn="just">
              <a:spcAft>
                <a:spcPts val="0"/>
              </a:spcAft>
              <a:buNone/>
            </a:pPr>
            <a:endParaRPr lang="en-US" dirty="0"/>
          </a:p>
          <a:p>
            <a:pPr marL="0" indent="0" algn="just">
              <a:spcAft>
                <a:spcPts val="0"/>
              </a:spcAft>
              <a:buNone/>
            </a:pPr>
            <a:endParaRPr lang="en-IN" dirty="0"/>
          </a:p>
          <a:p>
            <a:pPr marL="0" indent="0" algn="just">
              <a:spcAft>
                <a:spcPts val="0"/>
              </a:spcAft>
              <a:buNone/>
            </a:pPr>
            <a:endParaRPr lang="en-US" dirty="0"/>
          </a:p>
        </p:txBody>
      </p:sp>
      <p:pic>
        <p:nvPicPr>
          <p:cNvPr id="4" name="Picture 3">
            <a:extLst>
              <a:ext uri="{FF2B5EF4-FFF2-40B4-BE49-F238E27FC236}">
                <a16:creationId xmlns="" xmlns:a16="http://schemas.microsoft.com/office/drawing/2014/main" id="{E71F1268-3837-456C-932F-37E459A10BE1}"/>
              </a:ext>
            </a:extLst>
          </p:cNvPr>
          <p:cNvPicPr>
            <a:picLocks noChangeAspect="1"/>
          </p:cNvPicPr>
          <p:nvPr/>
        </p:nvPicPr>
        <p:blipFill>
          <a:blip r:embed="rId2"/>
          <a:stretch>
            <a:fillRect/>
          </a:stretch>
        </p:blipFill>
        <p:spPr>
          <a:xfrm>
            <a:off x="1346606" y="1266635"/>
            <a:ext cx="6896479" cy="4333119"/>
          </a:xfrm>
          <a:prstGeom prst="rect">
            <a:avLst/>
          </a:prstGeom>
        </p:spPr>
      </p:pic>
    </p:spTree>
    <p:extLst>
      <p:ext uri="{BB962C8B-B14F-4D97-AF65-F5344CB8AC3E}">
        <p14:creationId xmlns:p14="http://schemas.microsoft.com/office/powerpoint/2010/main" val="38718126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r>
              <a:rPr lang="en-US" dirty="0"/>
              <a:t>/*** Use of increment and decrement operators ***/</a:t>
            </a:r>
          </a:p>
          <a:p>
            <a:pPr marL="0" indent="0" algn="just">
              <a:spcAft>
                <a:spcPts val="0"/>
              </a:spcAft>
              <a:buNone/>
            </a:pPr>
            <a:r>
              <a:rPr lang="en-US" dirty="0"/>
              <a:t>#include &lt;</a:t>
            </a:r>
            <a:r>
              <a:rPr lang="en-US" dirty="0" err="1"/>
              <a:t>stdio.h</a:t>
            </a:r>
            <a:r>
              <a:rPr lang="en-US" dirty="0"/>
              <a:t>&gt;</a:t>
            </a:r>
          </a:p>
          <a:p>
            <a:pPr marL="0" indent="0" algn="just">
              <a:spcAft>
                <a:spcPts val="0"/>
              </a:spcAft>
              <a:buNone/>
            </a:pPr>
            <a:r>
              <a:rPr lang="en-US" dirty="0"/>
              <a:t>int main()</a:t>
            </a:r>
          </a:p>
          <a:p>
            <a:pPr marL="0" indent="0" algn="just">
              <a:spcAft>
                <a:spcPts val="0"/>
              </a:spcAft>
              <a:buNone/>
            </a:pPr>
            <a:r>
              <a:rPr lang="en-US" dirty="0"/>
              <a:t>{</a:t>
            </a:r>
          </a:p>
          <a:p>
            <a:pPr marL="0" indent="0" algn="just">
              <a:spcAft>
                <a:spcPts val="0"/>
              </a:spcAft>
              <a:buNone/>
            </a:pPr>
            <a:r>
              <a:rPr lang="en-US" dirty="0"/>
              <a:t>int a=10,b=12;</a:t>
            </a:r>
          </a:p>
          <a:p>
            <a:pPr marL="0" indent="0" algn="just">
              <a:spcAft>
                <a:spcPts val="0"/>
              </a:spcAft>
              <a:buNone/>
            </a:pPr>
            <a:r>
              <a:rPr lang="en-US" dirty="0" err="1"/>
              <a:t>printf</a:t>
            </a:r>
            <a:r>
              <a:rPr lang="en-US" dirty="0"/>
              <a:t>(“Given a = %d and b = %d”,</a:t>
            </a:r>
            <a:r>
              <a:rPr lang="en-US" dirty="0" err="1"/>
              <a:t>a,b</a:t>
            </a:r>
            <a:r>
              <a:rPr lang="en-US" dirty="0"/>
              <a:t>);</a:t>
            </a:r>
          </a:p>
          <a:p>
            <a:pPr marL="0" indent="0" algn="just">
              <a:spcAft>
                <a:spcPts val="0"/>
              </a:spcAft>
              <a:buNone/>
            </a:pPr>
            <a:r>
              <a:rPr lang="en-US" dirty="0" err="1"/>
              <a:t>printf</a:t>
            </a:r>
            <a:r>
              <a:rPr lang="en-US" dirty="0"/>
              <a:t>(“\</a:t>
            </a:r>
            <a:r>
              <a:rPr lang="en-US" dirty="0" err="1"/>
              <a:t>na</a:t>
            </a:r>
            <a:r>
              <a:rPr lang="en-US" dirty="0"/>
              <a:t>++ = %</a:t>
            </a:r>
            <a:r>
              <a:rPr lang="en-US" dirty="0" err="1"/>
              <a:t>d”,a</a:t>
            </a:r>
            <a:r>
              <a:rPr lang="en-US" dirty="0"/>
              <a:t>++);</a:t>
            </a:r>
          </a:p>
          <a:p>
            <a:pPr marL="0" indent="0" algn="just">
              <a:spcAft>
                <a:spcPts val="0"/>
              </a:spcAft>
              <a:buNone/>
            </a:pPr>
            <a:r>
              <a:rPr lang="en-US" dirty="0" err="1"/>
              <a:t>printf</a:t>
            </a:r>
            <a:r>
              <a:rPr lang="en-US" dirty="0"/>
              <a:t>(“\</a:t>
            </a:r>
            <a:r>
              <a:rPr lang="en-US" dirty="0" err="1"/>
              <a:t>nb</a:t>
            </a:r>
            <a:r>
              <a:rPr lang="en-US" dirty="0"/>
              <a:t>-- = %</a:t>
            </a:r>
            <a:r>
              <a:rPr lang="en-US" dirty="0" err="1"/>
              <a:t>d”,b</a:t>
            </a:r>
            <a:r>
              <a:rPr lang="en-US" dirty="0"/>
              <a:t>--);</a:t>
            </a:r>
          </a:p>
          <a:p>
            <a:pPr marL="0" indent="0" algn="just">
              <a:spcAft>
                <a:spcPts val="0"/>
              </a:spcAft>
              <a:buNone/>
            </a:pPr>
            <a:r>
              <a:rPr lang="en-US" dirty="0" err="1"/>
              <a:t>printf</a:t>
            </a:r>
            <a:r>
              <a:rPr lang="en-US" dirty="0"/>
              <a:t>(“\</a:t>
            </a:r>
            <a:r>
              <a:rPr lang="en-US" dirty="0" err="1"/>
              <a:t>nNow</a:t>
            </a:r>
            <a:r>
              <a:rPr lang="en-US" dirty="0"/>
              <a:t> a = %</a:t>
            </a:r>
            <a:r>
              <a:rPr lang="en-US" dirty="0" err="1"/>
              <a:t>d”,a</a:t>
            </a:r>
            <a:r>
              <a:rPr lang="en-US" dirty="0"/>
              <a:t>);</a:t>
            </a:r>
          </a:p>
          <a:p>
            <a:pPr marL="0" indent="0" algn="just">
              <a:spcAft>
                <a:spcPts val="0"/>
              </a:spcAft>
              <a:buNone/>
            </a:pPr>
            <a:r>
              <a:rPr lang="en-US" dirty="0" err="1"/>
              <a:t>printf</a:t>
            </a:r>
            <a:r>
              <a:rPr lang="en-US" dirty="0"/>
              <a:t>(“\</a:t>
            </a:r>
            <a:r>
              <a:rPr lang="en-US" dirty="0" err="1"/>
              <a:t>nNow</a:t>
            </a:r>
            <a:r>
              <a:rPr lang="en-US" dirty="0"/>
              <a:t> b = %</a:t>
            </a:r>
            <a:r>
              <a:rPr lang="en-US" dirty="0" err="1"/>
              <a:t>d”,b</a:t>
            </a:r>
            <a:r>
              <a:rPr lang="en-US" dirty="0"/>
              <a:t>);</a:t>
            </a:r>
          </a:p>
          <a:p>
            <a:pPr marL="0" indent="0" algn="just">
              <a:spcAft>
                <a:spcPts val="0"/>
              </a:spcAft>
              <a:buNone/>
            </a:pPr>
            <a:r>
              <a:rPr lang="en-US" dirty="0" err="1"/>
              <a:t>printf</a:t>
            </a:r>
            <a:r>
              <a:rPr lang="en-US" dirty="0"/>
              <a:t>(“\n++a = %d”,++a);</a:t>
            </a:r>
          </a:p>
          <a:p>
            <a:pPr marL="0" indent="0" algn="just">
              <a:spcAft>
                <a:spcPts val="0"/>
              </a:spcAft>
              <a:buNone/>
            </a:pPr>
            <a:r>
              <a:rPr lang="en-US" dirty="0" err="1"/>
              <a:t>printf</a:t>
            </a:r>
            <a:r>
              <a:rPr lang="en-US" dirty="0"/>
              <a:t>(“\n--b = %d”,--b);</a:t>
            </a:r>
          </a:p>
          <a:p>
            <a:pPr marL="0" indent="0" algn="just">
              <a:spcAft>
                <a:spcPts val="0"/>
              </a:spcAft>
              <a:buNone/>
            </a:pPr>
            <a:r>
              <a:rPr lang="en-US" dirty="0"/>
              <a:t>return 0;</a:t>
            </a:r>
          </a:p>
          <a:p>
            <a:pPr marL="0" indent="0" algn="just">
              <a:spcAft>
                <a:spcPts val="0"/>
              </a:spcAft>
              <a:buNone/>
            </a:pPr>
            <a:r>
              <a:rPr lang="en-US" dirty="0"/>
              <a:t>}</a:t>
            </a:r>
          </a:p>
          <a:p>
            <a:pPr marL="0" indent="0" algn="just">
              <a:spcAft>
                <a:spcPts val="0"/>
              </a:spcAft>
              <a:buNone/>
            </a:pPr>
            <a:endParaRPr lang="en-US" dirty="0"/>
          </a:p>
        </p:txBody>
      </p:sp>
    </p:spTree>
    <p:extLst>
      <p:ext uri="{BB962C8B-B14F-4D97-AF65-F5344CB8AC3E}">
        <p14:creationId xmlns:p14="http://schemas.microsoft.com/office/powerpoint/2010/main" val="32180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5586292-72FF-F08B-E873-411A9F773A51}"/>
              </a:ext>
            </a:extLst>
          </p:cNvPr>
          <p:cNvSpPr>
            <a:spLocks noGrp="1"/>
          </p:cNvSpPr>
          <p:nvPr>
            <p:ph idx="1"/>
          </p:nvPr>
        </p:nvSpPr>
        <p:spPr>
          <a:xfrm>
            <a:off x="427467" y="813929"/>
            <a:ext cx="9239829" cy="4657286"/>
          </a:xfrm>
        </p:spPr>
        <p:txBody>
          <a:bodyPr>
            <a:normAutofit fontScale="85000" lnSpcReduction="20000"/>
          </a:bodyPr>
          <a:lstStyle/>
          <a:p>
            <a:pPr marL="0" indent="0" algn="just">
              <a:lnSpc>
                <a:spcPct val="170000"/>
              </a:lnSpc>
              <a:buNone/>
            </a:pPr>
            <a:r>
              <a:rPr lang="en-IN" sz="2200" b="1" dirty="0"/>
              <a:t>Primary Storage (Main Memory):</a:t>
            </a:r>
          </a:p>
          <a:p>
            <a:pPr algn="just">
              <a:lnSpc>
                <a:spcPct val="170000"/>
              </a:lnSpc>
              <a:spcBef>
                <a:spcPts val="0"/>
              </a:spcBef>
            </a:pPr>
            <a:r>
              <a:rPr lang="en-US" sz="2200" dirty="0"/>
              <a:t>Primary memory is the computer memory that is directly accessible by CPU.</a:t>
            </a:r>
          </a:p>
          <a:p>
            <a:pPr algn="just">
              <a:lnSpc>
                <a:spcPct val="170000"/>
              </a:lnSpc>
            </a:pPr>
            <a:r>
              <a:rPr lang="en-US" sz="2200" dirty="0"/>
              <a:t>It holds the data and instructions that the processor is currently working on. As primary memory is an internal memory of the computer, accessing data from this memory is faster. </a:t>
            </a:r>
          </a:p>
          <a:p>
            <a:pPr algn="just">
              <a:lnSpc>
                <a:spcPct val="170000"/>
              </a:lnSpc>
            </a:pPr>
            <a:r>
              <a:rPr lang="en-US" sz="2200" dirty="0"/>
              <a:t>This memory is the most volatile because the data in primary memory does not reside if data is not saved when a power cut occurs. </a:t>
            </a:r>
          </a:p>
          <a:p>
            <a:pPr algn="just">
              <a:lnSpc>
                <a:spcPct val="170000"/>
              </a:lnSpc>
            </a:pPr>
            <a:r>
              <a:rPr lang="en-US" sz="2200" dirty="0"/>
              <a:t>Primary memory is costlier as compared with secondary memory. </a:t>
            </a:r>
          </a:p>
          <a:p>
            <a:pPr algn="just">
              <a:lnSpc>
                <a:spcPct val="170000"/>
              </a:lnSpc>
            </a:pPr>
            <a:r>
              <a:rPr lang="en-US" sz="2200" dirty="0"/>
              <a:t>Its capacity is very much limited and is smaller than the secondary memory.</a:t>
            </a:r>
          </a:p>
        </p:txBody>
      </p:sp>
      <p:sp>
        <p:nvSpPr>
          <p:cNvPr id="4" name="Title 1">
            <a:extLst>
              <a:ext uri="{FF2B5EF4-FFF2-40B4-BE49-F238E27FC236}">
                <a16:creationId xmlns="" xmlns:a16="http://schemas.microsoft.com/office/drawing/2014/main" id="{26E9DBB1-9A9E-2D52-ABA2-231E51BDE63A}"/>
              </a:ext>
            </a:extLst>
          </p:cNvPr>
          <p:cNvSpPr txBox="1">
            <a:spLocks/>
          </p:cNvSpPr>
          <p:nvPr/>
        </p:nvSpPr>
        <p:spPr>
          <a:xfrm>
            <a:off x="693261" y="98729"/>
            <a:ext cx="8697278" cy="715200"/>
          </a:xfrm>
          <a:prstGeom prst="rect">
            <a:avLst/>
          </a:prstGeom>
        </p:spPr>
        <p:txBody>
          <a:bodyPr vert="horz" lIns="75648" tIns="37824" rIns="75648" bIns="37824"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F1E1E"/>
                </a:solidFill>
                <a:latin typeface="+mn-lt"/>
                <a:ea typeface="Sora Semi Bold" pitchFamily="34" charset="-122"/>
              </a:rPr>
              <a:t>Components of a Computer </a:t>
            </a:r>
            <a:r>
              <a:rPr lang="en-US" b="1" dirty="0">
                <a:solidFill>
                  <a:srgbClr val="1F1E1E"/>
                </a:solidFill>
                <a:latin typeface="+mn-lt"/>
                <a:ea typeface="Sora Semi Bold" pitchFamily="34" charset="-122"/>
                <a:cs typeface="Sora Semi Bold" pitchFamily="34" charset="-120"/>
              </a:rPr>
              <a:t>System</a:t>
            </a:r>
            <a:endParaRPr lang="en-IN" dirty="0">
              <a:latin typeface="+mn-lt"/>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3233852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r>
              <a:rPr lang="en-US" dirty="0"/>
              <a:t>/*** Use of increment and decrement operators ***/</a:t>
            </a:r>
          </a:p>
          <a:p>
            <a:pPr marL="0" indent="0" algn="just">
              <a:spcAft>
                <a:spcPts val="0"/>
              </a:spcAft>
              <a:buNone/>
            </a:pPr>
            <a:r>
              <a:rPr lang="en-US" dirty="0"/>
              <a:t>#include &lt;</a:t>
            </a:r>
            <a:r>
              <a:rPr lang="en-US" dirty="0" err="1"/>
              <a:t>stdio.h</a:t>
            </a:r>
            <a:r>
              <a:rPr lang="en-US" dirty="0"/>
              <a:t>&gt;</a:t>
            </a:r>
          </a:p>
          <a:p>
            <a:pPr marL="0" indent="0" algn="just">
              <a:spcAft>
                <a:spcPts val="0"/>
              </a:spcAft>
              <a:buNone/>
            </a:pPr>
            <a:r>
              <a:rPr lang="en-US" dirty="0"/>
              <a:t>int main()</a:t>
            </a:r>
          </a:p>
          <a:p>
            <a:pPr marL="0" indent="0" algn="just">
              <a:spcAft>
                <a:spcPts val="0"/>
              </a:spcAft>
              <a:buNone/>
            </a:pPr>
            <a:r>
              <a:rPr lang="en-US" dirty="0"/>
              <a:t>{</a:t>
            </a:r>
          </a:p>
          <a:p>
            <a:pPr marL="0" indent="0" algn="just">
              <a:spcAft>
                <a:spcPts val="0"/>
              </a:spcAft>
              <a:buNone/>
            </a:pPr>
            <a:r>
              <a:rPr lang="en-US" dirty="0"/>
              <a:t>int a=10,b=12;</a:t>
            </a:r>
          </a:p>
          <a:p>
            <a:pPr marL="0" indent="0" algn="just">
              <a:spcAft>
                <a:spcPts val="0"/>
              </a:spcAft>
              <a:buNone/>
            </a:pPr>
            <a:r>
              <a:rPr lang="en-US" dirty="0" err="1"/>
              <a:t>printf</a:t>
            </a:r>
            <a:r>
              <a:rPr lang="en-US" dirty="0"/>
              <a:t>(“Given a = %d and b = %d”,</a:t>
            </a:r>
            <a:r>
              <a:rPr lang="en-US" dirty="0" err="1"/>
              <a:t>a,b</a:t>
            </a:r>
            <a:r>
              <a:rPr lang="en-US" dirty="0"/>
              <a:t>);</a:t>
            </a:r>
          </a:p>
          <a:p>
            <a:pPr marL="0" indent="0" algn="just">
              <a:spcAft>
                <a:spcPts val="0"/>
              </a:spcAft>
              <a:buNone/>
            </a:pPr>
            <a:r>
              <a:rPr lang="en-US" dirty="0" err="1"/>
              <a:t>printf</a:t>
            </a:r>
            <a:r>
              <a:rPr lang="en-US" dirty="0"/>
              <a:t>(“\</a:t>
            </a:r>
            <a:r>
              <a:rPr lang="en-US" dirty="0" err="1"/>
              <a:t>na</a:t>
            </a:r>
            <a:r>
              <a:rPr lang="en-US" dirty="0"/>
              <a:t>++ = %</a:t>
            </a:r>
            <a:r>
              <a:rPr lang="en-US" dirty="0" err="1"/>
              <a:t>d”,a</a:t>
            </a:r>
            <a:r>
              <a:rPr lang="en-US" dirty="0"/>
              <a:t>++);</a:t>
            </a:r>
          </a:p>
          <a:p>
            <a:pPr marL="0" indent="0" algn="just">
              <a:spcAft>
                <a:spcPts val="0"/>
              </a:spcAft>
              <a:buNone/>
            </a:pPr>
            <a:r>
              <a:rPr lang="en-US" dirty="0" err="1"/>
              <a:t>printf</a:t>
            </a:r>
            <a:r>
              <a:rPr lang="en-US" dirty="0"/>
              <a:t>(“\</a:t>
            </a:r>
            <a:r>
              <a:rPr lang="en-US" dirty="0" err="1"/>
              <a:t>nb</a:t>
            </a:r>
            <a:r>
              <a:rPr lang="en-US" dirty="0"/>
              <a:t>-- = %</a:t>
            </a:r>
            <a:r>
              <a:rPr lang="en-US" dirty="0" err="1"/>
              <a:t>d”,b</a:t>
            </a:r>
            <a:r>
              <a:rPr lang="en-US" dirty="0"/>
              <a:t>--);</a:t>
            </a:r>
          </a:p>
          <a:p>
            <a:pPr marL="0" indent="0" algn="just">
              <a:spcAft>
                <a:spcPts val="0"/>
              </a:spcAft>
              <a:buNone/>
            </a:pPr>
            <a:r>
              <a:rPr lang="en-US" dirty="0" err="1"/>
              <a:t>printf</a:t>
            </a:r>
            <a:r>
              <a:rPr lang="en-US" dirty="0"/>
              <a:t>(“\</a:t>
            </a:r>
            <a:r>
              <a:rPr lang="en-US" dirty="0" err="1"/>
              <a:t>nNow</a:t>
            </a:r>
            <a:r>
              <a:rPr lang="en-US" dirty="0"/>
              <a:t> a = %</a:t>
            </a:r>
            <a:r>
              <a:rPr lang="en-US" dirty="0" err="1"/>
              <a:t>d”,a</a:t>
            </a:r>
            <a:r>
              <a:rPr lang="en-US" dirty="0"/>
              <a:t>);</a:t>
            </a:r>
          </a:p>
          <a:p>
            <a:pPr marL="0" indent="0" algn="just">
              <a:spcAft>
                <a:spcPts val="0"/>
              </a:spcAft>
              <a:buNone/>
            </a:pPr>
            <a:r>
              <a:rPr lang="en-US" dirty="0" err="1"/>
              <a:t>printf</a:t>
            </a:r>
            <a:r>
              <a:rPr lang="en-US" dirty="0"/>
              <a:t>(“\</a:t>
            </a:r>
            <a:r>
              <a:rPr lang="en-US" dirty="0" err="1"/>
              <a:t>nNow</a:t>
            </a:r>
            <a:r>
              <a:rPr lang="en-US" dirty="0"/>
              <a:t> b = %</a:t>
            </a:r>
            <a:r>
              <a:rPr lang="en-US" dirty="0" err="1"/>
              <a:t>d”,b</a:t>
            </a:r>
            <a:r>
              <a:rPr lang="en-US" dirty="0"/>
              <a:t>);</a:t>
            </a:r>
          </a:p>
          <a:p>
            <a:pPr marL="0" indent="0" algn="just">
              <a:spcAft>
                <a:spcPts val="0"/>
              </a:spcAft>
              <a:buNone/>
            </a:pPr>
            <a:r>
              <a:rPr lang="en-US" dirty="0" err="1"/>
              <a:t>printf</a:t>
            </a:r>
            <a:r>
              <a:rPr lang="en-US" dirty="0"/>
              <a:t>(“\n++a = %d”,++a);</a:t>
            </a:r>
          </a:p>
          <a:p>
            <a:pPr marL="0" indent="0" algn="just">
              <a:spcAft>
                <a:spcPts val="0"/>
              </a:spcAft>
              <a:buNone/>
            </a:pPr>
            <a:r>
              <a:rPr lang="en-US" dirty="0" err="1"/>
              <a:t>printf</a:t>
            </a:r>
            <a:r>
              <a:rPr lang="en-US" dirty="0"/>
              <a:t>(“\n--b = %d”,--b);</a:t>
            </a:r>
          </a:p>
          <a:p>
            <a:pPr marL="0" indent="0" algn="just">
              <a:spcAft>
                <a:spcPts val="0"/>
              </a:spcAft>
              <a:buNone/>
            </a:pPr>
            <a:r>
              <a:rPr lang="en-US" dirty="0"/>
              <a:t>return 0;</a:t>
            </a:r>
          </a:p>
          <a:p>
            <a:pPr marL="0" indent="0" algn="just">
              <a:spcAft>
                <a:spcPts val="0"/>
              </a:spcAft>
              <a:buNone/>
            </a:pPr>
            <a:r>
              <a:rPr lang="en-US" dirty="0"/>
              <a:t>}</a:t>
            </a:r>
          </a:p>
          <a:p>
            <a:pPr marL="0" indent="0" algn="just">
              <a:spcAft>
                <a:spcPts val="0"/>
              </a:spcAft>
              <a:buNone/>
            </a:pPr>
            <a:endParaRPr lang="en-US" dirty="0"/>
          </a:p>
        </p:txBody>
      </p:sp>
      <p:graphicFrame>
        <p:nvGraphicFramePr>
          <p:cNvPr id="6" name="Table 5">
            <a:extLst>
              <a:ext uri="{FF2B5EF4-FFF2-40B4-BE49-F238E27FC236}">
                <a16:creationId xmlns="" xmlns:a16="http://schemas.microsoft.com/office/drawing/2014/main" id="{BF19A98A-3532-498C-A59F-DAC1CCD5F97D}"/>
              </a:ext>
            </a:extLst>
          </p:cNvPr>
          <p:cNvGraphicFramePr>
            <a:graphicFrameLocks noGrp="1"/>
          </p:cNvGraphicFramePr>
          <p:nvPr/>
        </p:nvGraphicFramePr>
        <p:xfrm>
          <a:off x="5829697" y="1649369"/>
          <a:ext cx="2993628" cy="2943577"/>
        </p:xfrm>
        <a:graphic>
          <a:graphicData uri="http://schemas.openxmlformats.org/drawingml/2006/table">
            <a:tbl>
              <a:tblPr>
                <a:tableStyleId>{5C22544A-7EE6-4342-B048-85BDC9FD1C3A}</a:tableStyleId>
              </a:tblPr>
              <a:tblGrid>
                <a:gridCol w="2993628">
                  <a:extLst>
                    <a:ext uri="{9D8B030D-6E8A-4147-A177-3AD203B41FA5}">
                      <a16:colId xmlns="" xmlns:a16="http://schemas.microsoft.com/office/drawing/2014/main" val="2069460066"/>
                    </a:ext>
                  </a:extLst>
                </a:gridCol>
              </a:tblGrid>
              <a:tr h="420511">
                <a:tc>
                  <a:txBody>
                    <a:bodyPr/>
                    <a:lstStyle/>
                    <a:p>
                      <a:pPr marL="101600">
                        <a:lnSpc>
                          <a:spcPct val="115000"/>
                        </a:lnSpc>
                        <a:spcAft>
                          <a:spcPts val="1000"/>
                        </a:spcAft>
                      </a:pPr>
                      <a:r>
                        <a:rPr lang="en-US" sz="1400" dirty="0">
                          <a:effectLst/>
                          <a:latin typeface="Roboto Medium"/>
                        </a:rPr>
                        <a:t>Given a = 10 and b = 12</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874040738"/>
                  </a:ext>
                </a:extLst>
              </a:tr>
              <a:tr h="420511">
                <a:tc>
                  <a:txBody>
                    <a:bodyPr/>
                    <a:lstStyle/>
                    <a:p>
                      <a:pPr marL="101600">
                        <a:lnSpc>
                          <a:spcPct val="115000"/>
                        </a:lnSpc>
                        <a:spcAft>
                          <a:spcPts val="1000"/>
                        </a:spcAft>
                      </a:pPr>
                      <a:r>
                        <a:rPr lang="en-US" sz="1400" dirty="0">
                          <a:effectLst/>
                          <a:latin typeface="Roboto Medium"/>
                        </a:rPr>
                        <a:t>a++ = 10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801663681"/>
                  </a:ext>
                </a:extLst>
              </a:tr>
              <a:tr h="420511">
                <a:tc>
                  <a:txBody>
                    <a:bodyPr/>
                    <a:lstStyle/>
                    <a:p>
                      <a:pPr marL="101600">
                        <a:lnSpc>
                          <a:spcPct val="115000"/>
                        </a:lnSpc>
                        <a:spcAft>
                          <a:spcPts val="1000"/>
                        </a:spcAft>
                      </a:pPr>
                      <a:r>
                        <a:rPr lang="en-US" sz="1400" dirty="0">
                          <a:effectLst/>
                          <a:latin typeface="Roboto Medium"/>
                        </a:rPr>
                        <a:t>b-- = 12</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101225312"/>
                  </a:ext>
                </a:extLst>
              </a:tr>
              <a:tr h="420511">
                <a:tc>
                  <a:txBody>
                    <a:bodyPr/>
                    <a:lstStyle/>
                    <a:p>
                      <a:pPr marL="101600">
                        <a:lnSpc>
                          <a:spcPct val="115000"/>
                        </a:lnSpc>
                        <a:spcAft>
                          <a:spcPts val="1000"/>
                        </a:spcAft>
                      </a:pPr>
                      <a:r>
                        <a:rPr lang="en-US" sz="1400" dirty="0">
                          <a:effectLst/>
                          <a:latin typeface="Roboto Medium"/>
                        </a:rPr>
                        <a:t>Now a = 11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03051076"/>
                  </a:ext>
                </a:extLst>
              </a:tr>
              <a:tr h="420511">
                <a:tc>
                  <a:txBody>
                    <a:bodyPr/>
                    <a:lstStyle/>
                    <a:p>
                      <a:pPr marL="101600">
                        <a:lnSpc>
                          <a:spcPct val="115000"/>
                        </a:lnSpc>
                        <a:spcAft>
                          <a:spcPts val="1000"/>
                        </a:spcAft>
                      </a:pPr>
                      <a:r>
                        <a:rPr lang="en-US" sz="1400" dirty="0">
                          <a:effectLst/>
                          <a:latin typeface="Roboto Medium"/>
                        </a:rPr>
                        <a:t>Now b = 11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10072523"/>
                  </a:ext>
                </a:extLst>
              </a:tr>
              <a:tr h="420511">
                <a:tc>
                  <a:txBody>
                    <a:bodyPr/>
                    <a:lstStyle/>
                    <a:p>
                      <a:pPr marL="101600">
                        <a:lnSpc>
                          <a:spcPct val="115000"/>
                        </a:lnSpc>
                        <a:spcAft>
                          <a:spcPts val="1000"/>
                        </a:spcAft>
                      </a:pPr>
                      <a:r>
                        <a:rPr lang="en-US" sz="1400" dirty="0">
                          <a:effectLst/>
                          <a:latin typeface="Roboto Medium"/>
                        </a:rPr>
                        <a:t>++a = 12</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724953408"/>
                  </a:ext>
                </a:extLst>
              </a:tr>
              <a:tr h="420511">
                <a:tc>
                  <a:txBody>
                    <a:bodyPr/>
                    <a:lstStyle/>
                    <a:p>
                      <a:pPr marL="101600">
                        <a:lnSpc>
                          <a:spcPct val="115000"/>
                        </a:lnSpc>
                        <a:spcAft>
                          <a:spcPts val="1000"/>
                        </a:spcAft>
                      </a:pPr>
                      <a:r>
                        <a:rPr lang="en-US" sz="1400" dirty="0">
                          <a:effectLst/>
                          <a:latin typeface="Roboto Medium"/>
                        </a:rPr>
                        <a:t>--b = 10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965657472"/>
                  </a:ext>
                </a:extLst>
              </a:tr>
            </a:tbl>
          </a:graphicData>
        </a:graphic>
      </p:graphicFrame>
    </p:spTree>
    <p:extLst>
      <p:ext uri="{BB962C8B-B14F-4D97-AF65-F5344CB8AC3E}">
        <p14:creationId xmlns:p14="http://schemas.microsoft.com/office/powerpoint/2010/main" val="35328090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normAutofit fontScale="85000" lnSpcReduction="20000"/>
          </a:bodyPr>
          <a:lstStyle/>
          <a:p>
            <a:pPr marL="0" indent="0" algn="just">
              <a:spcAft>
                <a:spcPts val="0"/>
              </a:spcAft>
              <a:buNone/>
            </a:pPr>
            <a:r>
              <a:rPr lang="en-US" b="1" dirty="0"/>
              <a:t>(6) Conditional Operator: (Ternary)</a:t>
            </a:r>
          </a:p>
          <a:p>
            <a:pPr marL="315189" indent="-315189" algn="just">
              <a:buFont typeface="Arial" panose="020B0604020202020204" pitchFamily="34" charset="0"/>
              <a:buChar char="•"/>
            </a:pPr>
            <a:r>
              <a:rPr lang="en-US" dirty="0"/>
              <a:t>It takes three operands.</a:t>
            </a:r>
            <a:endParaRPr lang="en-IN" dirty="0"/>
          </a:p>
          <a:p>
            <a:pPr marL="315189" indent="-315189" algn="just">
              <a:buFont typeface="Arial" panose="020B0604020202020204" pitchFamily="34" charset="0"/>
              <a:buChar char="•"/>
            </a:pPr>
            <a:r>
              <a:rPr lang="en-US" dirty="0"/>
              <a:t>There is only one such operator in ‘C’ and it is called the ‘</a:t>
            </a:r>
            <a:r>
              <a:rPr lang="en-US" b="1" dirty="0"/>
              <a:t>Conditional</a:t>
            </a:r>
            <a:r>
              <a:rPr lang="en-US" dirty="0"/>
              <a:t> </a:t>
            </a:r>
            <a:r>
              <a:rPr lang="en-US" b="1" dirty="0"/>
              <a:t>Operator</a:t>
            </a:r>
            <a:r>
              <a:rPr lang="en-US" dirty="0"/>
              <a:t>’.</a:t>
            </a:r>
          </a:p>
          <a:p>
            <a:pPr marL="315189" indent="-315189" algn="just">
              <a:buFont typeface="Arial" panose="020B0604020202020204" pitchFamily="34" charset="0"/>
              <a:buChar char="•"/>
            </a:pPr>
            <a:endParaRPr lang="en-US" dirty="0"/>
          </a:p>
          <a:p>
            <a:pPr marL="315189" indent="-315189" algn="just">
              <a:buFont typeface="Arial" panose="020B0604020202020204" pitchFamily="34" charset="0"/>
              <a:buChar char="•"/>
            </a:pPr>
            <a:endParaRPr lang="en-US" dirty="0"/>
          </a:p>
          <a:p>
            <a:pPr marL="315189" indent="-315189" algn="just">
              <a:buFont typeface="Arial" panose="020B0604020202020204" pitchFamily="34" charset="0"/>
              <a:buChar char="•"/>
            </a:pPr>
            <a:endParaRPr lang="en-US" dirty="0"/>
          </a:p>
          <a:p>
            <a:pPr marL="0" indent="0" algn="just">
              <a:buNone/>
            </a:pPr>
            <a:endParaRPr lang="en-US" dirty="0"/>
          </a:p>
          <a:p>
            <a:pPr marL="0" indent="0" algn="just">
              <a:buNone/>
            </a:pPr>
            <a:endParaRPr lang="en-US" dirty="0"/>
          </a:p>
          <a:p>
            <a:pPr marL="0" indent="0" algn="just">
              <a:buNone/>
            </a:pPr>
            <a:r>
              <a:rPr lang="en-US" dirty="0"/>
              <a:t>where, </a:t>
            </a:r>
            <a:r>
              <a:rPr lang="en-US" b="1" dirty="0" err="1"/>
              <a:t>test_exp</a:t>
            </a:r>
            <a:r>
              <a:rPr lang="en-US" dirty="0"/>
              <a:t> is a test condition, usually a relational expression like a &gt; b </a:t>
            </a:r>
            <a:r>
              <a:rPr lang="en-US" b="1" dirty="0"/>
              <a:t>exp1 </a:t>
            </a:r>
            <a:r>
              <a:rPr lang="en-US" dirty="0"/>
              <a:t>and</a:t>
            </a:r>
            <a:r>
              <a:rPr lang="en-US" b="1" dirty="0"/>
              <a:t> exp2 </a:t>
            </a:r>
            <a:r>
              <a:rPr lang="en-US" dirty="0"/>
              <a:t>can be any valid arithmetic expressions or variables or</a:t>
            </a:r>
            <a:r>
              <a:rPr lang="en-US" b="1" dirty="0"/>
              <a:t> </a:t>
            </a:r>
            <a:r>
              <a:rPr lang="en-US" dirty="0"/>
              <a:t>constants.</a:t>
            </a:r>
            <a:endParaRPr lang="en-IN" dirty="0"/>
          </a:p>
          <a:p>
            <a:pPr marL="0" indent="0" algn="just">
              <a:buNone/>
            </a:pPr>
            <a:endParaRPr lang="en-US" dirty="0"/>
          </a:p>
          <a:p>
            <a:pPr marL="0" indent="0" algn="just">
              <a:buNone/>
            </a:pPr>
            <a:endParaRPr lang="en-IN" dirty="0"/>
          </a:p>
          <a:p>
            <a:pPr marL="0" indent="0" algn="just">
              <a:buNone/>
            </a:pPr>
            <a:r>
              <a:rPr lang="en-US" dirty="0"/>
              <a:t> </a:t>
            </a:r>
            <a:endParaRPr lang="en-IN" dirty="0"/>
          </a:p>
          <a:p>
            <a:pPr marL="0" indent="0" algn="just">
              <a:spcAft>
                <a:spcPts val="0"/>
              </a:spcAft>
              <a:buNone/>
            </a:pPr>
            <a:endParaRPr lang="en-US" b="1" dirty="0"/>
          </a:p>
        </p:txBody>
      </p:sp>
      <p:graphicFrame>
        <p:nvGraphicFramePr>
          <p:cNvPr id="2" name="Table 1">
            <a:extLst>
              <a:ext uri="{FF2B5EF4-FFF2-40B4-BE49-F238E27FC236}">
                <a16:creationId xmlns="" xmlns:a16="http://schemas.microsoft.com/office/drawing/2014/main" id="{82814700-D4AB-461E-903A-F68AC9E83110}"/>
              </a:ext>
            </a:extLst>
          </p:cNvPr>
          <p:cNvGraphicFramePr>
            <a:graphicFrameLocks noGrp="1"/>
          </p:cNvGraphicFramePr>
          <p:nvPr/>
        </p:nvGraphicFramePr>
        <p:xfrm>
          <a:off x="2310871" y="2181402"/>
          <a:ext cx="4464182" cy="1314097"/>
        </p:xfrm>
        <a:graphic>
          <a:graphicData uri="http://schemas.openxmlformats.org/drawingml/2006/table">
            <a:tbl>
              <a:tblPr>
                <a:tableStyleId>{5C22544A-7EE6-4342-B048-85BDC9FD1C3A}</a:tableStyleId>
              </a:tblPr>
              <a:tblGrid>
                <a:gridCol w="2034910">
                  <a:extLst>
                    <a:ext uri="{9D8B030D-6E8A-4147-A177-3AD203B41FA5}">
                      <a16:colId xmlns="" xmlns:a16="http://schemas.microsoft.com/office/drawing/2014/main" val="764877504"/>
                    </a:ext>
                  </a:extLst>
                </a:gridCol>
                <a:gridCol w="2429272">
                  <a:extLst>
                    <a:ext uri="{9D8B030D-6E8A-4147-A177-3AD203B41FA5}">
                      <a16:colId xmlns="" xmlns:a16="http://schemas.microsoft.com/office/drawing/2014/main" val="1460342645"/>
                    </a:ext>
                  </a:extLst>
                </a:gridCol>
              </a:tblGrid>
              <a:tr h="332744">
                <a:tc>
                  <a:txBody>
                    <a:bodyPr/>
                    <a:lstStyle/>
                    <a:p>
                      <a:pPr>
                        <a:lnSpc>
                          <a:spcPct val="115000"/>
                        </a:lnSpc>
                        <a:spcAft>
                          <a:spcPts val="1000"/>
                        </a:spcAft>
                      </a:pPr>
                      <a:r>
                        <a:rPr lang="en-US" sz="1400" dirty="0">
                          <a:effectLst/>
                          <a:latin typeface="Roboto Medium"/>
                        </a:rPr>
                        <a:t>It uses character pair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612900" algn="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077304459"/>
                  </a:ext>
                </a:extLst>
              </a:tr>
              <a:tr h="302477">
                <a:tc rowSpan="2">
                  <a:txBody>
                    <a:bodyPr/>
                    <a:lstStyle/>
                    <a:p>
                      <a:pPr marL="50800">
                        <a:lnSpc>
                          <a:spcPct val="115000"/>
                        </a:lnSpc>
                        <a:spcAft>
                          <a:spcPts val="1000"/>
                        </a:spcAft>
                      </a:pPr>
                      <a:r>
                        <a:rPr lang="en-US" sz="1400" dirty="0">
                          <a:effectLst/>
                          <a:latin typeface="Roboto Medium"/>
                        </a:rPr>
                        <a:t>Its general syntax is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927863974"/>
                  </a:ext>
                </a:extLst>
              </a:tr>
              <a:tr h="376399">
                <a:tc vMerge="1">
                  <a:txBody>
                    <a:bodyPr/>
                    <a:lstStyle/>
                    <a:p>
                      <a:endParaRPr lang="en-IN"/>
                    </a:p>
                  </a:txBody>
                  <a:tcPr/>
                </a:tc>
                <a:tc>
                  <a:txBody>
                    <a:bodyPr/>
                    <a:lstStyle/>
                    <a:p>
                      <a:pPr marR="101600" algn="r">
                        <a:lnSpc>
                          <a:spcPct val="115000"/>
                        </a:lnSpc>
                        <a:spcAft>
                          <a:spcPts val="1000"/>
                        </a:spcAft>
                      </a:pPr>
                      <a:r>
                        <a:rPr lang="en-US" sz="1400" dirty="0" err="1">
                          <a:effectLst/>
                          <a:latin typeface="Roboto Medium"/>
                        </a:rPr>
                        <a:t>test_exp</a:t>
                      </a:r>
                      <a:r>
                        <a:rPr lang="en-US" sz="1400" dirty="0">
                          <a:effectLst/>
                          <a:latin typeface="Roboto Medium"/>
                        </a:rPr>
                        <a:t> ? exp1 : exp2</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641907225"/>
                  </a:ext>
                </a:extLst>
              </a:tr>
              <a:tr h="302477">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975813304"/>
                  </a:ext>
                </a:extLst>
              </a:tr>
            </a:tbl>
          </a:graphicData>
        </a:graphic>
      </p:graphicFrame>
    </p:spTree>
    <p:extLst>
      <p:ext uri="{BB962C8B-B14F-4D97-AF65-F5344CB8AC3E}">
        <p14:creationId xmlns:p14="http://schemas.microsoft.com/office/powerpoint/2010/main" val="16829506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buNone/>
            </a:pPr>
            <a:r>
              <a:rPr lang="en-US" dirty="0"/>
              <a:t>The </a:t>
            </a:r>
            <a:r>
              <a:rPr lang="en-US" b="1" dirty="0"/>
              <a:t>? :</a:t>
            </a:r>
            <a:r>
              <a:rPr lang="en-US" dirty="0"/>
              <a:t> operator pair works as follows:</a:t>
            </a:r>
            <a:endParaRPr lang="en-IN" dirty="0"/>
          </a:p>
          <a:p>
            <a:pPr marL="315189" indent="-315189" algn="just">
              <a:buFont typeface="Arial" panose="020B0604020202020204" pitchFamily="34" charset="0"/>
              <a:buChar char="•"/>
            </a:pPr>
            <a:r>
              <a:rPr lang="en-US" dirty="0"/>
              <a:t>If the result of the </a:t>
            </a:r>
            <a:r>
              <a:rPr lang="en-US" dirty="0" err="1"/>
              <a:t>test_exp</a:t>
            </a:r>
            <a:r>
              <a:rPr lang="en-US" dirty="0"/>
              <a:t> is TRUE, exp1 is evaluated and the value of exp1 is the value of conditional operation.</a:t>
            </a:r>
            <a:endParaRPr lang="en-IN" dirty="0"/>
          </a:p>
          <a:p>
            <a:pPr marL="315189" indent="-315189" algn="just">
              <a:buFont typeface="Arial" panose="020B0604020202020204" pitchFamily="34" charset="0"/>
              <a:buChar char="•"/>
            </a:pPr>
            <a:r>
              <a:rPr lang="en-US" dirty="0"/>
              <a:t>If the value of </a:t>
            </a:r>
            <a:r>
              <a:rPr lang="en-US" dirty="0" err="1"/>
              <a:t>test_exp</a:t>
            </a:r>
            <a:r>
              <a:rPr lang="en-US" dirty="0"/>
              <a:t> is FALSE, exp2 is evaluated and the value of exp2 is the value of the conditional operation.</a:t>
            </a:r>
            <a:endParaRPr lang="en-IN" dirty="0"/>
          </a:p>
          <a:p>
            <a:pPr marL="0" indent="0">
              <a:buNone/>
            </a:pPr>
            <a:r>
              <a:rPr lang="en-US" b="1" dirty="0"/>
              <a:t>Example</a:t>
            </a:r>
          </a:p>
          <a:p>
            <a:pPr marL="0" indent="0">
              <a:buNone/>
            </a:pPr>
            <a:r>
              <a:rPr lang="en-US" dirty="0"/>
              <a:t>m = x &gt; y ? a : b – 146;</a:t>
            </a:r>
            <a:endParaRPr lang="en-IN" dirty="0"/>
          </a:p>
          <a:p>
            <a:pPr marL="315189" indent="-315189">
              <a:buFont typeface="Arial" panose="020B0604020202020204" pitchFamily="34" charset="0"/>
              <a:buChar char="•"/>
            </a:pPr>
            <a:r>
              <a:rPr lang="en-US" dirty="0"/>
              <a:t>if x &gt; y is TRUE, the value of ‘a’ is assigned to ‘m’,</a:t>
            </a:r>
            <a:endParaRPr lang="en-IN" dirty="0"/>
          </a:p>
          <a:p>
            <a:pPr marL="315189" indent="-315189">
              <a:buFont typeface="Arial" panose="020B0604020202020204" pitchFamily="34" charset="0"/>
              <a:buChar char="•"/>
            </a:pPr>
            <a:r>
              <a:rPr lang="en-US" dirty="0"/>
              <a:t>or if x &gt; y is FALSE, the value of ‘b–146’ is assigned to ‘m’.</a:t>
            </a:r>
            <a:endParaRPr lang="en-IN" dirty="0"/>
          </a:p>
          <a:p>
            <a:pPr marL="0" indent="0" algn="just">
              <a:spcAft>
                <a:spcPts val="0"/>
              </a:spcAft>
              <a:buNone/>
            </a:pPr>
            <a:endParaRPr lang="en-US" dirty="0"/>
          </a:p>
        </p:txBody>
      </p:sp>
    </p:spTree>
    <p:extLst>
      <p:ext uri="{BB962C8B-B14F-4D97-AF65-F5344CB8AC3E}">
        <p14:creationId xmlns:p14="http://schemas.microsoft.com/office/powerpoint/2010/main" val="33935502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r>
              <a:rPr lang="en-US" b="1" dirty="0"/>
              <a:t>(7) Bitwise Operators</a:t>
            </a:r>
          </a:p>
          <a:p>
            <a:pPr lvl="0" algn="just"/>
            <a:r>
              <a:rPr lang="en-US" dirty="0"/>
              <a:t>All the data stored in the computer memory are in sequences of  bits (0s and 1s).</a:t>
            </a:r>
            <a:endParaRPr lang="en-IN" dirty="0"/>
          </a:p>
          <a:p>
            <a:pPr lvl="0" algn="just"/>
            <a:r>
              <a:rPr lang="en-US" dirty="0"/>
              <a:t>Some applications require the manipulation of these bits.</a:t>
            </a:r>
            <a:endParaRPr lang="en-IN" dirty="0"/>
          </a:p>
          <a:p>
            <a:pPr lvl="0" algn="just"/>
            <a:r>
              <a:rPr lang="en-US" dirty="0"/>
              <a:t>Manipulation of individual bits is carried out in machine language or assembly language.</a:t>
            </a:r>
            <a:endParaRPr lang="en-IN" dirty="0"/>
          </a:p>
          <a:p>
            <a:pPr lvl="0" algn="just"/>
            <a:r>
              <a:rPr lang="en-US" dirty="0"/>
              <a:t>‘C’ provides </a:t>
            </a:r>
            <a:r>
              <a:rPr lang="en-US" b="1" dirty="0"/>
              <a:t>six operators</a:t>
            </a:r>
            <a:r>
              <a:rPr lang="en-US" dirty="0"/>
              <a:t> to perform </a:t>
            </a:r>
            <a:r>
              <a:rPr lang="en-US" b="1" dirty="0"/>
              <a:t>bitwise operations</a:t>
            </a:r>
            <a:r>
              <a:rPr lang="en-US" dirty="0"/>
              <a:t>.</a:t>
            </a:r>
            <a:endParaRPr lang="en-IN" dirty="0"/>
          </a:p>
          <a:p>
            <a:pPr lvl="0" algn="just"/>
            <a:r>
              <a:rPr lang="en-US" dirty="0"/>
              <a:t>These operators work only with </a:t>
            </a:r>
            <a:r>
              <a:rPr lang="en-US" b="1" dirty="0"/>
              <a:t>int</a:t>
            </a:r>
            <a:r>
              <a:rPr lang="en-US" dirty="0"/>
              <a:t> and </a:t>
            </a:r>
            <a:r>
              <a:rPr lang="en-US" b="1" dirty="0"/>
              <a:t>char</a:t>
            </a:r>
            <a:r>
              <a:rPr lang="en-US" dirty="0"/>
              <a:t> data-types. They cannot be used with floating point numbers.</a:t>
            </a:r>
            <a:endParaRPr lang="en-IN" dirty="0"/>
          </a:p>
          <a:p>
            <a:pPr marL="0" indent="0" algn="just">
              <a:spcAft>
                <a:spcPts val="0"/>
              </a:spcAft>
              <a:buNone/>
            </a:pPr>
            <a:endParaRPr lang="en-US" b="1" dirty="0"/>
          </a:p>
          <a:p>
            <a:pPr marL="0" indent="0" algn="just">
              <a:spcAft>
                <a:spcPts val="0"/>
              </a:spcAft>
              <a:buNone/>
            </a:pPr>
            <a:endParaRPr lang="en-US" b="1" dirty="0"/>
          </a:p>
        </p:txBody>
      </p:sp>
    </p:spTree>
    <p:extLst>
      <p:ext uri="{BB962C8B-B14F-4D97-AF65-F5344CB8AC3E}">
        <p14:creationId xmlns:p14="http://schemas.microsoft.com/office/powerpoint/2010/main" val="5564953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r>
              <a:rPr lang="en-US" dirty="0"/>
              <a:t>The six bitwise operators in ‘C’ are:</a:t>
            </a:r>
            <a:endParaRPr lang="en-IN" dirty="0"/>
          </a:p>
          <a:p>
            <a:pPr marL="0" indent="0" algn="just">
              <a:spcAft>
                <a:spcPts val="0"/>
              </a:spcAft>
              <a:buNone/>
            </a:pPr>
            <a:endParaRPr lang="en-US" dirty="0"/>
          </a:p>
        </p:txBody>
      </p:sp>
      <p:graphicFrame>
        <p:nvGraphicFramePr>
          <p:cNvPr id="2" name="Table 1">
            <a:extLst>
              <a:ext uri="{FF2B5EF4-FFF2-40B4-BE49-F238E27FC236}">
                <a16:creationId xmlns="" xmlns:a16="http://schemas.microsoft.com/office/drawing/2014/main" id="{026812B9-05DB-4CC9-B5FE-B6A4A4B1ECBB}"/>
              </a:ext>
            </a:extLst>
          </p:cNvPr>
          <p:cNvGraphicFramePr>
            <a:graphicFrameLocks noGrp="1"/>
          </p:cNvGraphicFramePr>
          <p:nvPr/>
        </p:nvGraphicFramePr>
        <p:xfrm>
          <a:off x="3046148" y="1892301"/>
          <a:ext cx="2897342" cy="2449804"/>
        </p:xfrm>
        <a:graphic>
          <a:graphicData uri="http://schemas.openxmlformats.org/drawingml/2006/table">
            <a:tbl>
              <a:tblPr>
                <a:tableStyleId>{5C22544A-7EE6-4342-B048-85BDC9FD1C3A}</a:tableStyleId>
              </a:tblPr>
              <a:tblGrid>
                <a:gridCol w="1012663">
                  <a:extLst>
                    <a:ext uri="{9D8B030D-6E8A-4147-A177-3AD203B41FA5}">
                      <a16:colId xmlns="" xmlns:a16="http://schemas.microsoft.com/office/drawing/2014/main" val="3645930090"/>
                    </a:ext>
                  </a:extLst>
                </a:gridCol>
                <a:gridCol w="1884679">
                  <a:extLst>
                    <a:ext uri="{9D8B030D-6E8A-4147-A177-3AD203B41FA5}">
                      <a16:colId xmlns="" xmlns:a16="http://schemas.microsoft.com/office/drawing/2014/main" val="3140337131"/>
                    </a:ext>
                  </a:extLst>
                </a:gridCol>
              </a:tblGrid>
              <a:tr h="375102">
                <a:tc>
                  <a:txBody>
                    <a:bodyPr/>
                    <a:lstStyle/>
                    <a:p>
                      <a:pPr marL="101600">
                        <a:lnSpc>
                          <a:spcPct val="115000"/>
                        </a:lnSpc>
                        <a:spcAft>
                          <a:spcPts val="1000"/>
                        </a:spcAft>
                      </a:pPr>
                      <a:r>
                        <a:rPr lang="en-US" sz="1400" dirty="0">
                          <a:effectLst/>
                          <a:latin typeface="Roboto Medium"/>
                        </a:rPr>
                        <a:t>Operator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a:effectLst/>
                          <a:latin typeface="Roboto Medium"/>
                        </a:rPr>
                        <a:t>Meaning</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989387348"/>
                  </a:ext>
                </a:extLst>
              </a:tr>
              <a:tr h="336083">
                <a:tc>
                  <a:txBody>
                    <a:bodyPr/>
                    <a:lstStyle/>
                    <a:p>
                      <a:pPr algn="ctr">
                        <a:lnSpc>
                          <a:spcPct val="115000"/>
                        </a:lnSpc>
                        <a:spcAft>
                          <a:spcPts val="1000"/>
                        </a:spcAft>
                      </a:pPr>
                      <a:r>
                        <a:rPr lang="en-US" sz="1400" dirty="0">
                          <a:effectLst/>
                          <a:latin typeface="Roboto Medium"/>
                        </a:rPr>
                        <a:t>&amp;</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Bitwise AND</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364059370"/>
                  </a:ext>
                </a:extLst>
              </a:tr>
              <a:tr h="347077">
                <a:tc>
                  <a:txBody>
                    <a:bodyPr/>
                    <a:lstStyle/>
                    <a:p>
                      <a:pPr algn="ct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Bitwise OR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141642286"/>
                  </a:ext>
                </a:extLst>
              </a:tr>
              <a:tr h="347077">
                <a:tc>
                  <a:txBody>
                    <a:bodyPr/>
                    <a:lstStyle/>
                    <a:p>
                      <a:pPr algn="ct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Exclusive OR (XOR)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056491726"/>
                  </a:ext>
                </a:extLst>
              </a:tr>
              <a:tr h="347077">
                <a:tc>
                  <a:txBody>
                    <a:bodyPr/>
                    <a:lstStyle/>
                    <a:p>
                      <a:pPr algn="ct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1’s complement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017976184"/>
                  </a:ext>
                </a:extLst>
              </a:tr>
              <a:tr h="349233">
                <a:tc>
                  <a:txBody>
                    <a:bodyPr/>
                    <a:lstStyle/>
                    <a:p>
                      <a:pPr algn="ctr">
                        <a:lnSpc>
                          <a:spcPct val="115000"/>
                        </a:lnSpc>
                        <a:spcAft>
                          <a:spcPts val="1000"/>
                        </a:spcAft>
                      </a:pPr>
                      <a:r>
                        <a:rPr lang="en-US" sz="1400">
                          <a:effectLst/>
                          <a:latin typeface="Roboto Medium"/>
                        </a:rPr>
                        <a:t>&lt;&lt;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Left shifting of bits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818355332"/>
                  </a:ext>
                </a:extLst>
              </a:tr>
              <a:tr h="348155">
                <a:tc>
                  <a:txBody>
                    <a:bodyPr/>
                    <a:lstStyle/>
                    <a:p>
                      <a:pPr algn="ctr">
                        <a:lnSpc>
                          <a:spcPct val="115000"/>
                        </a:lnSpc>
                        <a:spcAft>
                          <a:spcPts val="1000"/>
                        </a:spcAft>
                      </a:pPr>
                      <a:r>
                        <a:rPr lang="en-US" sz="1400">
                          <a:effectLst/>
                          <a:latin typeface="Roboto Medium"/>
                        </a:rPr>
                        <a:t>&gt;&gt;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Right shifting of bits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822756727"/>
                  </a:ext>
                </a:extLst>
              </a:tr>
            </a:tbl>
          </a:graphicData>
        </a:graphic>
      </p:graphicFrame>
    </p:spTree>
    <p:extLst>
      <p:ext uri="{BB962C8B-B14F-4D97-AF65-F5344CB8AC3E}">
        <p14:creationId xmlns:p14="http://schemas.microsoft.com/office/powerpoint/2010/main" val="8225538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buNone/>
            </a:pPr>
            <a:r>
              <a:rPr lang="en-US" b="1" dirty="0"/>
              <a:t>(a) Bitwise AND:                                                         </a:t>
            </a:r>
            <a:endParaRPr lang="en-IN" dirty="0"/>
          </a:p>
          <a:p>
            <a:pPr marL="0" indent="0" algn="just">
              <a:buNone/>
            </a:pPr>
            <a:r>
              <a:rPr lang="en-US" dirty="0"/>
              <a:t>Result of bitwise AND is 1 when both the bits are 1, otherwise it is zero.</a:t>
            </a:r>
            <a:endParaRPr lang="en-IN" dirty="0"/>
          </a:p>
          <a:p>
            <a:pPr marL="0" indent="0" algn="just">
              <a:spcAft>
                <a:spcPts val="0"/>
              </a:spcAft>
              <a:buNone/>
            </a:pPr>
            <a:r>
              <a:rPr lang="en-US" dirty="0"/>
              <a:t>Considering BCD (Binary Coded Decimal).</a:t>
            </a:r>
          </a:p>
          <a:p>
            <a:pPr marL="0" indent="0" algn="just">
              <a:spcAft>
                <a:spcPts val="0"/>
              </a:spcAft>
              <a:buNone/>
            </a:pPr>
            <a:endParaRPr lang="en-IN" dirty="0"/>
          </a:p>
          <a:p>
            <a:pPr marL="0" indent="0" algn="just">
              <a:spcAft>
                <a:spcPts val="0"/>
              </a:spcAft>
              <a:buNone/>
            </a:pPr>
            <a:endParaRPr lang="en-US" dirty="0"/>
          </a:p>
        </p:txBody>
      </p:sp>
      <p:graphicFrame>
        <p:nvGraphicFramePr>
          <p:cNvPr id="11" name="Table 10">
            <a:extLst>
              <a:ext uri="{FF2B5EF4-FFF2-40B4-BE49-F238E27FC236}">
                <a16:creationId xmlns="" xmlns:a16="http://schemas.microsoft.com/office/drawing/2014/main" id="{4C6FEF7A-50FE-4F15-B785-12068E194CFA}"/>
              </a:ext>
            </a:extLst>
          </p:cNvPr>
          <p:cNvGraphicFramePr>
            <a:graphicFrameLocks noGrp="1"/>
          </p:cNvGraphicFramePr>
          <p:nvPr/>
        </p:nvGraphicFramePr>
        <p:xfrm>
          <a:off x="1838193" y="2523067"/>
          <a:ext cx="6617494" cy="1690903"/>
        </p:xfrm>
        <a:graphic>
          <a:graphicData uri="http://schemas.openxmlformats.org/drawingml/2006/table">
            <a:tbl>
              <a:tblPr>
                <a:tableStyleId>{5C22544A-7EE6-4342-B048-85BDC9FD1C3A}</a:tableStyleId>
              </a:tblPr>
              <a:tblGrid>
                <a:gridCol w="3308747">
                  <a:extLst>
                    <a:ext uri="{9D8B030D-6E8A-4147-A177-3AD203B41FA5}">
                      <a16:colId xmlns="" xmlns:a16="http://schemas.microsoft.com/office/drawing/2014/main" val="4226116490"/>
                    </a:ext>
                  </a:extLst>
                </a:gridCol>
                <a:gridCol w="848955">
                  <a:extLst>
                    <a:ext uri="{9D8B030D-6E8A-4147-A177-3AD203B41FA5}">
                      <a16:colId xmlns="" xmlns:a16="http://schemas.microsoft.com/office/drawing/2014/main" val="211977616"/>
                    </a:ext>
                  </a:extLst>
                </a:gridCol>
                <a:gridCol w="2459792">
                  <a:extLst>
                    <a:ext uri="{9D8B030D-6E8A-4147-A177-3AD203B41FA5}">
                      <a16:colId xmlns="" xmlns:a16="http://schemas.microsoft.com/office/drawing/2014/main" val="652200794"/>
                    </a:ext>
                  </a:extLst>
                </a:gridCol>
              </a:tblGrid>
              <a:tr h="316553">
                <a:tc>
                  <a:txBody>
                    <a:bodyPr/>
                    <a:lstStyle/>
                    <a:p>
                      <a:pPr marL="38100">
                        <a:lnSpc>
                          <a:spcPct val="115000"/>
                        </a:lnSpc>
                        <a:spcAft>
                          <a:spcPts val="1000"/>
                        </a:spcAft>
                      </a:pPr>
                      <a:r>
                        <a:rPr lang="en-US" sz="1400" dirty="0">
                          <a:effectLst/>
                          <a:latin typeface="Roboto Medium"/>
                        </a:rPr>
                        <a:t>int m = 120, n = 060, p;</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24407494"/>
                  </a:ext>
                </a:extLst>
              </a:tr>
              <a:tr h="473846">
                <a:tc gridSpan="2">
                  <a:txBody>
                    <a:bodyPr/>
                    <a:lstStyle/>
                    <a:p>
                      <a:pPr marL="38100">
                        <a:lnSpc>
                          <a:spcPct val="115000"/>
                        </a:lnSpc>
                        <a:spcAft>
                          <a:spcPts val="1000"/>
                        </a:spcAft>
                      </a:pPr>
                      <a:r>
                        <a:rPr lang="en-US" sz="1400" dirty="0">
                          <a:effectLst/>
                          <a:latin typeface="Roboto Medium"/>
                        </a:rPr>
                        <a:t>Equivalent BCD of m = 120 is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R="292100" algn="r">
                        <a:lnSpc>
                          <a:spcPct val="115000"/>
                        </a:lnSpc>
                        <a:spcAft>
                          <a:spcPts val="1000"/>
                        </a:spcAft>
                      </a:pPr>
                      <a:r>
                        <a:rPr lang="en-US" sz="1400">
                          <a:effectLst/>
                          <a:latin typeface="Roboto Medium"/>
                        </a:rPr>
                        <a:t>001 010 000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019416367"/>
                  </a:ext>
                </a:extLst>
              </a:tr>
              <a:tr h="476795">
                <a:tc gridSpan="2">
                  <a:txBody>
                    <a:bodyPr/>
                    <a:lstStyle/>
                    <a:p>
                      <a:pPr marL="38100">
                        <a:lnSpc>
                          <a:spcPct val="115000"/>
                        </a:lnSpc>
                        <a:spcAft>
                          <a:spcPts val="1000"/>
                        </a:spcAft>
                      </a:pPr>
                      <a:r>
                        <a:rPr lang="en-US" sz="1400" dirty="0">
                          <a:effectLst/>
                          <a:latin typeface="Roboto Medium"/>
                        </a:rPr>
                        <a:t>Equivalent BCD of n = 060 is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R="292100" algn="r">
                        <a:lnSpc>
                          <a:spcPct val="115000"/>
                        </a:lnSpc>
                        <a:spcAft>
                          <a:spcPts val="1000"/>
                        </a:spcAft>
                      </a:pPr>
                      <a:r>
                        <a:rPr lang="en-US" sz="1400">
                          <a:effectLst/>
                          <a:latin typeface="Roboto Medium"/>
                        </a:rPr>
                        <a:t>000 110 000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036747541"/>
                  </a:ext>
                </a:extLst>
              </a:tr>
              <a:tr h="423709">
                <a:tc>
                  <a:txBody>
                    <a:bodyPr/>
                    <a:lstStyle/>
                    <a:p>
                      <a:pPr marL="609600">
                        <a:lnSpc>
                          <a:spcPct val="115000"/>
                        </a:lnSpc>
                        <a:spcAft>
                          <a:spcPts val="1000"/>
                        </a:spcAft>
                      </a:pPr>
                      <a:r>
                        <a:rPr lang="en-US" sz="1400" dirty="0">
                          <a:effectLst/>
                          <a:latin typeface="Roboto Medium"/>
                        </a:rPr>
                        <a:t>p = m &amp; n</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203200">
                        <a:lnSpc>
                          <a:spcPct val="115000"/>
                        </a:lnSpc>
                        <a:spcAft>
                          <a:spcPts val="1000"/>
                        </a:spcAft>
                      </a:pPr>
                      <a:r>
                        <a:rPr lang="en-US" sz="1400" dirty="0">
                          <a:effectLst/>
                          <a:latin typeface="Roboto Medium"/>
                        </a:rPr>
                        <a:t>is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292100" algn="r">
                        <a:lnSpc>
                          <a:spcPct val="115000"/>
                        </a:lnSpc>
                        <a:spcAft>
                          <a:spcPts val="1000"/>
                        </a:spcAft>
                      </a:pPr>
                      <a:r>
                        <a:rPr lang="en-US" sz="1400" dirty="0">
                          <a:effectLst/>
                          <a:latin typeface="Roboto Medium"/>
                        </a:rPr>
                        <a:t>000 010 000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947876473"/>
                  </a:ext>
                </a:extLst>
              </a:tr>
            </a:tbl>
          </a:graphicData>
        </a:graphic>
      </p:graphicFrame>
    </p:spTree>
    <p:extLst>
      <p:ext uri="{BB962C8B-B14F-4D97-AF65-F5344CB8AC3E}">
        <p14:creationId xmlns:p14="http://schemas.microsoft.com/office/powerpoint/2010/main" val="11293857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buNone/>
            </a:pPr>
            <a:r>
              <a:rPr lang="en-US" b="1" dirty="0"/>
              <a:t>(b) Bitwise OR (|):</a:t>
            </a:r>
            <a:endParaRPr lang="en-IN" dirty="0"/>
          </a:p>
          <a:p>
            <a:pPr marL="0" indent="0" algn="just">
              <a:buNone/>
            </a:pPr>
            <a:r>
              <a:rPr lang="en-US" dirty="0"/>
              <a:t>Result of bitwise OR is 1 when one of the bits is 1, otherwise (when both bits are 0s) it is zero.</a:t>
            </a:r>
          </a:p>
          <a:p>
            <a:pPr marL="0" indent="0" algn="just">
              <a:buNone/>
            </a:pPr>
            <a:endParaRPr lang="en-IN" dirty="0"/>
          </a:p>
          <a:p>
            <a:pPr marL="0" indent="0" algn="just">
              <a:spcAft>
                <a:spcPts val="0"/>
              </a:spcAft>
              <a:buNone/>
            </a:pPr>
            <a:endParaRPr lang="en-US" dirty="0"/>
          </a:p>
        </p:txBody>
      </p:sp>
      <p:graphicFrame>
        <p:nvGraphicFramePr>
          <p:cNvPr id="2" name="Table 1">
            <a:extLst>
              <a:ext uri="{FF2B5EF4-FFF2-40B4-BE49-F238E27FC236}">
                <a16:creationId xmlns="" xmlns:a16="http://schemas.microsoft.com/office/drawing/2014/main" id="{AF8F0786-992D-4778-ADED-D5BEA5D33CAA}"/>
              </a:ext>
            </a:extLst>
          </p:cNvPr>
          <p:cNvGraphicFramePr>
            <a:graphicFrameLocks noGrp="1"/>
          </p:cNvGraphicFramePr>
          <p:nvPr/>
        </p:nvGraphicFramePr>
        <p:xfrm>
          <a:off x="2363391" y="2417939"/>
          <a:ext cx="5514579" cy="2212945"/>
        </p:xfrm>
        <a:graphic>
          <a:graphicData uri="http://schemas.openxmlformats.org/drawingml/2006/table">
            <a:tbl>
              <a:tblPr>
                <a:tableStyleId>{5C22544A-7EE6-4342-B048-85BDC9FD1C3A}</a:tableStyleId>
              </a:tblPr>
              <a:tblGrid>
                <a:gridCol w="209415">
                  <a:extLst>
                    <a:ext uri="{9D8B030D-6E8A-4147-A177-3AD203B41FA5}">
                      <a16:colId xmlns="" xmlns:a16="http://schemas.microsoft.com/office/drawing/2014/main" val="3210124640"/>
                    </a:ext>
                  </a:extLst>
                </a:gridCol>
                <a:gridCol w="2233753">
                  <a:extLst>
                    <a:ext uri="{9D8B030D-6E8A-4147-A177-3AD203B41FA5}">
                      <a16:colId xmlns="" xmlns:a16="http://schemas.microsoft.com/office/drawing/2014/main" val="1759469345"/>
                    </a:ext>
                  </a:extLst>
                </a:gridCol>
                <a:gridCol w="1570608">
                  <a:extLst>
                    <a:ext uri="{9D8B030D-6E8A-4147-A177-3AD203B41FA5}">
                      <a16:colId xmlns="" xmlns:a16="http://schemas.microsoft.com/office/drawing/2014/main" val="2158029512"/>
                    </a:ext>
                  </a:extLst>
                </a:gridCol>
                <a:gridCol w="1500803">
                  <a:extLst>
                    <a:ext uri="{9D8B030D-6E8A-4147-A177-3AD203B41FA5}">
                      <a16:colId xmlns="" xmlns:a16="http://schemas.microsoft.com/office/drawing/2014/main" val="291954283"/>
                    </a:ext>
                  </a:extLst>
                </a:gridCol>
              </a:tblGrid>
              <a:tr h="265983">
                <a:tc gridSpan="2">
                  <a:txBody>
                    <a:bodyPr/>
                    <a:lstStyle/>
                    <a:p>
                      <a:pPr>
                        <a:lnSpc>
                          <a:spcPct val="115000"/>
                        </a:lnSpc>
                        <a:spcAft>
                          <a:spcPts val="1000"/>
                        </a:spcAft>
                      </a:pPr>
                      <a:r>
                        <a:rPr lang="en-US" sz="1400" b="1" dirty="0">
                          <a:effectLst/>
                          <a:latin typeface="Roboto Medium"/>
                        </a:rPr>
                        <a:t>Examples:</a:t>
                      </a:r>
                      <a:endParaRPr lang="en-IN" sz="1400" b="1"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787077469"/>
                  </a:ext>
                </a:extLst>
              </a:tr>
              <a:tr h="396496">
                <a:tc gridSpan="3">
                  <a:txBody>
                    <a:bodyPr/>
                    <a:lstStyle/>
                    <a:p>
                      <a:pPr>
                        <a:lnSpc>
                          <a:spcPct val="115000"/>
                        </a:lnSpc>
                        <a:spcAft>
                          <a:spcPts val="1000"/>
                        </a:spcAft>
                      </a:pPr>
                      <a:r>
                        <a:rPr lang="en-US" sz="1400" dirty="0">
                          <a:effectLst/>
                          <a:latin typeface="Roboto Medium"/>
                        </a:rPr>
                        <a:t>     Considering normal binary digits.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795006036"/>
                  </a:ext>
                </a:extLst>
              </a:tr>
              <a:tr h="398975">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38100">
                        <a:lnSpc>
                          <a:spcPct val="115000"/>
                        </a:lnSpc>
                        <a:spcAft>
                          <a:spcPts val="1000"/>
                        </a:spcAft>
                      </a:pPr>
                      <a:r>
                        <a:rPr lang="en-US" sz="1400">
                          <a:effectLst/>
                          <a:latin typeface="Roboto Medium"/>
                        </a:rPr>
                        <a:t>int a = 6, b = 4;</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750257512"/>
                  </a:ext>
                </a:extLst>
              </a:tr>
              <a:tr h="398148">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marL="38100">
                        <a:lnSpc>
                          <a:spcPct val="115000"/>
                        </a:lnSpc>
                        <a:spcAft>
                          <a:spcPts val="1000"/>
                        </a:spcAft>
                      </a:pPr>
                      <a:r>
                        <a:rPr lang="en-US" sz="1400">
                          <a:effectLst/>
                          <a:latin typeface="Roboto Medium"/>
                        </a:rPr>
                        <a:t>Equivalent binary value of a = 6 is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r">
                        <a:lnSpc>
                          <a:spcPct val="115000"/>
                        </a:lnSpc>
                        <a:spcAft>
                          <a:spcPts val="1000"/>
                        </a:spcAft>
                      </a:pPr>
                      <a:r>
                        <a:rPr lang="en-US" sz="1400">
                          <a:effectLst/>
                          <a:latin typeface="Roboto Medium"/>
                        </a:rPr>
                        <a:t>0000 0110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954546827"/>
                  </a:ext>
                </a:extLst>
              </a:tr>
              <a:tr h="398148">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marL="38100">
                        <a:lnSpc>
                          <a:spcPct val="115000"/>
                        </a:lnSpc>
                        <a:spcAft>
                          <a:spcPts val="1000"/>
                        </a:spcAft>
                      </a:pPr>
                      <a:r>
                        <a:rPr lang="en-US" sz="1400">
                          <a:effectLst/>
                          <a:latin typeface="Roboto Medium"/>
                        </a:rPr>
                        <a:t>Equivalent binary value of b = 4 is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r">
                        <a:lnSpc>
                          <a:spcPct val="115000"/>
                        </a:lnSpc>
                        <a:spcAft>
                          <a:spcPts val="1000"/>
                        </a:spcAft>
                      </a:pPr>
                      <a:r>
                        <a:rPr lang="en-US" sz="1400">
                          <a:effectLst/>
                          <a:latin typeface="Roboto Medium"/>
                        </a:rPr>
                        <a:t>0000 0100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2212356"/>
                  </a:ext>
                </a:extLst>
              </a:tr>
              <a:tr h="355195">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09600">
                        <a:lnSpc>
                          <a:spcPct val="115000"/>
                        </a:lnSpc>
                        <a:spcAft>
                          <a:spcPts val="1000"/>
                        </a:spcAft>
                      </a:pPr>
                      <a:r>
                        <a:rPr lang="en-US" sz="1400">
                          <a:effectLst/>
                          <a:latin typeface="Roboto Medium"/>
                        </a:rPr>
                        <a:t>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a:effectLst/>
                          <a:latin typeface="Roboto Medium"/>
                        </a:rPr>
                        <a:t>is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r">
                        <a:lnSpc>
                          <a:spcPct val="115000"/>
                        </a:lnSpc>
                        <a:spcAft>
                          <a:spcPts val="1000"/>
                        </a:spcAft>
                      </a:pPr>
                      <a:r>
                        <a:rPr lang="en-US" sz="1400" dirty="0">
                          <a:effectLst/>
                          <a:latin typeface="Roboto Medium"/>
                        </a:rPr>
                        <a:t>0000 0110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995712472"/>
                  </a:ext>
                </a:extLst>
              </a:tr>
            </a:tbl>
          </a:graphicData>
        </a:graphic>
      </p:graphicFrame>
    </p:spTree>
    <p:extLst>
      <p:ext uri="{BB962C8B-B14F-4D97-AF65-F5344CB8AC3E}">
        <p14:creationId xmlns:p14="http://schemas.microsoft.com/office/powerpoint/2010/main" val="16405473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buNone/>
            </a:pPr>
            <a:r>
              <a:rPr lang="en-US" b="1" dirty="0"/>
              <a:t>(c) Exclusive OR (XOR ^):</a:t>
            </a:r>
            <a:endParaRPr lang="en-IN" dirty="0"/>
          </a:p>
          <a:p>
            <a:pPr marL="0" indent="0" algn="just">
              <a:buNone/>
            </a:pPr>
            <a:r>
              <a:rPr lang="en-US" dirty="0"/>
              <a:t>Result of bitwise XOR is 1 if the bits are different (1 and 0 or 0 and 1), otherwise (when both bits are 0s or both bits are 1s) it is zero.</a:t>
            </a:r>
          </a:p>
          <a:p>
            <a:pPr marL="0" indent="0" algn="just">
              <a:buNone/>
            </a:pPr>
            <a:endParaRPr lang="en-IN" dirty="0"/>
          </a:p>
          <a:p>
            <a:pPr marL="0" indent="0" algn="just">
              <a:spcAft>
                <a:spcPts val="0"/>
              </a:spcAft>
              <a:buNone/>
            </a:pPr>
            <a:endParaRPr lang="en-US" dirty="0"/>
          </a:p>
        </p:txBody>
      </p:sp>
      <p:graphicFrame>
        <p:nvGraphicFramePr>
          <p:cNvPr id="2" name="Table 1">
            <a:extLst>
              <a:ext uri="{FF2B5EF4-FFF2-40B4-BE49-F238E27FC236}">
                <a16:creationId xmlns="" xmlns:a16="http://schemas.microsoft.com/office/drawing/2014/main" id="{26AD3B15-FE6D-49DF-9DA5-1ABE5D489E79}"/>
              </a:ext>
            </a:extLst>
          </p:cNvPr>
          <p:cNvGraphicFramePr>
            <a:graphicFrameLocks noGrp="1"/>
          </p:cNvGraphicFramePr>
          <p:nvPr/>
        </p:nvGraphicFramePr>
        <p:xfrm>
          <a:off x="1365515" y="2523067"/>
          <a:ext cx="2783549" cy="1720787"/>
        </p:xfrm>
        <a:graphic>
          <a:graphicData uri="http://schemas.openxmlformats.org/drawingml/2006/table">
            <a:tbl>
              <a:tblPr>
                <a:tableStyleId>{5C22544A-7EE6-4342-B048-85BDC9FD1C3A}</a:tableStyleId>
              </a:tblPr>
              <a:tblGrid>
                <a:gridCol w="1531929">
                  <a:extLst>
                    <a:ext uri="{9D8B030D-6E8A-4147-A177-3AD203B41FA5}">
                      <a16:colId xmlns="" xmlns:a16="http://schemas.microsoft.com/office/drawing/2014/main" val="3441931996"/>
                    </a:ext>
                  </a:extLst>
                </a:gridCol>
                <a:gridCol w="309760">
                  <a:extLst>
                    <a:ext uri="{9D8B030D-6E8A-4147-A177-3AD203B41FA5}">
                      <a16:colId xmlns="" xmlns:a16="http://schemas.microsoft.com/office/drawing/2014/main" val="1497993611"/>
                    </a:ext>
                  </a:extLst>
                </a:gridCol>
                <a:gridCol w="941860">
                  <a:extLst>
                    <a:ext uri="{9D8B030D-6E8A-4147-A177-3AD203B41FA5}">
                      <a16:colId xmlns="" xmlns:a16="http://schemas.microsoft.com/office/drawing/2014/main" val="2479747674"/>
                    </a:ext>
                  </a:extLst>
                </a:gridCol>
              </a:tblGrid>
              <a:tr h="367427">
                <a:tc>
                  <a:txBody>
                    <a:bodyPr/>
                    <a:lstStyle/>
                    <a:p>
                      <a:pPr algn="ctr">
                        <a:lnSpc>
                          <a:spcPct val="115000"/>
                        </a:lnSpc>
                        <a:spcAft>
                          <a:spcPts val="1000"/>
                        </a:spcAft>
                      </a:pPr>
                      <a:r>
                        <a:rPr lang="en-US" sz="1400" dirty="0">
                          <a:effectLst/>
                          <a:latin typeface="Roboto Medium"/>
                        </a:rPr>
                        <a:t>b1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b2</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b1 ^ b2</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848974438"/>
                  </a:ext>
                </a:extLst>
              </a:tr>
              <a:tr h="329206">
                <a:tc>
                  <a:txBody>
                    <a:bodyPr/>
                    <a:lstStyle/>
                    <a:p>
                      <a:pPr algn="ct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067268799"/>
                  </a:ext>
                </a:extLst>
              </a:tr>
              <a:tr h="339977">
                <a:tc>
                  <a:txBody>
                    <a:bodyPr/>
                    <a:lstStyle/>
                    <a:p>
                      <a:pPr algn="ct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314720559"/>
                  </a:ext>
                </a:extLst>
              </a:tr>
              <a:tr h="339977">
                <a:tc>
                  <a:txBody>
                    <a:bodyPr/>
                    <a:lstStyle/>
                    <a:p>
                      <a:pPr algn="ctr">
                        <a:lnSpc>
                          <a:spcPct val="115000"/>
                        </a:lnSpc>
                        <a:spcAft>
                          <a:spcPts val="1000"/>
                        </a:spcAft>
                      </a:pPr>
                      <a:r>
                        <a:rPr lang="en-US" sz="1400">
                          <a:effectLst/>
                          <a:latin typeface="Roboto Medium"/>
                        </a:rPr>
                        <a:t>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337562146"/>
                  </a:ext>
                </a:extLst>
              </a:tr>
              <a:tr h="344200">
                <a:tc>
                  <a:txBody>
                    <a:bodyPr/>
                    <a:lstStyle/>
                    <a:p>
                      <a:pPr algn="ctr">
                        <a:lnSpc>
                          <a:spcPct val="115000"/>
                        </a:lnSpc>
                        <a:spcAft>
                          <a:spcPts val="1000"/>
                        </a:spcAft>
                      </a:pPr>
                      <a:r>
                        <a:rPr lang="en-US" sz="1400">
                          <a:effectLst/>
                          <a:latin typeface="Roboto Medium"/>
                        </a:rPr>
                        <a:t>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847509015"/>
                  </a:ext>
                </a:extLst>
              </a:tr>
            </a:tbl>
          </a:graphicData>
        </a:graphic>
      </p:graphicFrame>
      <p:graphicFrame>
        <p:nvGraphicFramePr>
          <p:cNvPr id="5" name="Table 4">
            <a:extLst>
              <a:ext uri="{FF2B5EF4-FFF2-40B4-BE49-F238E27FC236}">
                <a16:creationId xmlns="" xmlns:a16="http://schemas.microsoft.com/office/drawing/2014/main" id="{122BE7A5-2FB4-4876-92BA-988580C3CAF8}"/>
              </a:ext>
            </a:extLst>
          </p:cNvPr>
          <p:cNvGraphicFramePr>
            <a:graphicFrameLocks noGrp="1"/>
          </p:cNvGraphicFramePr>
          <p:nvPr/>
        </p:nvGraphicFramePr>
        <p:xfrm>
          <a:off x="4831821" y="2523067"/>
          <a:ext cx="4779301" cy="2593134"/>
        </p:xfrm>
        <a:graphic>
          <a:graphicData uri="http://schemas.openxmlformats.org/drawingml/2006/table">
            <a:tbl>
              <a:tblPr>
                <a:tableStyleId>{5C22544A-7EE6-4342-B048-85BDC9FD1C3A}</a:tableStyleId>
              </a:tblPr>
              <a:tblGrid>
                <a:gridCol w="29917">
                  <a:extLst>
                    <a:ext uri="{9D8B030D-6E8A-4147-A177-3AD203B41FA5}">
                      <a16:colId xmlns="" xmlns:a16="http://schemas.microsoft.com/office/drawing/2014/main" val="3706401182"/>
                    </a:ext>
                  </a:extLst>
                </a:gridCol>
                <a:gridCol w="1999740">
                  <a:extLst>
                    <a:ext uri="{9D8B030D-6E8A-4147-A177-3AD203B41FA5}">
                      <a16:colId xmlns="" xmlns:a16="http://schemas.microsoft.com/office/drawing/2014/main" val="4239879071"/>
                    </a:ext>
                  </a:extLst>
                </a:gridCol>
                <a:gridCol w="1406068">
                  <a:extLst>
                    <a:ext uri="{9D8B030D-6E8A-4147-A177-3AD203B41FA5}">
                      <a16:colId xmlns="" xmlns:a16="http://schemas.microsoft.com/office/drawing/2014/main" val="4130915417"/>
                    </a:ext>
                  </a:extLst>
                </a:gridCol>
                <a:gridCol w="1343576">
                  <a:extLst>
                    <a:ext uri="{9D8B030D-6E8A-4147-A177-3AD203B41FA5}">
                      <a16:colId xmlns="" xmlns:a16="http://schemas.microsoft.com/office/drawing/2014/main" val="3897829367"/>
                    </a:ext>
                  </a:extLst>
                </a:gridCol>
              </a:tblGrid>
              <a:tr h="370924">
                <a:tc gridSpan="2">
                  <a:txBody>
                    <a:bodyPr/>
                    <a:lstStyle/>
                    <a:p>
                      <a:pPr algn="l">
                        <a:lnSpc>
                          <a:spcPct val="115000"/>
                        </a:lnSpc>
                        <a:spcAft>
                          <a:spcPts val="1000"/>
                        </a:spcAft>
                      </a:pPr>
                      <a:r>
                        <a:rPr lang="en-US" sz="1400">
                          <a:effectLst/>
                          <a:latin typeface="Roboto Medium"/>
                        </a:rPr>
                        <a:t>Examples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l">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l">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528383048"/>
                  </a:ext>
                </a:extLst>
              </a:tr>
              <a:tr h="351260">
                <a:tc gridSpan="3">
                  <a:txBody>
                    <a:bodyPr/>
                    <a:lstStyle/>
                    <a:p>
                      <a:pPr algn="l">
                        <a:lnSpc>
                          <a:spcPct val="115000"/>
                        </a:lnSpc>
                        <a:spcAft>
                          <a:spcPts val="1000"/>
                        </a:spcAft>
                      </a:pPr>
                      <a:r>
                        <a:rPr lang="en-US" sz="1400" dirty="0">
                          <a:effectLst/>
                          <a:latin typeface="Roboto Medium"/>
                        </a:rPr>
                        <a:t>Considering normal binary digits.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tc>
                  <a:txBody>
                    <a:bodyPr/>
                    <a:lstStyle/>
                    <a:p>
                      <a:pPr algn="l">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212679937"/>
                  </a:ext>
                </a:extLst>
              </a:tr>
              <a:tr h="597730">
                <a:tc>
                  <a:txBody>
                    <a:bodyPr/>
                    <a:lstStyle/>
                    <a:p>
                      <a:pPr algn="l">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38100" algn="l">
                        <a:lnSpc>
                          <a:spcPct val="115000"/>
                        </a:lnSpc>
                        <a:spcAft>
                          <a:spcPts val="1000"/>
                        </a:spcAft>
                      </a:pPr>
                      <a:r>
                        <a:rPr lang="en-US" sz="1400" dirty="0">
                          <a:effectLst/>
                          <a:latin typeface="Roboto Medium"/>
                        </a:rPr>
                        <a:t>int a = 6, b = 4;</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l">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l">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824060837"/>
                  </a:ext>
                </a:extLst>
              </a:tr>
              <a:tr h="356404">
                <a:tc>
                  <a:txBody>
                    <a:bodyPr/>
                    <a:lstStyle/>
                    <a:p>
                      <a:pPr algn="l">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marL="38100" algn="l">
                        <a:lnSpc>
                          <a:spcPct val="115000"/>
                        </a:lnSpc>
                        <a:spcAft>
                          <a:spcPts val="1000"/>
                        </a:spcAft>
                      </a:pPr>
                      <a:r>
                        <a:rPr lang="en-US" sz="1400">
                          <a:effectLst/>
                          <a:latin typeface="Roboto Medium"/>
                        </a:rPr>
                        <a:t>Equivalent binary value of a = 6 is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l">
                        <a:lnSpc>
                          <a:spcPct val="115000"/>
                        </a:lnSpc>
                        <a:spcAft>
                          <a:spcPts val="1000"/>
                        </a:spcAft>
                      </a:pPr>
                      <a:r>
                        <a:rPr lang="en-US" sz="1400">
                          <a:effectLst/>
                          <a:latin typeface="Roboto Medium"/>
                        </a:rPr>
                        <a:t>0000 0110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39406771"/>
                  </a:ext>
                </a:extLst>
              </a:tr>
              <a:tr h="354199">
                <a:tc>
                  <a:txBody>
                    <a:bodyPr/>
                    <a:lstStyle/>
                    <a:p>
                      <a:pPr algn="l">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gridSpan="2">
                  <a:txBody>
                    <a:bodyPr/>
                    <a:lstStyle/>
                    <a:p>
                      <a:pPr marL="38100" algn="l">
                        <a:lnSpc>
                          <a:spcPct val="115000"/>
                        </a:lnSpc>
                        <a:spcAft>
                          <a:spcPts val="1000"/>
                        </a:spcAft>
                      </a:pPr>
                      <a:r>
                        <a:rPr lang="en-US" sz="1400">
                          <a:effectLst/>
                          <a:latin typeface="Roboto Medium"/>
                        </a:rPr>
                        <a:t>Equivalent binary value of b = 4 is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gn="l">
                        <a:lnSpc>
                          <a:spcPct val="115000"/>
                        </a:lnSpc>
                        <a:spcAft>
                          <a:spcPts val="1000"/>
                        </a:spcAft>
                      </a:pPr>
                      <a:r>
                        <a:rPr lang="en-US" sz="1400">
                          <a:effectLst/>
                          <a:latin typeface="Roboto Medium"/>
                        </a:rPr>
                        <a:t>0000 0100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68541975"/>
                  </a:ext>
                </a:extLst>
              </a:tr>
              <a:tr h="246630">
                <a:tc>
                  <a:txBody>
                    <a:bodyPr/>
                    <a:lstStyle/>
                    <a:p>
                      <a:pPr algn="l">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endParaRPr lang="en-IN" sz="1200"/>
                    </a:p>
                  </a:txBody>
                  <a:tcPr marL="0" marR="0" marT="0" marB="0" anchor="b"/>
                </a:tc>
                <a:tc>
                  <a:txBody>
                    <a:bodyPr/>
                    <a:lstStyle/>
                    <a:p>
                      <a:endParaRPr lang="en-IN" sz="1200"/>
                    </a:p>
                  </a:txBody>
                  <a:tcPr marL="0" marR="0" marT="0" marB="0" anchor="b"/>
                </a:tc>
                <a:tc>
                  <a:txBody>
                    <a:bodyPr/>
                    <a:lstStyle/>
                    <a:p>
                      <a:endParaRPr lang="en-IN" sz="1200" dirty="0"/>
                    </a:p>
                  </a:txBody>
                  <a:tcPr marL="0" marR="0" marT="0" marB="0" anchor="b"/>
                </a:tc>
                <a:extLst>
                  <a:ext uri="{0D108BD9-81ED-4DB2-BD59-A6C34878D82A}">
                    <a16:rowId xmlns="" xmlns:a16="http://schemas.microsoft.com/office/drawing/2014/main" val="2633988030"/>
                  </a:ext>
                </a:extLst>
              </a:tr>
              <a:tr h="315987">
                <a:tc>
                  <a:txBody>
                    <a:bodyPr/>
                    <a:lstStyle/>
                    <a:p>
                      <a:pPr algn="l">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09600" algn="l">
                        <a:lnSpc>
                          <a:spcPct val="115000"/>
                        </a:lnSpc>
                        <a:spcAft>
                          <a:spcPts val="1000"/>
                        </a:spcAft>
                      </a:pPr>
                      <a:r>
                        <a:rPr lang="en-US" sz="1400">
                          <a:effectLst/>
                          <a:latin typeface="Roboto Medium"/>
                        </a:rPr>
                        <a:t>a ^ b</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gn="l">
                        <a:lnSpc>
                          <a:spcPct val="115000"/>
                        </a:lnSpc>
                        <a:spcAft>
                          <a:spcPts val="1000"/>
                        </a:spcAft>
                      </a:pPr>
                      <a:r>
                        <a:rPr lang="en-US" sz="1400" dirty="0">
                          <a:effectLst/>
                          <a:latin typeface="Roboto Medium"/>
                        </a:rPr>
                        <a:t>is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l">
                        <a:lnSpc>
                          <a:spcPct val="115000"/>
                        </a:lnSpc>
                        <a:spcAft>
                          <a:spcPts val="1000"/>
                        </a:spcAft>
                      </a:pPr>
                      <a:r>
                        <a:rPr lang="en-US" sz="1400" dirty="0">
                          <a:effectLst/>
                          <a:latin typeface="Roboto Medium"/>
                        </a:rPr>
                        <a:t>0000 0010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248620760"/>
                  </a:ext>
                </a:extLst>
              </a:tr>
            </a:tbl>
          </a:graphicData>
        </a:graphic>
      </p:graphicFrame>
    </p:spTree>
    <p:extLst>
      <p:ext uri="{BB962C8B-B14F-4D97-AF65-F5344CB8AC3E}">
        <p14:creationId xmlns:p14="http://schemas.microsoft.com/office/powerpoint/2010/main" val="39485998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buNone/>
            </a:pPr>
            <a:r>
              <a:rPr lang="en-US" b="1" dirty="0"/>
              <a:t>(d) One’s Complement (~):</a:t>
            </a:r>
            <a:endParaRPr lang="en-IN" dirty="0"/>
          </a:p>
          <a:p>
            <a:pPr marL="315189" indent="-315189" algn="just">
              <a:buFont typeface="Arial" panose="020B0604020202020204" pitchFamily="34" charset="0"/>
              <a:buChar char="•"/>
            </a:pPr>
            <a:r>
              <a:rPr lang="en-US" dirty="0"/>
              <a:t>The bitwise complement operator is an unary operator which reverses the state of each bit within an integer or character.</a:t>
            </a:r>
            <a:endParaRPr lang="en-IN" dirty="0"/>
          </a:p>
          <a:p>
            <a:pPr marL="315189" indent="-315189" algn="just">
              <a:buFont typeface="Arial" panose="020B0604020202020204" pitchFamily="34" charset="0"/>
              <a:buChar char="•"/>
            </a:pPr>
            <a:r>
              <a:rPr lang="en-US" dirty="0"/>
              <a:t>Each ‘zero’ get changed to ‘one’ and each ‘one’ gets changed to ‘zero’.</a:t>
            </a:r>
            <a:endParaRPr lang="en-IN" dirty="0"/>
          </a:p>
          <a:p>
            <a:pPr marL="200934" lvl="1" indent="0" algn="just">
              <a:buNone/>
            </a:pPr>
            <a:r>
              <a:rPr lang="en-US" b="1" dirty="0"/>
              <a:t>Example:</a:t>
            </a:r>
            <a:endParaRPr lang="en-IN" dirty="0"/>
          </a:p>
          <a:p>
            <a:pPr marL="200934" lvl="1" indent="0" algn="just">
              <a:buNone/>
            </a:pPr>
            <a:r>
              <a:rPr lang="en-US" dirty="0"/>
              <a:t>int b = 12;</a:t>
            </a:r>
            <a:endParaRPr lang="en-IN" dirty="0"/>
          </a:p>
          <a:p>
            <a:pPr marL="200934" lvl="1" indent="0" algn="just">
              <a:buNone/>
            </a:pPr>
            <a:r>
              <a:rPr lang="en-US" dirty="0"/>
              <a:t>1100 (in binary form)</a:t>
            </a:r>
            <a:endParaRPr lang="en-IN" dirty="0"/>
          </a:p>
          <a:p>
            <a:pPr marL="200934" lvl="1" indent="0" algn="just">
              <a:buNone/>
            </a:pPr>
            <a:r>
              <a:rPr lang="en-US" dirty="0"/>
              <a:t>a = ~b</a:t>
            </a:r>
            <a:endParaRPr lang="en-IN" dirty="0"/>
          </a:p>
          <a:p>
            <a:pPr marL="200934" lvl="1" indent="0" algn="just">
              <a:buNone/>
            </a:pPr>
            <a:r>
              <a:rPr lang="en-US" dirty="0"/>
              <a:t>0011</a:t>
            </a:r>
            <a:endParaRPr lang="en-IN" dirty="0"/>
          </a:p>
          <a:p>
            <a:pPr marL="0" indent="0" algn="just">
              <a:spcAft>
                <a:spcPts val="0"/>
              </a:spcAft>
              <a:buNone/>
            </a:pPr>
            <a:endParaRPr lang="en-US" dirty="0"/>
          </a:p>
        </p:txBody>
      </p:sp>
    </p:spTree>
    <p:extLst>
      <p:ext uri="{BB962C8B-B14F-4D97-AF65-F5344CB8AC3E}">
        <p14:creationId xmlns:p14="http://schemas.microsoft.com/office/powerpoint/2010/main" val="13771251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buNone/>
            </a:pPr>
            <a:r>
              <a:rPr lang="en-US" b="1" dirty="0"/>
              <a:t>(e) Left Shift Operator (&lt;&lt;) and Right Shift Operator (&gt;&gt;):</a:t>
            </a:r>
            <a:endParaRPr lang="en-IN" dirty="0"/>
          </a:p>
          <a:p>
            <a:pPr marL="0" indent="0" algn="just">
              <a:buNone/>
            </a:pPr>
            <a:r>
              <a:rPr lang="en-US" dirty="0"/>
              <a:t>The left shift operator &lt;&lt; shifts the bits to the left and the right shift operator &gt;&gt; shifts the bits to the right.</a:t>
            </a:r>
            <a:endParaRPr lang="en-IN" dirty="0"/>
          </a:p>
          <a:p>
            <a:pPr marL="0" indent="0" algn="just">
              <a:spcAft>
                <a:spcPts val="0"/>
              </a:spcAft>
              <a:buNone/>
            </a:pPr>
            <a:r>
              <a:rPr lang="en-US" b="1" dirty="0"/>
              <a:t>General syntax for bitwise shift operator:</a:t>
            </a:r>
            <a:endParaRPr lang="en-IN" dirty="0"/>
          </a:p>
          <a:p>
            <a:pPr marL="0" indent="0" algn="just">
              <a:spcAft>
                <a:spcPts val="0"/>
              </a:spcAft>
              <a:buNone/>
            </a:pPr>
            <a:endParaRPr lang="en-US" dirty="0"/>
          </a:p>
        </p:txBody>
      </p:sp>
      <p:pic>
        <p:nvPicPr>
          <p:cNvPr id="6" name="Picture 5">
            <a:extLst>
              <a:ext uri="{FF2B5EF4-FFF2-40B4-BE49-F238E27FC236}">
                <a16:creationId xmlns="" xmlns:a16="http://schemas.microsoft.com/office/drawing/2014/main" id="{AC92880A-CF5F-4575-A4B8-79E48B29EAFB}"/>
              </a:ext>
            </a:extLst>
          </p:cNvPr>
          <p:cNvPicPr>
            <a:picLocks noChangeAspect="1"/>
          </p:cNvPicPr>
          <p:nvPr/>
        </p:nvPicPr>
        <p:blipFill>
          <a:blip r:embed="rId2"/>
          <a:stretch>
            <a:fillRect/>
          </a:stretch>
        </p:blipFill>
        <p:spPr>
          <a:xfrm>
            <a:off x="1926820" y="2733322"/>
            <a:ext cx="6230161" cy="2733322"/>
          </a:xfrm>
          <a:prstGeom prst="rect">
            <a:avLst/>
          </a:prstGeom>
        </p:spPr>
      </p:pic>
    </p:spTree>
    <p:extLst>
      <p:ext uri="{BB962C8B-B14F-4D97-AF65-F5344CB8AC3E}">
        <p14:creationId xmlns:p14="http://schemas.microsoft.com/office/powerpoint/2010/main" val="277346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5DFC2E3-2B6C-1AB4-ABD5-B1F75157D657}"/>
              </a:ext>
            </a:extLst>
          </p:cNvPr>
          <p:cNvSpPr>
            <a:spLocks noGrp="1"/>
          </p:cNvSpPr>
          <p:nvPr>
            <p:ph idx="1"/>
          </p:nvPr>
        </p:nvSpPr>
        <p:spPr>
          <a:xfrm>
            <a:off x="419245" y="813929"/>
            <a:ext cx="9248050" cy="4698423"/>
          </a:xfrm>
        </p:spPr>
        <p:txBody>
          <a:bodyPr>
            <a:normAutofit fontScale="77500" lnSpcReduction="20000"/>
          </a:bodyPr>
          <a:lstStyle/>
          <a:p>
            <a:pPr marL="0" indent="0">
              <a:lnSpc>
                <a:spcPct val="150000"/>
              </a:lnSpc>
              <a:buNone/>
            </a:pPr>
            <a:r>
              <a:rPr lang="en-US" sz="2200" b="1" dirty="0"/>
              <a:t>Secondary Memory / Mass Storage: </a:t>
            </a:r>
          </a:p>
          <a:p>
            <a:pPr algn="just">
              <a:lnSpc>
                <a:spcPct val="150000"/>
              </a:lnSpc>
              <a:spcBef>
                <a:spcPts val="0"/>
              </a:spcBef>
            </a:pPr>
            <a:r>
              <a:rPr lang="en-US" sz="2200" dirty="0"/>
              <a:t>The contents of the secondary memory first get transferred to the primary memory and then are accessed by the processor, this is because the processor does not directly interact with the secondary memory. </a:t>
            </a:r>
          </a:p>
          <a:p>
            <a:pPr algn="just">
              <a:lnSpc>
                <a:spcPct val="150000"/>
              </a:lnSpc>
            </a:pPr>
            <a:r>
              <a:rPr lang="en-US" sz="2200" dirty="0"/>
              <a:t>All devices/computers which are capable of storing high volume data are referred to as secondary memory.</a:t>
            </a:r>
          </a:p>
          <a:p>
            <a:pPr algn="just">
              <a:lnSpc>
                <a:spcPct val="150000"/>
              </a:lnSpc>
            </a:pPr>
            <a:r>
              <a:rPr lang="en-US" sz="2200" dirty="0"/>
              <a:t>These types of memories are slower than primary memory.</a:t>
            </a:r>
          </a:p>
          <a:p>
            <a:pPr algn="just">
              <a:lnSpc>
                <a:spcPct val="150000"/>
              </a:lnSpc>
            </a:pPr>
            <a:r>
              <a:rPr lang="en-US" sz="2200" dirty="0"/>
              <a:t>However, it can save a large amount of data, in the range of Gigabytes (GB) to Terabytes (TB). </a:t>
            </a:r>
          </a:p>
          <a:p>
            <a:pPr algn="just">
              <a:lnSpc>
                <a:spcPct val="150000"/>
              </a:lnSpc>
            </a:pPr>
            <a:r>
              <a:rPr lang="en-US" sz="2200" dirty="0"/>
              <a:t>Backup storage or mass storage media are the other names for Secondary memory.</a:t>
            </a:r>
            <a:endParaRPr lang="en-US" sz="2000" dirty="0"/>
          </a:p>
        </p:txBody>
      </p:sp>
      <p:sp>
        <p:nvSpPr>
          <p:cNvPr id="4" name="Title 1">
            <a:extLst>
              <a:ext uri="{FF2B5EF4-FFF2-40B4-BE49-F238E27FC236}">
                <a16:creationId xmlns="" xmlns:a16="http://schemas.microsoft.com/office/drawing/2014/main" id="{18FDDD42-7E24-82DD-8511-B9581DC68C15}"/>
              </a:ext>
            </a:extLst>
          </p:cNvPr>
          <p:cNvSpPr txBox="1">
            <a:spLocks/>
          </p:cNvSpPr>
          <p:nvPr/>
        </p:nvSpPr>
        <p:spPr>
          <a:xfrm>
            <a:off x="693261" y="98729"/>
            <a:ext cx="8697278" cy="715200"/>
          </a:xfrm>
          <a:prstGeom prst="rect">
            <a:avLst/>
          </a:prstGeom>
        </p:spPr>
        <p:txBody>
          <a:bodyPr vert="horz" lIns="75648" tIns="37824" rIns="75648" bIns="37824"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F1E1E"/>
                </a:solidFill>
                <a:latin typeface="+mn-lt"/>
                <a:ea typeface="Sora Semi Bold" pitchFamily="34" charset="-122"/>
              </a:rPr>
              <a:t>Components of a Computer </a:t>
            </a:r>
            <a:r>
              <a:rPr lang="en-US" b="1" dirty="0">
                <a:solidFill>
                  <a:srgbClr val="1F1E1E"/>
                </a:solidFill>
                <a:latin typeface="+mn-lt"/>
                <a:ea typeface="Sora Semi Bold" pitchFamily="34" charset="-122"/>
                <a:cs typeface="Sora Semi Bold" pitchFamily="34" charset="-120"/>
              </a:rPr>
              <a:t>System</a:t>
            </a:r>
            <a:endParaRPr lang="en-IN" dirty="0">
              <a:latin typeface="+mn-lt"/>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0917104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r>
              <a:rPr lang="en-US" b="1" dirty="0"/>
              <a:t>Example for bitwise left shifting:</a:t>
            </a:r>
          </a:p>
          <a:p>
            <a:pPr marL="0" indent="0" algn="just">
              <a:spcAft>
                <a:spcPts val="0"/>
              </a:spcAft>
              <a:buNone/>
            </a:pPr>
            <a:endParaRPr lang="en-US" b="1" dirty="0"/>
          </a:p>
          <a:p>
            <a:pPr marL="0" indent="0" algn="just">
              <a:spcAft>
                <a:spcPts val="0"/>
              </a:spcAft>
              <a:buNone/>
            </a:pPr>
            <a:endParaRPr lang="en-US" b="1" dirty="0"/>
          </a:p>
          <a:p>
            <a:pPr marL="0" indent="0" algn="just">
              <a:spcAft>
                <a:spcPts val="0"/>
              </a:spcAft>
              <a:buNone/>
            </a:pPr>
            <a:endParaRPr lang="en-US" b="1" dirty="0"/>
          </a:p>
          <a:p>
            <a:pPr marL="0" indent="0" algn="just">
              <a:spcAft>
                <a:spcPts val="0"/>
              </a:spcAft>
              <a:buNone/>
            </a:pPr>
            <a:endParaRPr lang="en-US" b="1" dirty="0"/>
          </a:p>
          <a:p>
            <a:pPr marL="0" indent="0" algn="just">
              <a:spcAft>
                <a:spcPts val="0"/>
              </a:spcAft>
              <a:buNone/>
            </a:pPr>
            <a:endParaRPr lang="en-US" b="1" dirty="0"/>
          </a:p>
          <a:p>
            <a:pPr marL="0" indent="0" algn="just">
              <a:spcAft>
                <a:spcPts val="0"/>
              </a:spcAft>
              <a:buNone/>
            </a:pPr>
            <a:r>
              <a:rPr lang="en-US" b="1" dirty="0"/>
              <a:t>Example for bitwise right shifting:</a:t>
            </a:r>
            <a:endParaRPr lang="en-IN" dirty="0"/>
          </a:p>
          <a:p>
            <a:pPr marL="0" indent="0" algn="just">
              <a:spcAft>
                <a:spcPts val="0"/>
              </a:spcAft>
              <a:buNone/>
            </a:pPr>
            <a:endParaRPr lang="en-IN" dirty="0"/>
          </a:p>
          <a:p>
            <a:pPr marL="0" indent="0" algn="just">
              <a:spcAft>
                <a:spcPts val="0"/>
              </a:spcAft>
              <a:buNone/>
            </a:pPr>
            <a:endParaRPr lang="en-US" dirty="0"/>
          </a:p>
        </p:txBody>
      </p:sp>
      <p:graphicFrame>
        <p:nvGraphicFramePr>
          <p:cNvPr id="4" name="Table 3">
            <a:extLst>
              <a:ext uri="{FF2B5EF4-FFF2-40B4-BE49-F238E27FC236}">
                <a16:creationId xmlns="" xmlns:a16="http://schemas.microsoft.com/office/drawing/2014/main" id="{97A1F647-DE3A-4661-AEBD-5DCB5B1831BC}"/>
              </a:ext>
            </a:extLst>
          </p:cNvPr>
          <p:cNvGraphicFramePr>
            <a:graphicFrameLocks noGrp="1"/>
          </p:cNvGraphicFramePr>
          <p:nvPr/>
        </p:nvGraphicFramePr>
        <p:xfrm>
          <a:off x="1418032" y="1471790"/>
          <a:ext cx="5987259" cy="1240717"/>
        </p:xfrm>
        <a:graphic>
          <a:graphicData uri="http://schemas.openxmlformats.org/drawingml/2006/table">
            <a:tbl>
              <a:tblPr>
                <a:tableStyleId>{5C22544A-7EE6-4342-B048-85BDC9FD1C3A}</a:tableStyleId>
              </a:tblPr>
              <a:tblGrid>
                <a:gridCol w="1087309">
                  <a:extLst>
                    <a:ext uri="{9D8B030D-6E8A-4147-A177-3AD203B41FA5}">
                      <a16:colId xmlns="" xmlns:a16="http://schemas.microsoft.com/office/drawing/2014/main" val="3667992593"/>
                    </a:ext>
                  </a:extLst>
                </a:gridCol>
                <a:gridCol w="819013">
                  <a:extLst>
                    <a:ext uri="{9D8B030D-6E8A-4147-A177-3AD203B41FA5}">
                      <a16:colId xmlns="" xmlns:a16="http://schemas.microsoft.com/office/drawing/2014/main" val="1863762199"/>
                    </a:ext>
                  </a:extLst>
                </a:gridCol>
                <a:gridCol w="522473">
                  <a:extLst>
                    <a:ext uri="{9D8B030D-6E8A-4147-A177-3AD203B41FA5}">
                      <a16:colId xmlns="" xmlns:a16="http://schemas.microsoft.com/office/drawing/2014/main" val="901135605"/>
                    </a:ext>
                  </a:extLst>
                </a:gridCol>
                <a:gridCol w="508352">
                  <a:extLst>
                    <a:ext uri="{9D8B030D-6E8A-4147-A177-3AD203B41FA5}">
                      <a16:colId xmlns="" xmlns:a16="http://schemas.microsoft.com/office/drawing/2014/main" val="841599582"/>
                    </a:ext>
                  </a:extLst>
                </a:gridCol>
                <a:gridCol w="508352">
                  <a:extLst>
                    <a:ext uri="{9D8B030D-6E8A-4147-A177-3AD203B41FA5}">
                      <a16:colId xmlns="" xmlns:a16="http://schemas.microsoft.com/office/drawing/2014/main" val="2402662593"/>
                    </a:ext>
                  </a:extLst>
                </a:gridCol>
                <a:gridCol w="508352">
                  <a:extLst>
                    <a:ext uri="{9D8B030D-6E8A-4147-A177-3AD203B41FA5}">
                      <a16:colId xmlns="" xmlns:a16="http://schemas.microsoft.com/office/drawing/2014/main" val="243816124"/>
                    </a:ext>
                  </a:extLst>
                </a:gridCol>
                <a:gridCol w="508352">
                  <a:extLst>
                    <a:ext uri="{9D8B030D-6E8A-4147-A177-3AD203B41FA5}">
                      <a16:colId xmlns="" xmlns:a16="http://schemas.microsoft.com/office/drawing/2014/main" val="2554698358"/>
                    </a:ext>
                  </a:extLst>
                </a:gridCol>
                <a:gridCol w="508352">
                  <a:extLst>
                    <a:ext uri="{9D8B030D-6E8A-4147-A177-3AD203B41FA5}">
                      <a16:colId xmlns="" xmlns:a16="http://schemas.microsoft.com/office/drawing/2014/main" val="1988473322"/>
                    </a:ext>
                  </a:extLst>
                </a:gridCol>
                <a:gridCol w="508352">
                  <a:extLst>
                    <a:ext uri="{9D8B030D-6E8A-4147-A177-3AD203B41FA5}">
                      <a16:colId xmlns="" xmlns:a16="http://schemas.microsoft.com/office/drawing/2014/main" val="2928968354"/>
                    </a:ext>
                  </a:extLst>
                </a:gridCol>
                <a:gridCol w="508352">
                  <a:extLst>
                    <a:ext uri="{9D8B030D-6E8A-4147-A177-3AD203B41FA5}">
                      <a16:colId xmlns="" xmlns:a16="http://schemas.microsoft.com/office/drawing/2014/main" val="2806899563"/>
                    </a:ext>
                  </a:extLst>
                </a:gridCol>
              </a:tblGrid>
              <a:tr h="254197">
                <a:tc gridSpan="4">
                  <a:txBody>
                    <a:bodyPr/>
                    <a:lstStyle/>
                    <a:p>
                      <a:pPr>
                        <a:lnSpc>
                          <a:spcPct val="115000"/>
                        </a:lnSpc>
                        <a:spcAft>
                          <a:spcPts val="1000"/>
                        </a:spcAft>
                      </a:pPr>
                      <a:r>
                        <a:rPr lang="en-US" sz="1400" dirty="0">
                          <a:effectLst/>
                          <a:latin typeface="Roboto Medium"/>
                        </a:rPr>
                        <a:t>Consider an integer variable a = 208</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631579867"/>
                  </a:ext>
                </a:extLst>
              </a:tr>
              <a:tr h="246630">
                <a:tc gridSpan="2">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67792127"/>
                  </a:ext>
                </a:extLst>
              </a:tr>
              <a:tr h="246630">
                <a:tc gridSpan="2">
                  <a:txBody>
                    <a:bodyPr/>
                    <a:lstStyle/>
                    <a:p>
                      <a:pPr>
                        <a:lnSpc>
                          <a:spcPct val="115000"/>
                        </a:lnSpc>
                        <a:spcAft>
                          <a:spcPts val="1000"/>
                        </a:spcAft>
                      </a:pPr>
                      <a:r>
                        <a:rPr lang="en-US" sz="1400" dirty="0">
                          <a:effectLst/>
                          <a:latin typeface="Roboto Medium"/>
                        </a:rPr>
                        <a:t>In binary form it is a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R="101600" algn="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10048208"/>
                  </a:ext>
                </a:extLst>
              </a:tr>
              <a:tr h="246630">
                <a:tc rowSpan="2">
                  <a:txBody>
                    <a:bodyPr/>
                    <a:lstStyle/>
                    <a:p>
                      <a:pPr>
                        <a:lnSpc>
                          <a:spcPct val="115000"/>
                        </a:lnSpc>
                        <a:spcAft>
                          <a:spcPts val="1000"/>
                        </a:spcAft>
                      </a:pPr>
                      <a:r>
                        <a:rPr lang="en-US" sz="1400">
                          <a:effectLst/>
                          <a:latin typeface="Roboto Medium"/>
                        </a:rPr>
                        <a:t>a &lt;&lt; 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R="25400" algn="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847195661"/>
                  </a:ext>
                </a:extLst>
              </a:tr>
              <a:tr h="246630">
                <a:tc vMerge="1">
                  <a:txBody>
                    <a:bodyPr/>
                    <a:lstStyle/>
                    <a:p>
                      <a:endParaRPr lang="en-IN"/>
                    </a:p>
                  </a:txBody>
                  <a:tcPr/>
                </a:tc>
                <a:tc vMerge="1">
                  <a:txBody>
                    <a:bodyPr/>
                    <a:lstStyle/>
                    <a:p>
                      <a:endParaRPr lang="en-IN"/>
                    </a:p>
                  </a:txBody>
                  <a:tcPr/>
                </a:tc>
                <a:tc>
                  <a:txBody>
                    <a:bodyPr/>
                    <a:lstStyle/>
                    <a:p>
                      <a:pPr marR="101600" algn="r">
                        <a:lnSpc>
                          <a:spcPct val="115000"/>
                        </a:lnSpc>
                        <a:spcAft>
                          <a:spcPts val="1000"/>
                        </a:spcAft>
                      </a:pPr>
                      <a:r>
                        <a:rPr lang="en-US" sz="1400">
                          <a:effectLst/>
                          <a:latin typeface="Roboto Medium"/>
                        </a:rPr>
                        <a:t>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759971548"/>
                  </a:ext>
                </a:extLst>
              </a:tr>
            </a:tbl>
          </a:graphicData>
        </a:graphic>
      </p:graphicFrame>
      <p:graphicFrame>
        <p:nvGraphicFramePr>
          <p:cNvPr id="5" name="Table 4">
            <a:extLst>
              <a:ext uri="{FF2B5EF4-FFF2-40B4-BE49-F238E27FC236}">
                <a16:creationId xmlns="" xmlns:a16="http://schemas.microsoft.com/office/drawing/2014/main" id="{531AEB9F-497C-4058-B8F5-88FFF727868C}"/>
              </a:ext>
            </a:extLst>
          </p:cNvPr>
          <p:cNvGraphicFramePr>
            <a:graphicFrameLocks noGrp="1"/>
          </p:cNvGraphicFramePr>
          <p:nvPr/>
        </p:nvGraphicFramePr>
        <p:xfrm>
          <a:off x="1418032" y="3499030"/>
          <a:ext cx="5987259" cy="1238780"/>
        </p:xfrm>
        <a:graphic>
          <a:graphicData uri="http://schemas.openxmlformats.org/drawingml/2006/table">
            <a:tbl>
              <a:tblPr>
                <a:tableStyleId>{5C22544A-7EE6-4342-B048-85BDC9FD1C3A}</a:tableStyleId>
              </a:tblPr>
              <a:tblGrid>
                <a:gridCol w="1087309">
                  <a:extLst>
                    <a:ext uri="{9D8B030D-6E8A-4147-A177-3AD203B41FA5}">
                      <a16:colId xmlns="" xmlns:a16="http://schemas.microsoft.com/office/drawing/2014/main" val="2670688213"/>
                    </a:ext>
                  </a:extLst>
                </a:gridCol>
                <a:gridCol w="819012">
                  <a:extLst>
                    <a:ext uri="{9D8B030D-6E8A-4147-A177-3AD203B41FA5}">
                      <a16:colId xmlns="" xmlns:a16="http://schemas.microsoft.com/office/drawing/2014/main" val="2010176687"/>
                    </a:ext>
                  </a:extLst>
                </a:gridCol>
                <a:gridCol w="522474">
                  <a:extLst>
                    <a:ext uri="{9D8B030D-6E8A-4147-A177-3AD203B41FA5}">
                      <a16:colId xmlns="" xmlns:a16="http://schemas.microsoft.com/office/drawing/2014/main" val="568126682"/>
                    </a:ext>
                  </a:extLst>
                </a:gridCol>
                <a:gridCol w="508352">
                  <a:extLst>
                    <a:ext uri="{9D8B030D-6E8A-4147-A177-3AD203B41FA5}">
                      <a16:colId xmlns="" xmlns:a16="http://schemas.microsoft.com/office/drawing/2014/main" val="1688395576"/>
                    </a:ext>
                  </a:extLst>
                </a:gridCol>
                <a:gridCol w="508352">
                  <a:extLst>
                    <a:ext uri="{9D8B030D-6E8A-4147-A177-3AD203B41FA5}">
                      <a16:colId xmlns="" xmlns:a16="http://schemas.microsoft.com/office/drawing/2014/main" val="2727423402"/>
                    </a:ext>
                  </a:extLst>
                </a:gridCol>
                <a:gridCol w="508352">
                  <a:extLst>
                    <a:ext uri="{9D8B030D-6E8A-4147-A177-3AD203B41FA5}">
                      <a16:colId xmlns="" xmlns:a16="http://schemas.microsoft.com/office/drawing/2014/main" val="956886563"/>
                    </a:ext>
                  </a:extLst>
                </a:gridCol>
                <a:gridCol w="508352">
                  <a:extLst>
                    <a:ext uri="{9D8B030D-6E8A-4147-A177-3AD203B41FA5}">
                      <a16:colId xmlns="" xmlns:a16="http://schemas.microsoft.com/office/drawing/2014/main" val="1885937902"/>
                    </a:ext>
                  </a:extLst>
                </a:gridCol>
                <a:gridCol w="508352">
                  <a:extLst>
                    <a:ext uri="{9D8B030D-6E8A-4147-A177-3AD203B41FA5}">
                      <a16:colId xmlns="" xmlns:a16="http://schemas.microsoft.com/office/drawing/2014/main" val="3200230868"/>
                    </a:ext>
                  </a:extLst>
                </a:gridCol>
                <a:gridCol w="508352">
                  <a:extLst>
                    <a:ext uri="{9D8B030D-6E8A-4147-A177-3AD203B41FA5}">
                      <a16:colId xmlns="" xmlns:a16="http://schemas.microsoft.com/office/drawing/2014/main" val="3080196897"/>
                    </a:ext>
                  </a:extLst>
                </a:gridCol>
                <a:gridCol w="508352">
                  <a:extLst>
                    <a:ext uri="{9D8B030D-6E8A-4147-A177-3AD203B41FA5}">
                      <a16:colId xmlns="" xmlns:a16="http://schemas.microsoft.com/office/drawing/2014/main" val="1842822664"/>
                    </a:ext>
                  </a:extLst>
                </a:gridCol>
              </a:tblGrid>
              <a:tr h="247756">
                <a:tc gridSpan="4">
                  <a:txBody>
                    <a:bodyPr/>
                    <a:lstStyle/>
                    <a:p>
                      <a:pPr>
                        <a:lnSpc>
                          <a:spcPct val="115000"/>
                        </a:lnSpc>
                        <a:spcAft>
                          <a:spcPts val="1000"/>
                        </a:spcAft>
                      </a:pPr>
                      <a:r>
                        <a:rPr lang="en-US" sz="1400" dirty="0">
                          <a:effectLst/>
                          <a:latin typeface="Roboto Medium"/>
                        </a:rPr>
                        <a:t>Consider an integer variable a = 208</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099743613"/>
                  </a:ext>
                </a:extLst>
              </a:tr>
              <a:tr h="247756">
                <a:tc gridSpan="2">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890880738"/>
                  </a:ext>
                </a:extLst>
              </a:tr>
              <a:tr h="247756">
                <a:tc gridSpan="2">
                  <a:txBody>
                    <a:bodyPr/>
                    <a:lstStyle/>
                    <a:p>
                      <a:pPr>
                        <a:lnSpc>
                          <a:spcPct val="115000"/>
                        </a:lnSpc>
                        <a:spcAft>
                          <a:spcPts val="1000"/>
                        </a:spcAft>
                      </a:pPr>
                      <a:r>
                        <a:rPr lang="en-US" sz="1400" dirty="0">
                          <a:effectLst/>
                          <a:latin typeface="Roboto Medium"/>
                        </a:rPr>
                        <a:t>In binary form it is a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marR="101600" algn="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a:effectLst/>
                          <a:latin typeface="Roboto Medium"/>
                        </a:rPr>
                        <a:t>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704971774"/>
                  </a:ext>
                </a:extLst>
              </a:tr>
              <a:tr h="247756">
                <a:tc rowSpan="2">
                  <a:txBody>
                    <a:bodyPr/>
                    <a:lstStyle/>
                    <a:p>
                      <a:pPr>
                        <a:lnSpc>
                          <a:spcPct val="115000"/>
                        </a:lnSpc>
                        <a:spcAft>
                          <a:spcPts val="1000"/>
                        </a:spcAft>
                      </a:pPr>
                      <a:r>
                        <a:rPr lang="en-US" sz="1400" dirty="0">
                          <a:effectLst/>
                          <a:latin typeface="Roboto Medium"/>
                        </a:rPr>
                        <a:t>a &gt;&gt;2</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R="25400" algn="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854818181"/>
                  </a:ext>
                </a:extLst>
              </a:tr>
              <a:tr h="247756">
                <a:tc vMerge="1">
                  <a:txBody>
                    <a:bodyPr/>
                    <a:lstStyle/>
                    <a:p>
                      <a:endParaRPr lang="en-IN"/>
                    </a:p>
                  </a:txBody>
                  <a:tcPr/>
                </a:tc>
                <a:tc vMerge="1">
                  <a:txBody>
                    <a:bodyPr/>
                    <a:lstStyle/>
                    <a:p>
                      <a:endParaRPr lang="en-IN"/>
                    </a:p>
                  </a:txBody>
                  <a:tcPr/>
                </a:tc>
                <a:tc>
                  <a:txBody>
                    <a:bodyPr/>
                    <a:lstStyle/>
                    <a:p>
                      <a:pPr marR="101600" algn="r">
                        <a:lnSpc>
                          <a:spcPct val="115000"/>
                        </a:lnSpc>
                        <a:spcAft>
                          <a:spcPts val="1000"/>
                        </a:spcAft>
                      </a:pPr>
                      <a:r>
                        <a:rPr lang="en-US" sz="1400" dirty="0">
                          <a:effectLst/>
                          <a:latin typeface="Roboto Medium"/>
                          <a:ea typeface="Calibri" panose="020F0502020204030204" pitchFamily="34" charset="0"/>
                          <a:cs typeface="Times New Roman" panose="02020603050405020304" pitchFamily="18" charset="0"/>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ea typeface="Calibri" panose="020F0502020204030204" pitchFamily="34" charset="0"/>
                          <a:cs typeface="Times New Roman" panose="02020603050405020304" pitchFamily="18" charset="0"/>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ea typeface="Calibri" panose="020F0502020204030204" pitchFamily="34" charset="0"/>
                          <a:cs typeface="Times New Roman" panose="02020603050405020304" pitchFamily="18" charset="0"/>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01600" algn="r">
                        <a:lnSpc>
                          <a:spcPct val="115000"/>
                        </a:lnSpc>
                        <a:spcAft>
                          <a:spcPts val="1000"/>
                        </a:spcAft>
                      </a:pPr>
                      <a:r>
                        <a:rPr lang="en-US" sz="1400" dirty="0">
                          <a:effectLst/>
                          <a:latin typeface="Roboto Medium"/>
                        </a:rPr>
                        <a:t>0</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614148822"/>
                  </a:ext>
                </a:extLst>
              </a:tr>
            </a:tbl>
          </a:graphicData>
        </a:graphic>
      </p:graphicFrame>
    </p:spTree>
    <p:extLst>
      <p:ext uri="{BB962C8B-B14F-4D97-AF65-F5344CB8AC3E}">
        <p14:creationId xmlns:p14="http://schemas.microsoft.com/office/powerpoint/2010/main" val="28526033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r>
              <a:rPr lang="en-US" b="1" dirty="0"/>
              <a:t>(8) Special Operators:</a:t>
            </a:r>
          </a:p>
          <a:p>
            <a:pPr marL="0" indent="0" algn="just">
              <a:buNone/>
            </a:pPr>
            <a:r>
              <a:rPr lang="en-US" b="1" dirty="0"/>
              <a:t>(a) The </a:t>
            </a:r>
            <a:r>
              <a:rPr lang="en-US" b="1" dirty="0" err="1"/>
              <a:t>sizeof</a:t>
            </a:r>
            <a:r>
              <a:rPr lang="en-US" b="1" dirty="0"/>
              <a:t>() Operator:</a:t>
            </a:r>
            <a:endParaRPr lang="en-IN" dirty="0"/>
          </a:p>
          <a:p>
            <a:pPr algn="just">
              <a:spcAft>
                <a:spcPts val="0"/>
              </a:spcAft>
              <a:buFont typeface="Arial" panose="020B0604020202020204" pitchFamily="34" charset="0"/>
              <a:buChar char="•"/>
            </a:pPr>
            <a:r>
              <a:rPr lang="en-US" dirty="0"/>
              <a:t>The </a:t>
            </a:r>
            <a:r>
              <a:rPr lang="en-US" b="1" dirty="0" err="1"/>
              <a:t>sizeof</a:t>
            </a:r>
            <a:r>
              <a:rPr lang="en-US" b="1" dirty="0"/>
              <a:t>()</a:t>
            </a:r>
            <a:r>
              <a:rPr lang="en-US" dirty="0"/>
              <a:t> operator returns the size (number of bytes) of the operand.</a:t>
            </a:r>
            <a:endParaRPr lang="en-IN" dirty="0"/>
          </a:p>
          <a:p>
            <a:pPr algn="just">
              <a:spcAft>
                <a:spcPts val="0"/>
              </a:spcAft>
              <a:buFont typeface="Arial" panose="020B0604020202020204" pitchFamily="34" charset="0"/>
              <a:buChar char="•"/>
            </a:pPr>
            <a:r>
              <a:rPr lang="en-US" dirty="0"/>
              <a:t>The operand may be a constant, variable or any valid data-type.</a:t>
            </a:r>
            <a:endParaRPr lang="en-IN" dirty="0"/>
          </a:p>
          <a:p>
            <a:pPr algn="just">
              <a:spcAft>
                <a:spcPts val="0"/>
              </a:spcAft>
              <a:buFont typeface="Arial" panose="020B0604020202020204" pitchFamily="34" charset="0"/>
              <a:buChar char="•"/>
            </a:pPr>
            <a:r>
              <a:rPr lang="en-US" dirty="0"/>
              <a:t>The operand is written within the parentheses of the </a:t>
            </a:r>
            <a:r>
              <a:rPr lang="en-US" dirty="0" err="1"/>
              <a:t>sizeof</a:t>
            </a:r>
            <a:r>
              <a:rPr lang="en-US" dirty="0"/>
              <a:t> operator.</a:t>
            </a:r>
            <a:endParaRPr lang="en-IN" dirty="0"/>
          </a:p>
          <a:p>
            <a:pPr algn="just">
              <a:spcAft>
                <a:spcPts val="0"/>
              </a:spcAft>
              <a:buFont typeface="Arial" panose="020B0604020202020204" pitchFamily="34" charset="0"/>
              <a:buChar char="•"/>
            </a:pPr>
            <a:r>
              <a:rPr lang="en-US" dirty="0"/>
              <a:t>It is commonly used to determine the lengths of arrays and structures when their sizes are not known to the programmer.</a:t>
            </a:r>
            <a:endParaRPr lang="en-IN" dirty="0"/>
          </a:p>
          <a:p>
            <a:pPr algn="just">
              <a:spcAft>
                <a:spcPts val="0"/>
              </a:spcAft>
              <a:buFont typeface="Arial" panose="020B0604020202020204" pitchFamily="34" charset="0"/>
              <a:buChar char="•"/>
            </a:pPr>
            <a:r>
              <a:rPr lang="en-US" dirty="0"/>
              <a:t>It is also used to allocate memory space dynamically to variables during the execution of the program.</a:t>
            </a:r>
          </a:p>
          <a:p>
            <a:pPr marL="0" indent="0" algn="just">
              <a:spcAft>
                <a:spcPts val="0"/>
              </a:spcAft>
              <a:buNone/>
            </a:pPr>
            <a:r>
              <a:rPr lang="en-US" b="1" dirty="0"/>
              <a:t>Examples:</a:t>
            </a:r>
            <a:r>
              <a:rPr lang="en-US" dirty="0"/>
              <a:t>	a = </a:t>
            </a:r>
            <a:r>
              <a:rPr lang="en-US" dirty="0" err="1"/>
              <a:t>sizeof</a:t>
            </a:r>
            <a:r>
              <a:rPr lang="en-US" dirty="0"/>
              <a:t> (int);</a:t>
            </a:r>
            <a:endParaRPr lang="en-IN" dirty="0"/>
          </a:p>
          <a:p>
            <a:pPr marL="0" indent="0" algn="just">
              <a:spcAft>
                <a:spcPts val="0"/>
              </a:spcAft>
              <a:buNone/>
            </a:pPr>
            <a:r>
              <a:rPr lang="en-US" dirty="0"/>
              <a:t>			y = </a:t>
            </a:r>
            <a:r>
              <a:rPr lang="en-US" dirty="0" err="1"/>
              <a:t>sizeof</a:t>
            </a:r>
            <a:r>
              <a:rPr lang="en-US" dirty="0"/>
              <a:t> (avg);</a:t>
            </a:r>
            <a:endParaRPr lang="en-IN" dirty="0"/>
          </a:p>
          <a:p>
            <a:pPr marL="0" indent="0" algn="just">
              <a:buNone/>
            </a:pPr>
            <a:endParaRPr lang="en-IN" dirty="0"/>
          </a:p>
          <a:p>
            <a:pPr marL="0" indent="0" algn="just">
              <a:spcAft>
                <a:spcPts val="0"/>
              </a:spcAft>
              <a:buNone/>
            </a:pPr>
            <a:endParaRPr lang="en-US" b="1" dirty="0"/>
          </a:p>
        </p:txBody>
      </p:sp>
    </p:spTree>
    <p:extLst>
      <p:ext uri="{BB962C8B-B14F-4D97-AF65-F5344CB8AC3E}">
        <p14:creationId xmlns:p14="http://schemas.microsoft.com/office/powerpoint/2010/main" val="23030152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Operators in c</a:t>
            </a:r>
          </a:p>
        </p:txBody>
      </p:sp>
      <p:sp>
        <p:nvSpPr>
          <p:cNvPr id="9" name="Text Placeholder 8"/>
          <p:cNvSpPr>
            <a:spLocks noGrp="1"/>
          </p:cNvSpPr>
          <p:nvPr>
            <p:ph type="body" sz="quarter" idx="17"/>
          </p:nvPr>
        </p:nvSpPr>
        <p:spPr>
          <a:xfrm>
            <a:off x="575155" y="1103843"/>
            <a:ext cx="8933493" cy="4362802"/>
          </a:xfrm>
        </p:spPr>
        <p:txBody>
          <a:bodyPr/>
          <a:lstStyle/>
          <a:p>
            <a:pPr marL="0" indent="0" algn="just">
              <a:buNone/>
            </a:pPr>
            <a:r>
              <a:rPr lang="en-US" b="1" dirty="0"/>
              <a:t>(b) The Comma Operator:</a:t>
            </a:r>
            <a:endParaRPr lang="en-IN" dirty="0"/>
          </a:p>
          <a:p>
            <a:pPr algn="just">
              <a:buFont typeface="Arial" panose="020B0604020202020204" pitchFamily="34" charset="0"/>
              <a:buChar char="•"/>
            </a:pPr>
            <a:r>
              <a:rPr lang="en-US" dirty="0"/>
              <a:t>The comma operator can be used to link the related expressions together.</a:t>
            </a:r>
            <a:endParaRPr lang="en-IN" dirty="0"/>
          </a:p>
          <a:p>
            <a:pPr algn="just">
              <a:buFont typeface="Arial" panose="020B0604020202020204" pitchFamily="34" charset="0"/>
              <a:buChar char="•"/>
            </a:pPr>
            <a:r>
              <a:rPr lang="en-US" dirty="0"/>
              <a:t>A comma linked list of expressions are </a:t>
            </a:r>
            <a:r>
              <a:rPr lang="en-US" u="sng" dirty="0"/>
              <a:t>evaluated left to right</a:t>
            </a:r>
            <a:r>
              <a:rPr lang="en-US" dirty="0"/>
              <a:t> and the value of the </a:t>
            </a:r>
            <a:r>
              <a:rPr lang="en-US" u="sng" dirty="0"/>
              <a:t>right most expression</a:t>
            </a:r>
            <a:r>
              <a:rPr lang="en-US" dirty="0"/>
              <a:t> is the value of the combined expression.</a:t>
            </a:r>
            <a:endParaRPr lang="en-IN" dirty="0"/>
          </a:p>
          <a:p>
            <a:pPr marL="0" indent="0" algn="just">
              <a:buNone/>
            </a:pPr>
            <a:r>
              <a:rPr lang="en-US" b="1" dirty="0"/>
              <a:t>Example:</a:t>
            </a:r>
            <a:endParaRPr lang="en-IN" dirty="0"/>
          </a:p>
          <a:p>
            <a:pPr marL="0" indent="0" algn="just">
              <a:buNone/>
            </a:pPr>
            <a:r>
              <a:rPr lang="en-US" b="1" dirty="0"/>
              <a:t>value = (x = 10, y = 5, </a:t>
            </a:r>
            <a:r>
              <a:rPr lang="en-US" b="1" dirty="0" err="1"/>
              <a:t>x+y</a:t>
            </a:r>
            <a:r>
              <a:rPr lang="en-US" b="1" dirty="0"/>
              <a:t>);</a:t>
            </a:r>
            <a:r>
              <a:rPr lang="en-US" dirty="0"/>
              <a:t>	</a:t>
            </a:r>
            <a:endParaRPr lang="en-IN" dirty="0"/>
          </a:p>
          <a:p>
            <a:pPr marL="0" indent="0" algn="just">
              <a:buNone/>
            </a:pPr>
            <a:r>
              <a:rPr lang="en-US" dirty="0"/>
              <a:t>first assigns the value</a:t>
            </a:r>
            <a:r>
              <a:rPr lang="en-IN" dirty="0"/>
              <a:t> </a:t>
            </a:r>
            <a:r>
              <a:rPr lang="en-US" dirty="0"/>
              <a:t>10 to </a:t>
            </a:r>
            <a:r>
              <a:rPr lang="en-US" b="1" dirty="0"/>
              <a:t>x</a:t>
            </a:r>
            <a:r>
              <a:rPr lang="en-US" dirty="0"/>
              <a:t>, then assigns 5 to </a:t>
            </a:r>
            <a:r>
              <a:rPr lang="en-US" b="1" dirty="0"/>
              <a:t>y</a:t>
            </a:r>
            <a:r>
              <a:rPr lang="en-US" dirty="0"/>
              <a:t>, and finally assigns 15 (i.e., 10+5) to</a:t>
            </a:r>
            <a:r>
              <a:rPr lang="en-IN" dirty="0"/>
              <a:t> </a:t>
            </a:r>
            <a:r>
              <a:rPr lang="en-US" b="1" dirty="0"/>
              <a:t>value</a:t>
            </a:r>
            <a:r>
              <a:rPr lang="en-US" dirty="0"/>
              <a:t>.</a:t>
            </a:r>
            <a:endParaRPr lang="en-IN" dirty="0"/>
          </a:p>
          <a:p>
            <a:pPr marL="0" indent="0" algn="just">
              <a:spcAft>
                <a:spcPts val="0"/>
              </a:spcAft>
              <a:buNone/>
            </a:pPr>
            <a:endParaRPr lang="en-US" b="1" dirty="0"/>
          </a:p>
        </p:txBody>
      </p:sp>
    </p:spTree>
    <p:extLst>
      <p:ext uri="{BB962C8B-B14F-4D97-AF65-F5344CB8AC3E}">
        <p14:creationId xmlns:p14="http://schemas.microsoft.com/office/powerpoint/2010/main" val="28621830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Hierarchy of operators</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endParaRPr lang="en-US" dirty="0"/>
          </a:p>
          <a:p>
            <a:pPr marL="0" indent="0" algn="just">
              <a:spcAft>
                <a:spcPts val="0"/>
              </a:spcAft>
              <a:buNone/>
            </a:pPr>
            <a:endParaRPr lang="en-US" dirty="0"/>
          </a:p>
          <a:p>
            <a:pPr marL="0" indent="0" algn="just">
              <a:spcAft>
                <a:spcPts val="0"/>
              </a:spcAft>
              <a:buNone/>
            </a:pPr>
            <a:endParaRPr lang="en-US" dirty="0"/>
          </a:p>
        </p:txBody>
      </p:sp>
      <p:graphicFrame>
        <p:nvGraphicFramePr>
          <p:cNvPr id="2" name="Table 1">
            <a:extLst>
              <a:ext uri="{FF2B5EF4-FFF2-40B4-BE49-F238E27FC236}">
                <a16:creationId xmlns="" xmlns:a16="http://schemas.microsoft.com/office/drawing/2014/main" id="{97D448D8-C9AE-44EA-A527-3854133A1241}"/>
              </a:ext>
            </a:extLst>
          </p:cNvPr>
          <p:cNvGraphicFramePr>
            <a:graphicFrameLocks noGrp="1"/>
          </p:cNvGraphicFramePr>
          <p:nvPr/>
        </p:nvGraphicFramePr>
        <p:xfrm>
          <a:off x="1418034" y="1021467"/>
          <a:ext cx="6932613" cy="2467090"/>
        </p:xfrm>
        <a:graphic>
          <a:graphicData uri="http://schemas.openxmlformats.org/drawingml/2006/table">
            <a:tbl>
              <a:tblPr>
                <a:tableStyleId>{5C22544A-7EE6-4342-B048-85BDC9FD1C3A}</a:tableStyleId>
              </a:tblPr>
              <a:tblGrid>
                <a:gridCol w="1631203">
                  <a:extLst>
                    <a:ext uri="{9D8B030D-6E8A-4147-A177-3AD203B41FA5}">
                      <a16:colId xmlns="" xmlns:a16="http://schemas.microsoft.com/office/drawing/2014/main" val="3771183128"/>
                    </a:ext>
                  </a:extLst>
                </a:gridCol>
                <a:gridCol w="2039004">
                  <a:extLst>
                    <a:ext uri="{9D8B030D-6E8A-4147-A177-3AD203B41FA5}">
                      <a16:colId xmlns="" xmlns:a16="http://schemas.microsoft.com/office/drawing/2014/main" val="3506433583"/>
                    </a:ext>
                  </a:extLst>
                </a:gridCol>
                <a:gridCol w="1631203">
                  <a:extLst>
                    <a:ext uri="{9D8B030D-6E8A-4147-A177-3AD203B41FA5}">
                      <a16:colId xmlns="" xmlns:a16="http://schemas.microsoft.com/office/drawing/2014/main" val="2821174002"/>
                    </a:ext>
                  </a:extLst>
                </a:gridCol>
                <a:gridCol w="1631203">
                  <a:extLst>
                    <a:ext uri="{9D8B030D-6E8A-4147-A177-3AD203B41FA5}">
                      <a16:colId xmlns="" xmlns:a16="http://schemas.microsoft.com/office/drawing/2014/main" val="2355640770"/>
                    </a:ext>
                  </a:extLst>
                </a:gridCol>
              </a:tblGrid>
              <a:tr h="312374">
                <a:tc>
                  <a:txBody>
                    <a:bodyPr/>
                    <a:lstStyle/>
                    <a:p>
                      <a:pPr marL="266700">
                        <a:lnSpc>
                          <a:spcPct val="115000"/>
                        </a:lnSpc>
                        <a:spcAft>
                          <a:spcPts val="1000"/>
                        </a:spcAft>
                      </a:pPr>
                      <a:r>
                        <a:rPr lang="en-US" sz="1400" dirty="0">
                          <a:effectLst/>
                          <a:latin typeface="Roboto Medium"/>
                        </a:rPr>
                        <a:t>Operator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482600">
                        <a:lnSpc>
                          <a:spcPct val="115000"/>
                        </a:lnSpc>
                        <a:spcAft>
                          <a:spcPts val="1000"/>
                        </a:spcAft>
                      </a:pPr>
                      <a:r>
                        <a:rPr lang="en-US" sz="1400">
                          <a:effectLst/>
                          <a:latin typeface="Roboto Medium"/>
                        </a:rPr>
                        <a:t>Description</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Associativity</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Precedence</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908608597"/>
                  </a:ext>
                </a:extLst>
              </a:tr>
              <a:tr h="296043">
                <a:tc>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Function call</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algn="ctr">
                        <a:lnSpc>
                          <a:spcPct val="115000"/>
                        </a:lnSpc>
                        <a:spcAft>
                          <a:spcPts val="1000"/>
                        </a:spcAft>
                      </a:pPr>
                      <a:r>
                        <a:rPr lang="en-US" sz="1400" dirty="0">
                          <a:effectLst/>
                          <a:latin typeface="Roboto Medium"/>
                        </a:rPr>
                        <a:t>L to 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algn="ctr">
                        <a:lnSpc>
                          <a:spcPct val="115000"/>
                        </a:lnSpc>
                        <a:spcAft>
                          <a:spcPts val="1000"/>
                        </a:spcAft>
                      </a:pPr>
                      <a:r>
                        <a:rPr lang="en-US" sz="1400" dirty="0">
                          <a:effectLst/>
                          <a:latin typeface="Roboto Medium"/>
                        </a:rPr>
                        <a:t>1</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496649084"/>
                  </a:ext>
                </a:extLst>
              </a:tr>
              <a:tr h="37978">
                <a:tc rowSpan="2">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L="63500">
                        <a:lnSpc>
                          <a:spcPct val="115000"/>
                        </a:lnSpc>
                        <a:spcAft>
                          <a:spcPts val="1000"/>
                        </a:spcAft>
                      </a:pPr>
                      <a:r>
                        <a:rPr lang="en-US" sz="1400">
                          <a:effectLst/>
                          <a:latin typeface="Roboto Medium"/>
                        </a:rPr>
                        <a:t>Array references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extLst>
                  <a:ext uri="{0D108BD9-81ED-4DB2-BD59-A6C34878D82A}">
                    <a16:rowId xmlns="" xmlns:a16="http://schemas.microsoft.com/office/drawing/2014/main" val="3822443312"/>
                  </a:ext>
                </a:extLst>
              </a:tr>
              <a:tr h="296043">
                <a:tc vMerge="1">
                  <a:txBody>
                    <a:bodyPr/>
                    <a:lstStyle/>
                    <a:p>
                      <a:endParaRPr lang="en-IN"/>
                    </a:p>
                  </a:txBody>
                  <a:tcPr/>
                </a:tc>
                <a:tc v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686167565"/>
                  </a:ext>
                </a:extLst>
              </a:tr>
              <a:tr h="296043">
                <a:tc>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Unary plus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098591817"/>
                  </a:ext>
                </a:extLst>
              </a:tr>
              <a:tr h="307627">
                <a:tc>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Unary minus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76985917"/>
                  </a:ext>
                </a:extLst>
              </a:tr>
              <a:tr h="305728">
                <a:tc>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Increment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R to L</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2</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390994853"/>
                  </a:ext>
                </a:extLst>
              </a:tr>
              <a:tr h="303829">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Decrement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646480677"/>
                  </a:ext>
                </a:extLst>
              </a:tr>
              <a:tr h="311425">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Logical negation</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689354794"/>
                  </a:ext>
                </a:extLst>
              </a:tr>
            </a:tbl>
          </a:graphicData>
        </a:graphic>
      </p:graphicFrame>
      <p:graphicFrame>
        <p:nvGraphicFramePr>
          <p:cNvPr id="3" name="Table 2">
            <a:extLst>
              <a:ext uri="{FF2B5EF4-FFF2-40B4-BE49-F238E27FC236}">
                <a16:creationId xmlns="" xmlns:a16="http://schemas.microsoft.com/office/drawing/2014/main" id="{A1408CBC-E16F-4020-AD85-050D53192B66}"/>
              </a:ext>
            </a:extLst>
          </p:cNvPr>
          <p:cNvGraphicFramePr>
            <a:graphicFrameLocks noGrp="1"/>
          </p:cNvGraphicFramePr>
          <p:nvPr/>
        </p:nvGraphicFramePr>
        <p:xfrm>
          <a:off x="1418034" y="3488557"/>
          <a:ext cx="6932614" cy="2060459"/>
        </p:xfrm>
        <a:graphic>
          <a:graphicData uri="http://schemas.openxmlformats.org/drawingml/2006/table">
            <a:tbl>
              <a:tblPr>
                <a:tableStyleId>{5C22544A-7EE6-4342-B048-85BDC9FD1C3A}</a:tableStyleId>
              </a:tblPr>
              <a:tblGrid>
                <a:gridCol w="510824">
                  <a:extLst>
                    <a:ext uri="{9D8B030D-6E8A-4147-A177-3AD203B41FA5}">
                      <a16:colId xmlns="" xmlns:a16="http://schemas.microsoft.com/office/drawing/2014/main" val="2079923080"/>
                    </a:ext>
                  </a:extLst>
                </a:gridCol>
                <a:gridCol w="554610">
                  <a:extLst>
                    <a:ext uri="{9D8B030D-6E8A-4147-A177-3AD203B41FA5}">
                      <a16:colId xmlns="" xmlns:a16="http://schemas.microsoft.com/office/drawing/2014/main" val="4266178099"/>
                    </a:ext>
                  </a:extLst>
                </a:gridCol>
                <a:gridCol w="562680">
                  <a:extLst>
                    <a:ext uri="{9D8B030D-6E8A-4147-A177-3AD203B41FA5}">
                      <a16:colId xmlns="" xmlns:a16="http://schemas.microsoft.com/office/drawing/2014/main" val="3325388484"/>
                    </a:ext>
                  </a:extLst>
                </a:gridCol>
                <a:gridCol w="2048272">
                  <a:extLst>
                    <a:ext uri="{9D8B030D-6E8A-4147-A177-3AD203B41FA5}">
                      <a16:colId xmlns="" xmlns:a16="http://schemas.microsoft.com/office/drawing/2014/main" val="4149277857"/>
                    </a:ext>
                  </a:extLst>
                </a:gridCol>
                <a:gridCol w="1628114">
                  <a:extLst>
                    <a:ext uri="{9D8B030D-6E8A-4147-A177-3AD203B41FA5}">
                      <a16:colId xmlns="" xmlns:a16="http://schemas.microsoft.com/office/drawing/2014/main" val="170318210"/>
                    </a:ext>
                  </a:extLst>
                </a:gridCol>
                <a:gridCol w="1628114">
                  <a:extLst>
                    <a:ext uri="{9D8B030D-6E8A-4147-A177-3AD203B41FA5}">
                      <a16:colId xmlns="" xmlns:a16="http://schemas.microsoft.com/office/drawing/2014/main" val="802919453"/>
                    </a:ext>
                  </a:extLst>
                </a:gridCol>
              </a:tblGrid>
              <a:tr h="364582">
                <a:tc>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Ones complement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373636488"/>
                  </a:ext>
                </a:extLst>
              </a:tr>
              <a:tr h="364582">
                <a:tc>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Pointer reference</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620207534"/>
                  </a:ext>
                </a:extLst>
              </a:tr>
              <a:tr h="364582">
                <a:tc>
                  <a:txBody>
                    <a:bodyPr/>
                    <a:lstStyle/>
                    <a:p>
                      <a:pPr marL="76200">
                        <a:lnSpc>
                          <a:spcPct val="115000"/>
                        </a:lnSpc>
                        <a:spcAft>
                          <a:spcPts val="1000"/>
                        </a:spcAft>
                      </a:pPr>
                      <a:r>
                        <a:rPr lang="en-US" sz="1400" dirty="0">
                          <a:effectLst/>
                          <a:latin typeface="Roboto Medium"/>
                        </a:rPr>
                        <a:t>&amp;</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Address</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725739833"/>
                  </a:ext>
                </a:extLst>
              </a:tr>
              <a:tr h="364582">
                <a:tc gridSpan="2">
                  <a:txBody>
                    <a:bodyPr/>
                    <a:lstStyle/>
                    <a:p>
                      <a:pPr algn="r">
                        <a:lnSpc>
                          <a:spcPct val="115000"/>
                        </a:lnSpc>
                        <a:spcAft>
                          <a:spcPts val="1000"/>
                        </a:spcAft>
                      </a:pPr>
                      <a:r>
                        <a:rPr lang="en-US" sz="1400" dirty="0" err="1">
                          <a:effectLst/>
                          <a:latin typeface="Roboto Medium"/>
                        </a:rPr>
                        <a:t>sizeof</a:t>
                      </a: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Size of an object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762887088"/>
                  </a:ext>
                </a:extLst>
              </a:tr>
              <a:tr h="602131">
                <a:tc gridSpan="2">
                  <a:txBody>
                    <a:bodyPr/>
                    <a:lstStyle/>
                    <a:p>
                      <a:pPr marR="127000" algn="r">
                        <a:lnSpc>
                          <a:spcPct val="115000"/>
                        </a:lnSpc>
                        <a:spcAft>
                          <a:spcPts val="1000"/>
                        </a:spcAft>
                      </a:pPr>
                      <a:r>
                        <a:rPr lang="en-US" sz="1400" dirty="0">
                          <a:effectLst/>
                          <a:latin typeface="Roboto Medium"/>
                        </a:rPr>
                        <a:t>(type)</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hMerge="1">
                  <a:txBody>
                    <a:bodyPr/>
                    <a:lstStyle/>
                    <a:p>
                      <a:endParaRPr lang="en-IN"/>
                    </a:p>
                  </a:txBody>
                  <a:tcPr/>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Type cast (conversion)</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225026266"/>
                  </a:ext>
                </a:extLst>
              </a:tr>
            </a:tbl>
          </a:graphicData>
        </a:graphic>
      </p:graphicFrame>
    </p:spTree>
    <p:extLst>
      <p:ext uri="{BB962C8B-B14F-4D97-AF65-F5344CB8AC3E}">
        <p14:creationId xmlns:p14="http://schemas.microsoft.com/office/powerpoint/2010/main" val="225558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52484" y="168926"/>
            <a:ext cx="5137781" cy="693845"/>
          </a:xfrm>
        </p:spPr>
        <p:txBody>
          <a:bodyPr/>
          <a:lstStyle/>
          <a:p>
            <a:r>
              <a:rPr lang="en-US" b="1" dirty="0"/>
              <a:t>Hierarchy of operators</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endParaRPr lang="en-US" dirty="0"/>
          </a:p>
        </p:txBody>
      </p:sp>
      <p:graphicFrame>
        <p:nvGraphicFramePr>
          <p:cNvPr id="3" name="Table 2">
            <a:extLst>
              <a:ext uri="{FF2B5EF4-FFF2-40B4-BE49-F238E27FC236}">
                <a16:creationId xmlns="" xmlns:a16="http://schemas.microsoft.com/office/drawing/2014/main" id="{AD27051F-0836-4537-AAD8-94B034AACD8A}"/>
              </a:ext>
            </a:extLst>
          </p:cNvPr>
          <p:cNvGraphicFramePr>
            <a:graphicFrameLocks noGrp="1"/>
          </p:cNvGraphicFramePr>
          <p:nvPr>
            <p:extLst>
              <p:ext uri="{D42A27DB-BD31-4B8C-83A1-F6EECF244321}">
                <p14:modId xmlns:p14="http://schemas.microsoft.com/office/powerpoint/2010/main" val="2968531696"/>
              </p:ext>
            </p:extLst>
          </p:nvPr>
        </p:nvGraphicFramePr>
        <p:xfrm>
          <a:off x="1688949" y="688959"/>
          <a:ext cx="6670017" cy="4683438"/>
        </p:xfrm>
        <a:graphic>
          <a:graphicData uri="http://schemas.openxmlformats.org/drawingml/2006/table">
            <a:tbl>
              <a:tblPr>
                <a:tableStyleId>{5C22544A-7EE6-4342-B048-85BDC9FD1C3A}</a:tableStyleId>
              </a:tblPr>
              <a:tblGrid>
                <a:gridCol w="445449">
                  <a:extLst>
                    <a:ext uri="{9D8B030D-6E8A-4147-A177-3AD203B41FA5}">
                      <a16:colId xmlns="" xmlns:a16="http://schemas.microsoft.com/office/drawing/2014/main" val="4224684860"/>
                    </a:ext>
                  </a:extLst>
                </a:gridCol>
                <a:gridCol w="445449">
                  <a:extLst>
                    <a:ext uri="{9D8B030D-6E8A-4147-A177-3AD203B41FA5}">
                      <a16:colId xmlns="" xmlns:a16="http://schemas.microsoft.com/office/drawing/2014/main" val="3773402696"/>
                    </a:ext>
                  </a:extLst>
                </a:gridCol>
                <a:gridCol w="1359793">
                  <a:extLst>
                    <a:ext uri="{9D8B030D-6E8A-4147-A177-3AD203B41FA5}">
                      <a16:colId xmlns="" xmlns:a16="http://schemas.microsoft.com/office/drawing/2014/main" val="3074700936"/>
                    </a:ext>
                  </a:extLst>
                </a:gridCol>
                <a:gridCol w="1699740">
                  <a:extLst>
                    <a:ext uri="{9D8B030D-6E8A-4147-A177-3AD203B41FA5}">
                      <a16:colId xmlns="" xmlns:a16="http://schemas.microsoft.com/office/drawing/2014/main" val="1140840807"/>
                    </a:ext>
                  </a:extLst>
                </a:gridCol>
                <a:gridCol w="1359793">
                  <a:extLst>
                    <a:ext uri="{9D8B030D-6E8A-4147-A177-3AD203B41FA5}">
                      <a16:colId xmlns="" xmlns:a16="http://schemas.microsoft.com/office/drawing/2014/main" val="2199812702"/>
                    </a:ext>
                  </a:extLst>
                </a:gridCol>
                <a:gridCol w="1359793">
                  <a:extLst>
                    <a:ext uri="{9D8B030D-6E8A-4147-A177-3AD203B41FA5}">
                      <a16:colId xmlns="" xmlns:a16="http://schemas.microsoft.com/office/drawing/2014/main" val="3725162747"/>
                    </a:ext>
                  </a:extLst>
                </a:gridCol>
              </a:tblGrid>
              <a:tr h="246630">
                <a:tc>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Multiplication</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350068741"/>
                  </a:ext>
                </a:extLst>
              </a:tr>
              <a:tr h="246630">
                <a:tc>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Division</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3</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52920526"/>
                  </a:ext>
                </a:extLst>
              </a:tr>
              <a:tr h="246630">
                <a:tc>
                  <a:txBody>
                    <a:bodyPr/>
                    <a:lstStyle/>
                    <a:p>
                      <a:pPr marL="76200">
                        <a:lnSpc>
                          <a:spcPct val="115000"/>
                        </a:lnSpc>
                        <a:spcAft>
                          <a:spcPts val="1000"/>
                        </a:spcAft>
                      </a:pPr>
                      <a:r>
                        <a:rPr lang="en-US" sz="1400" dirty="0">
                          <a:effectLst/>
                          <a:latin typeface="Roboto Medium"/>
                        </a:rPr>
                        <a: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Modulus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058813649"/>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Addition</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L="508000">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algn="ctr">
                        <a:lnSpc>
                          <a:spcPct val="115000"/>
                        </a:lnSpc>
                        <a:spcAft>
                          <a:spcPts val="1000"/>
                        </a:spcAft>
                      </a:pPr>
                      <a:r>
                        <a:rPr lang="en-US" sz="1400">
                          <a:effectLst/>
                          <a:latin typeface="Roboto Medium"/>
                        </a:rPr>
                        <a:t>4</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550348285"/>
                  </a:ext>
                </a:extLst>
              </a:tr>
              <a:tr h="246630">
                <a:tc rowSpan="2">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L="63500">
                        <a:lnSpc>
                          <a:spcPct val="115000"/>
                        </a:lnSpc>
                        <a:spcAft>
                          <a:spcPts val="1000"/>
                        </a:spcAft>
                      </a:pPr>
                      <a:r>
                        <a:rPr lang="en-US" sz="1400">
                          <a:effectLst/>
                          <a:latin typeface="Roboto Medium"/>
                        </a:rPr>
                        <a:t>Subtraction</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extLst>
                  <a:ext uri="{0D108BD9-81ED-4DB2-BD59-A6C34878D82A}">
                    <a16:rowId xmlns="" xmlns:a16="http://schemas.microsoft.com/office/drawing/2014/main" val="3368061589"/>
                  </a:ext>
                </a:extLst>
              </a:tr>
              <a:tr h="246630">
                <a:tc v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036355543"/>
                  </a:ext>
                </a:extLst>
              </a:tr>
              <a:tr h="246630">
                <a:tc>
                  <a:txBody>
                    <a:bodyPr/>
                    <a:lstStyle/>
                    <a:p>
                      <a:pPr marL="76200">
                        <a:lnSpc>
                          <a:spcPct val="115000"/>
                        </a:lnSpc>
                        <a:spcAft>
                          <a:spcPts val="1000"/>
                        </a:spcAft>
                      </a:pPr>
                      <a:r>
                        <a:rPr lang="en-US" sz="1400">
                          <a:effectLst/>
                          <a:latin typeface="Roboto Medium"/>
                        </a:rPr>
                        <a:t>&lt;&lt;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Bitwise left shift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L="508000">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algn="ctr">
                        <a:lnSpc>
                          <a:spcPct val="115000"/>
                        </a:lnSpc>
                        <a:spcAft>
                          <a:spcPts val="1000"/>
                        </a:spcAft>
                      </a:pPr>
                      <a:r>
                        <a:rPr lang="en-US" sz="1400">
                          <a:effectLst/>
                          <a:latin typeface="Roboto Medium"/>
                        </a:rPr>
                        <a:t>5</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045484067"/>
                  </a:ext>
                </a:extLst>
              </a:tr>
              <a:tr h="246630">
                <a:tc rowSpan="2">
                  <a:txBody>
                    <a:bodyPr/>
                    <a:lstStyle/>
                    <a:p>
                      <a:pPr marL="76200">
                        <a:lnSpc>
                          <a:spcPct val="115000"/>
                        </a:lnSpc>
                        <a:spcAft>
                          <a:spcPts val="1000"/>
                        </a:spcAft>
                      </a:pPr>
                      <a:r>
                        <a:rPr lang="en-US" sz="1400">
                          <a:effectLst/>
                          <a:latin typeface="Roboto Medium"/>
                        </a:rPr>
                        <a:t>&gt;&gt;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L="63500">
                        <a:lnSpc>
                          <a:spcPct val="115000"/>
                        </a:lnSpc>
                        <a:spcAft>
                          <a:spcPts val="1000"/>
                        </a:spcAft>
                      </a:pPr>
                      <a:r>
                        <a:rPr lang="en-US" sz="1400" dirty="0">
                          <a:effectLst/>
                          <a:latin typeface="Roboto Medium"/>
                        </a:rPr>
                        <a:t>Bitwise right shift</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extLst>
                  <a:ext uri="{0D108BD9-81ED-4DB2-BD59-A6C34878D82A}">
                    <a16:rowId xmlns="" xmlns:a16="http://schemas.microsoft.com/office/drawing/2014/main" val="378538915"/>
                  </a:ext>
                </a:extLst>
              </a:tr>
              <a:tr h="246630">
                <a:tc v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074957980"/>
                  </a:ext>
                </a:extLst>
              </a:tr>
              <a:tr h="246630">
                <a:tc>
                  <a:txBody>
                    <a:bodyPr/>
                    <a:lstStyle/>
                    <a:p>
                      <a:pPr marL="76200">
                        <a:lnSpc>
                          <a:spcPct val="115000"/>
                        </a:lnSpc>
                        <a:spcAft>
                          <a:spcPts val="1000"/>
                        </a:spcAft>
                      </a:pPr>
                      <a:r>
                        <a:rPr lang="en-US" sz="1400">
                          <a:effectLst/>
                          <a:latin typeface="Roboto Medium"/>
                        </a:rPr>
                        <a:t>&lt;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Less than</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114726080"/>
                  </a:ext>
                </a:extLst>
              </a:tr>
              <a:tr h="484937">
                <a:tc>
                  <a:txBody>
                    <a:bodyPr/>
                    <a:lstStyle/>
                    <a:p>
                      <a:pPr marL="76200">
                        <a:lnSpc>
                          <a:spcPct val="115000"/>
                        </a:lnSpc>
                        <a:spcAft>
                          <a:spcPts val="1000"/>
                        </a:spcAft>
                      </a:pPr>
                      <a:r>
                        <a:rPr lang="en-US" sz="1400">
                          <a:effectLst/>
                          <a:latin typeface="Roboto Medium"/>
                        </a:rPr>
                        <a:t>&lt;=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Less than or equal to</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L="508000">
                        <a:lnSpc>
                          <a:spcPct val="115000"/>
                        </a:lnSpc>
                        <a:spcAft>
                          <a:spcPts val="1000"/>
                        </a:spcAft>
                      </a:pPr>
                      <a:r>
                        <a:rPr lang="en-US" sz="1400" dirty="0">
                          <a:effectLst/>
                          <a:latin typeface="Roboto Medium"/>
                        </a:rPr>
                        <a:t>L to 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algn="ctr">
                        <a:lnSpc>
                          <a:spcPct val="115000"/>
                        </a:lnSpc>
                        <a:spcAft>
                          <a:spcPts val="1000"/>
                        </a:spcAft>
                      </a:pPr>
                      <a:r>
                        <a:rPr lang="en-US" sz="1400">
                          <a:effectLst/>
                          <a:latin typeface="Roboto Medium"/>
                        </a:rPr>
                        <a:t>6</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565997286"/>
                  </a:ext>
                </a:extLst>
              </a:tr>
              <a:tr h="246630">
                <a:tc rowSpan="2">
                  <a:txBody>
                    <a:bodyPr/>
                    <a:lstStyle/>
                    <a:p>
                      <a:pPr marL="76200">
                        <a:lnSpc>
                          <a:spcPct val="115000"/>
                        </a:lnSpc>
                        <a:spcAft>
                          <a:spcPts val="1000"/>
                        </a:spcAft>
                      </a:pPr>
                      <a:r>
                        <a:rPr lang="en-US" sz="1400">
                          <a:effectLst/>
                          <a:latin typeface="Roboto Medium"/>
                        </a:rPr>
                        <a:t>&gt;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L="63500">
                        <a:lnSpc>
                          <a:spcPct val="115000"/>
                        </a:lnSpc>
                        <a:spcAft>
                          <a:spcPts val="1000"/>
                        </a:spcAft>
                      </a:pPr>
                      <a:r>
                        <a:rPr lang="en-US" sz="1400" dirty="0">
                          <a:effectLst/>
                          <a:latin typeface="Roboto Medium"/>
                        </a:rPr>
                        <a:t>Greater than</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extLst>
                  <a:ext uri="{0D108BD9-81ED-4DB2-BD59-A6C34878D82A}">
                    <a16:rowId xmlns="" xmlns:a16="http://schemas.microsoft.com/office/drawing/2014/main" val="764065884"/>
                  </a:ext>
                </a:extLst>
              </a:tr>
              <a:tr h="246630">
                <a:tc v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934495980"/>
                  </a:ext>
                </a:extLst>
              </a:tr>
              <a:tr h="493260">
                <a:tc>
                  <a:txBody>
                    <a:bodyPr/>
                    <a:lstStyle/>
                    <a:p>
                      <a:pPr marL="76200">
                        <a:lnSpc>
                          <a:spcPct val="115000"/>
                        </a:lnSpc>
                        <a:spcAft>
                          <a:spcPts val="1000"/>
                        </a:spcAft>
                      </a:pPr>
                      <a:r>
                        <a:rPr lang="en-US" sz="1400">
                          <a:effectLst/>
                          <a:latin typeface="Roboto Medium"/>
                        </a:rPr>
                        <a:t>&gt;=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Grater than or equal to</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754996916"/>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Equal to</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L="508000">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algn="ctr">
                        <a:lnSpc>
                          <a:spcPct val="115000"/>
                        </a:lnSpc>
                        <a:spcAft>
                          <a:spcPts val="1000"/>
                        </a:spcAft>
                      </a:pPr>
                      <a:r>
                        <a:rPr lang="en-US" sz="1400" dirty="0">
                          <a:effectLst/>
                          <a:latin typeface="Roboto Medium"/>
                        </a:rPr>
                        <a:t>7</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947462919"/>
                  </a:ext>
                </a:extLst>
              </a:tr>
              <a:tr h="246630">
                <a:tc rowSpan="2">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rowSpan="2">
                  <a:txBody>
                    <a:bodyPr/>
                    <a:lstStyle/>
                    <a:p>
                      <a:pPr marL="63500">
                        <a:lnSpc>
                          <a:spcPct val="115000"/>
                        </a:lnSpc>
                        <a:spcAft>
                          <a:spcPts val="1000"/>
                        </a:spcAft>
                      </a:pPr>
                      <a:r>
                        <a:rPr lang="en-US" sz="1400" dirty="0">
                          <a:effectLst/>
                          <a:latin typeface="Roboto Medium"/>
                        </a:rPr>
                        <a:t>Not equal to</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vMerge="1">
                  <a:txBody>
                    <a:bodyPr/>
                    <a:lstStyle/>
                    <a:p>
                      <a:endParaRPr lang="en-IN"/>
                    </a:p>
                  </a:txBody>
                  <a:tcPr/>
                </a:tc>
                <a:extLst>
                  <a:ext uri="{0D108BD9-81ED-4DB2-BD59-A6C34878D82A}">
                    <a16:rowId xmlns="" xmlns:a16="http://schemas.microsoft.com/office/drawing/2014/main" val="1826154895"/>
                  </a:ext>
                </a:extLst>
              </a:tr>
              <a:tr h="246630">
                <a:tc v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vMerge="1">
                  <a:txBody>
                    <a:bodyPr/>
                    <a:lstStyle/>
                    <a:p>
                      <a:endParaRPr lang="en-IN"/>
                    </a:p>
                  </a:txBody>
                  <a:tcPr/>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842076871"/>
                  </a:ext>
                </a:extLst>
              </a:tr>
            </a:tbl>
          </a:graphicData>
        </a:graphic>
      </p:graphicFrame>
    </p:spTree>
    <p:extLst>
      <p:ext uri="{BB962C8B-B14F-4D97-AF65-F5344CB8AC3E}">
        <p14:creationId xmlns:p14="http://schemas.microsoft.com/office/powerpoint/2010/main" val="14617670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37370" y="70685"/>
            <a:ext cx="5137781" cy="693845"/>
          </a:xfrm>
        </p:spPr>
        <p:txBody>
          <a:bodyPr/>
          <a:lstStyle/>
          <a:p>
            <a:r>
              <a:rPr lang="en-US" b="1" dirty="0"/>
              <a:t>Hierarchy of operators</a:t>
            </a:r>
          </a:p>
        </p:txBody>
      </p:sp>
      <p:sp>
        <p:nvSpPr>
          <p:cNvPr id="9" name="Text Placeholder 8"/>
          <p:cNvSpPr>
            <a:spLocks noGrp="1"/>
          </p:cNvSpPr>
          <p:nvPr>
            <p:ph type="body" sz="quarter" idx="17"/>
          </p:nvPr>
        </p:nvSpPr>
        <p:spPr>
          <a:xfrm>
            <a:off x="575155" y="1103843"/>
            <a:ext cx="8933493" cy="4362802"/>
          </a:xfrm>
        </p:spPr>
        <p:txBody>
          <a:bodyPr/>
          <a:lstStyle/>
          <a:p>
            <a:pPr marL="0" indent="0" algn="just">
              <a:spcAft>
                <a:spcPts val="0"/>
              </a:spcAft>
              <a:buNone/>
            </a:pPr>
            <a:endParaRPr lang="en-US" dirty="0"/>
          </a:p>
        </p:txBody>
      </p:sp>
      <p:graphicFrame>
        <p:nvGraphicFramePr>
          <p:cNvPr id="2" name="Table 1">
            <a:extLst>
              <a:ext uri="{FF2B5EF4-FFF2-40B4-BE49-F238E27FC236}">
                <a16:creationId xmlns="" xmlns:a16="http://schemas.microsoft.com/office/drawing/2014/main" id="{455A3E2E-FE4D-4BD6-9EB9-B505AF5653E1}"/>
              </a:ext>
            </a:extLst>
          </p:cNvPr>
          <p:cNvGraphicFramePr>
            <a:graphicFrameLocks noGrp="1"/>
          </p:cNvGraphicFramePr>
          <p:nvPr>
            <p:extLst>
              <p:ext uri="{D42A27DB-BD31-4B8C-83A1-F6EECF244321}">
                <p14:modId xmlns:p14="http://schemas.microsoft.com/office/powerpoint/2010/main" val="3476530083"/>
              </p:ext>
            </p:extLst>
          </p:nvPr>
        </p:nvGraphicFramePr>
        <p:xfrm>
          <a:off x="1357958" y="566778"/>
          <a:ext cx="6722532" cy="4941421"/>
        </p:xfrm>
        <a:graphic>
          <a:graphicData uri="http://schemas.openxmlformats.org/drawingml/2006/table">
            <a:tbl>
              <a:tblPr>
                <a:tableStyleId>{5C22544A-7EE6-4342-B048-85BDC9FD1C3A}</a:tableStyleId>
              </a:tblPr>
              <a:tblGrid>
                <a:gridCol w="495345">
                  <a:extLst>
                    <a:ext uri="{9D8B030D-6E8A-4147-A177-3AD203B41FA5}">
                      <a16:colId xmlns="" xmlns:a16="http://schemas.microsoft.com/office/drawing/2014/main" val="3642839148"/>
                    </a:ext>
                  </a:extLst>
                </a:gridCol>
                <a:gridCol w="537803">
                  <a:extLst>
                    <a:ext uri="{9D8B030D-6E8A-4147-A177-3AD203B41FA5}">
                      <a16:colId xmlns="" xmlns:a16="http://schemas.microsoft.com/office/drawing/2014/main" val="761122187"/>
                    </a:ext>
                  </a:extLst>
                </a:gridCol>
                <a:gridCol w="353817">
                  <a:extLst>
                    <a:ext uri="{9D8B030D-6E8A-4147-A177-3AD203B41FA5}">
                      <a16:colId xmlns="" xmlns:a16="http://schemas.microsoft.com/office/drawing/2014/main" val="3862609081"/>
                    </a:ext>
                  </a:extLst>
                </a:gridCol>
                <a:gridCol w="2052141">
                  <a:extLst>
                    <a:ext uri="{9D8B030D-6E8A-4147-A177-3AD203B41FA5}">
                      <a16:colId xmlns="" xmlns:a16="http://schemas.microsoft.com/office/drawing/2014/main" val="2902259992"/>
                    </a:ext>
                  </a:extLst>
                </a:gridCol>
                <a:gridCol w="1641713">
                  <a:extLst>
                    <a:ext uri="{9D8B030D-6E8A-4147-A177-3AD203B41FA5}">
                      <a16:colId xmlns="" xmlns:a16="http://schemas.microsoft.com/office/drawing/2014/main" val="2939708849"/>
                    </a:ext>
                  </a:extLst>
                </a:gridCol>
                <a:gridCol w="1641713">
                  <a:extLst>
                    <a:ext uri="{9D8B030D-6E8A-4147-A177-3AD203B41FA5}">
                      <a16:colId xmlns="" xmlns:a16="http://schemas.microsoft.com/office/drawing/2014/main" val="4212844648"/>
                    </a:ext>
                  </a:extLst>
                </a:gridCol>
              </a:tblGrid>
              <a:tr h="255451">
                <a:tc>
                  <a:txBody>
                    <a:bodyPr/>
                    <a:lstStyle/>
                    <a:p>
                      <a:pPr marL="76200">
                        <a:lnSpc>
                          <a:spcPct val="115000"/>
                        </a:lnSpc>
                        <a:spcAft>
                          <a:spcPts val="1000"/>
                        </a:spcAft>
                      </a:pPr>
                      <a:r>
                        <a:rPr lang="en-US" sz="1400" dirty="0">
                          <a:effectLst/>
                          <a:latin typeface="Roboto Medium"/>
                        </a:rPr>
                        <a:t>&amp;</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Bitwise AND</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8</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395626855"/>
                  </a:ext>
                </a:extLst>
              </a:tr>
              <a:tr h="246630">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806317011"/>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Bitwise XOR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9</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079351509"/>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4201960395"/>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Bitwise OR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10</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901696903"/>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800536085"/>
                  </a:ext>
                </a:extLst>
              </a:tr>
              <a:tr h="246630">
                <a:tc>
                  <a:txBody>
                    <a:bodyPr/>
                    <a:lstStyle/>
                    <a:p>
                      <a:pPr marL="76200">
                        <a:lnSpc>
                          <a:spcPct val="115000"/>
                        </a:lnSpc>
                        <a:spcAft>
                          <a:spcPts val="1000"/>
                        </a:spcAft>
                      </a:pPr>
                      <a:r>
                        <a:rPr lang="en-US" sz="1400">
                          <a:effectLst/>
                          <a:latin typeface="Roboto Medium"/>
                        </a:rPr>
                        <a:t>&amp;&amp;</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dirty="0">
                          <a:effectLst/>
                          <a:latin typeface="Roboto Medium"/>
                        </a:rPr>
                        <a:t>Logical AND</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dirty="0">
                          <a:effectLst/>
                          <a:latin typeface="Roboto Medium"/>
                        </a:rPr>
                        <a:t>L to 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11</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62897967"/>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108244749"/>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Logical OR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dirty="0">
                          <a:effectLst/>
                          <a:latin typeface="Roboto Medium"/>
                        </a:rPr>
                        <a:t>L to R</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a:effectLst/>
                          <a:latin typeface="Roboto Medium"/>
                        </a:rPr>
                        <a:t>12</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602528870"/>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868884676"/>
                  </a:ext>
                </a:extLst>
              </a:tr>
              <a:tr h="246630">
                <a:tc>
                  <a:txBody>
                    <a:bodyPr/>
                    <a:lstStyle/>
                    <a:p>
                      <a:pPr marL="76200">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Conditional expression</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a:effectLst/>
                          <a:latin typeface="Roboto Medium"/>
                        </a:rPr>
                        <a:t>R to L</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13</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559894637"/>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577575468"/>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166547439"/>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27000" algn="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2700" algn="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190413483"/>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27000" algn="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2700" algn="r">
                        <a:lnSpc>
                          <a:spcPct val="115000"/>
                        </a:lnSpc>
                        <a:spcAft>
                          <a:spcPts val="1000"/>
                        </a:spcAft>
                      </a:pPr>
                      <a:r>
                        <a:rPr lang="en-US" sz="1400">
                          <a:effectLst/>
                          <a:latin typeface="Roboto Medium"/>
                        </a:rPr>
                        <a:t>&amp;=</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Assignment operators</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a:effectLst/>
                          <a:latin typeface="Roboto Medium"/>
                        </a:rPr>
                        <a:t>R to L</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14</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130238107"/>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R="127000" algn="r">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145899506"/>
                  </a:ext>
                </a:extLst>
              </a:tr>
              <a:tr h="246630">
                <a:tc>
                  <a:txBody>
                    <a:bodyPr/>
                    <a:lstStyle/>
                    <a:p>
                      <a:pPr marL="76200">
                        <a:lnSpc>
                          <a:spcPct val="115000"/>
                        </a:lnSpc>
                        <a:spcAft>
                          <a:spcPts val="1000"/>
                        </a:spcAft>
                      </a:pPr>
                      <a:r>
                        <a:rPr lang="en-US" sz="1400">
                          <a:effectLst/>
                          <a:latin typeface="Roboto Medium"/>
                        </a:rPr>
                        <a:t>&lt;&lt;=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r">
                        <a:lnSpc>
                          <a:spcPct val="115000"/>
                        </a:lnSpc>
                        <a:spcAft>
                          <a:spcPts val="1000"/>
                        </a:spcAft>
                      </a:pPr>
                      <a:r>
                        <a:rPr lang="en-US" sz="1400">
                          <a:effectLst/>
                          <a:latin typeface="Roboto Medium"/>
                        </a:rPr>
                        <a:t>&gt;&gt;=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009168239"/>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976071863"/>
                  </a:ext>
                </a:extLst>
              </a:tr>
              <a:tr h="246630">
                <a:tc>
                  <a:txBody>
                    <a:bodyPr/>
                    <a:lstStyle/>
                    <a:p>
                      <a:pPr marL="76200">
                        <a:lnSpc>
                          <a:spcPct val="115000"/>
                        </a:lnSpc>
                        <a:spcAft>
                          <a:spcPts val="1000"/>
                        </a:spcAft>
                      </a:pPr>
                      <a:r>
                        <a:rPr lang="en-US" sz="1400">
                          <a:effectLst/>
                          <a:latin typeface="Roboto Medium"/>
                        </a:rPr>
                        <a:t>,</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nSpc>
                          <a:spcPct val="115000"/>
                        </a:lnSpc>
                        <a:spcAft>
                          <a:spcPts val="1000"/>
                        </a:spcAft>
                      </a:pPr>
                      <a:r>
                        <a:rPr lang="en-US" sz="1400">
                          <a:effectLst/>
                          <a:latin typeface="Roboto Medium"/>
                        </a:rPr>
                        <a:t>Comma operator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508000">
                        <a:lnSpc>
                          <a:spcPct val="115000"/>
                        </a:lnSpc>
                        <a:spcAft>
                          <a:spcPts val="1000"/>
                        </a:spcAft>
                      </a:pPr>
                      <a:r>
                        <a:rPr lang="en-US" sz="1400">
                          <a:effectLst/>
                          <a:latin typeface="Roboto Medium"/>
                        </a:rPr>
                        <a:t>L to R</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gn="ctr">
                        <a:lnSpc>
                          <a:spcPct val="115000"/>
                        </a:lnSpc>
                        <a:spcAft>
                          <a:spcPts val="1000"/>
                        </a:spcAft>
                      </a:pPr>
                      <a:r>
                        <a:rPr lang="en-US" sz="1400" dirty="0">
                          <a:effectLst/>
                          <a:latin typeface="Roboto Medium"/>
                        </a:rPr>
                        <a:t>15</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506964602"/>
                  </a:ext>
                </a:extLst>
              </a:tr>
              <a:tr h="246630">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a:effectLst/>
                          <a:latin typeface="Roboto Medium"/>
                        </a:rPr>
                        <a:t> </a:t>
                      </a:r>
                      <a:endParaRPr lang="en-IN" sz="14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a:lnSpc>
                          <a:spcPct val="115000"/>
                        </a:lnSpc>
                        <a:spcAft>
                          <a:spcPts val="1000"/>
                        </a:spcAft>
                      </a:pPr>
                      <a:r>
                        <a:rPr lang="en-US" sz="1400" dirty="0">
                          <a:effectLst/>
                          <a:latin typeface="Roboto Medium"/>
                        </a:rPr>
                        <a:t> </a:t>
                      </a:r>
                      <a:endParaRPr lang="en-IN" sz="14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726155099"/>
                  </a:ext>
                </a:extLst>
              </a:tr>
            </a:tbl>
          </a:graphicData>
        </a:graphic>
      </p:graphicFrame>
    </p:spTree>
    <p:extLst>
      <p:ext uri="{BB962C8B-B14F-4D97-AF65-F5344CB8AC3E}">
        <p14:creationId xmlns:p14="http://schemas.microsoft.com/office/powerpoint/2010/main" val="35960981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9D43F9-F2BA-2101-FC5D-645DD8D4A449}"/>
              </a:ext>
            </a:extLst>
          </p:cNvPr>
          <p:cNvSpPr>
            <a:spLocks noGrp="1"/>
          </p:cNvSpPr>
          <p:nvPr>
            <p:ph type="title"/>
          </p:nvPr>
        </p:nvSpPr>
        <p:spPr/>
        <p:txBody>
          <a:bodyPr>
            <a:normAutofit/>
          </a:bodyPr>
          <a:lstStyle/>
          <a:p>
            <a:pPr algn="ctr"/>
            <a:r>
              <a:rPr lang="en-US" sz="3600" dirty="0"/>
              <a:t>C EXPRESSIONS</a:t>
            </a:r>
            <a:endParaRPr lang="en-IN" sz="3600" dirty="0"/>
          </a:p>
        </p:txBody>
      </p:sp>
      <p:sp>
        <p:nvSpPr>
          <p:cNvPr id="5" name="TextBox 4">
            <a:extLst>
              <a:ext uri="{FF2B5EF4-FFF2-40B4-BE49-F238E27FC236}">
                <a16:creationId xmlns="" xmlns:a16="http://schemas.microsoft.com/office/drawing/2014/main" id="{5A1FD726-0EDC-9DC5-0DA7-DB9D1030B878}"/>
              </a:ext>
            </a:extLst>
          </p:cNvPr>
          <p:cNvSpPr txBox="1"/>
          <p:nvPr/>
        </p:nvSpPr>
        <p:spPr>
          <a:xfrm>
            <a:off x="504190" y="1310869"/>
            <a:ext cx="9319383" cy="3093154"/>
          </a:xfrm>
          <a:prstGeom prst="rect">
            <a:avLst/>
          </a:prstGeom>
          <a:noFill/>
        </p:spPr>
        <p:txBody>
          <a:bodyPr wrap="square">
            <a:spAutoFit/>
          </a:bodyPr>
          <a:lstStyle/>
          <a:p>
            <a:pPr algn="just">
              <a:lnSpc>
                <a:spcPct val="150000"/>
              </a:lnSpc>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Expressions are basically operators acting on operands. </a:t>
            </a:r>
          </a:p>
          <a:p>
            <a:pPr algn="just">
              <a:lnSpc>
                <a:spcPct val="150000"/>
              </a:lnSpc>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There are rules that govern how the expression gets interpreted by the compiler. </a:t>
            </a:r>
          </a:p>
          <a:p>
            <a:pPr algn="just">
              <a:lnSpc>
                <a:spcPct val="150000"/>
              </a:lnSpc>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Such expressions follow C’s precedence and associativity rules.</a:t>
            </a:r>
          </a:p>
          <a:p>
            <a:pPr algn="just">
              <a:lnSpc>
                <a:spcPct val="150000"/>
              </a:lnSpc>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The precedence of operators determine a rank for the operators. </a:t>
            </a:r>
            <a:endParaRPr lang="en-IN" sz="2600"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392703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E6D863-EF04-520B-D379-67662B83FC27}"/>
              </a:ext>
            </a:extLst>
          </p:cNvPr>
          <p:cNvSpPr>
            <a:spLocks noGrp="1"/>
          </p:cNvSpPr>
          <p:nvPr>
            <p:ph type="title"/>
          </p:nvPr>
        </p:nvSpPr>
        <p:spPr>
          <a:xfrm>
            <a:off x="1617841" y="0"/>
            <a:ext cx="6847722" cy="459087"/>
          </a:xfrm>
        </p:spPr>
        <p:txBody>
          <a:bodyPr>
            <a:normAutofit fontScale="90000"/>
          </a:bodyPr>
          <a:lstStyle/>
          <a:p>
            <a:pPr algn="ctr"/>
            <a:r>
              <a:rPr lang="en-US" sz="3600" dirty="0">
                <a:latin typeface="Times New Roman" panose="02020603050405020304" pitchFamily="18" charset="0"/>
                <a:cs typeface="Times New Roman" panose="02020603050405020304" pitchFamily="18" charset="0"/>
              </a:rPr>
              <a:t>Precedence and Associativity</a:t>
            </a:r>
            <a:endParaRPr lang="en-IN" sz="36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 xmlns:a16="http://schemas.microsoft.com/office/drawing/2014/main" id="{4B4970BF-C182-FBAC-5C65-90A3DA5CAEAB}"/>
              </a:ext>
            </a:extLst>
          </p:cNvPr>
          <p:cNvGraphicFramePr>
            <a:graphicFrameLocks noGrp="1"/>
          </p:cNvGraphicFramePr>
          <p:nvPr>
            <p:extLst>
              <p:ext uri="{D42A27DB-BD31-4B8C-83A1-F6EECF244321}">
                <p14:modId xmlns:p14="http://schemas.microsoft.com/office/powerpoint/2010/main" val="1807930294"/>
              </p:ext>
            </p:extLst>
          </p:nvPr>
        </p:nvGraphicFramePr>
        <p:xfrm>
          <a:off x="277028" y="459087"/>
          <a:ext cx="9463259" cy="5162804"/>
        </p:xfrm>
        <a:graphic>
          <a:graphicData uri="http://schemas.openxmlformats.org/drawingml/2006/table">
            <a:tbl>
              <a:tblPr firstRow="1" bandRow="1">
                <a:tableStyleId>{5C22544A-7EE6-4342-B048-85BDC9FD1C3A}</a:tableStyleId>
              </a:tblPr>
              <a:tblGrid>
                <a:gridCol w="2365815">
                  <a:extLst>
                    <a:ext uri="{9D8B030D-6E8A-4147-A177-3AD203B41FA5}">
                      <a16:colId xmlns="" xmlns:a16="http://schemas.microsoft.com/office/drawing/2014/main" val="1820413709"/>
                    </a:ext>
                  </a:extLst>
                </a:gridCol>
                <a:gridCol w="3029232">
                  <a:extLst>
                    <a:ext uri="{9D8B030D-6E8A-4147-A177-3AD203B41FA5}">
                      <a16:colId xmlns="" xmlns:a16="http://schemas.microsoft.com/office/drawing/2014/main" val="631328808"/>
                    </a:ext>
                  </a:extLst>
                </a:gridCol>
                <a:gridCol w="2098131">
                  <a:extLst>
                    <a:ext uri="{9D8B030D-6E8A-4147-A177-3AD203B41FA5}">
                      <a16:colId xmlns="" xmlns:a16="http://schemas.microsoft.com/office/drawing/2014/main" val="2535040815"/>
                    </a:ext>
                  </a:extLst>
                </a:gridCol>
                <a:gridCol w="1970081">
                  <a:extLst>
                    <a:ext uri="{9D8B030D-6E8A-4147-A177-3AD203B41FA5}">
                      <a16:colId xmlns="" xmlns:a16="http://schemas.microsoft.com/office/drawing/2014/main" val="2205164498"/>
                    </a:ext>
                  </a:extLst>
                </a:gridCol>
              </a:tblGrid>
              <a:tr h="315383">
                <a:tc>
                  <a:txBody>
                    <a:bodyPr/>
                    <a:lstStyle/>
                    <a:p>
                      <a:r>
                        <a:rPr lang="en-IN" sz="1600" dirty="0">
                          <a:latin typeface="Times New Roman" panose="02020603050405020304" pitchFamily="18" charset="0"/>
                          <a:cs typeface="Times New Roman" panose="02020603050405020304" pitchFamily="18" charset="0"/>
                        </a:rPr>
                        <a:t>Operator</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Description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Associativity</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Precedence</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86175932"/>
                  </a:ext>
                </a:extLst>
              </a:tr>
              <a:tr h="1753531">
                <a:tc>
                  <a:txBody>
                    <a:bodyPr/>
                    <a:lstStyle/>
                    <a:p>
                      <a:pPr algn="ctr"/>
                      <a:r>
                        <a:rPr lang="en-IN" sz="1600" dirty="0">
                          <a:latin typeface="Times New Roman" panose="02020603050405020304" pitchFamily="18" charset="0"/>
                          <a:cs typeface="Times New Roman" panose="02020603050405020304" pitchFamily="18" charset="0"/>
                        </a:rPr>
                        <a:t>+ </a:t>
                      </a:r>
                    </a:p>
                    <a:p>
                      <a:pPr algn="ctr"/>
                      <a:r>
                        <a:rPr lang="en-IN" sz="1600" dirty="0">
                          <a:latin typeface="Times New Roman" panose="02020603050405020304" pitchFamily="18" charset="0"/>
                          <a:cs typeface="Times New Roman" panose="02020603050405020304" pitchFamily="18" charset="0"/>
                        </a:rPr>
                        <a:t>- </a:t>
                      </a:r>
                    </a:p>
                    <a:p>
                      <a:pPr algn="ctr"/>
                      <a:r>
                        <a:rPr lang="en-IN" sz="1600" dirty="0">
                          <a:latin typeface="Times New Roman" panose="02020603050405020304" pitchFamily="18" charset="0"/>
                          <a:cs typeface="Times New Roman" panose="02020603050405020304" pitchFamily="18" charset="0"/>
                        </a:rPr>
                        <a:t>++</a:t>
                      </a:r>
                    </a:p>
                    <a:p>
                      <a:pPr algn="ctr"/>
                      <a:r>
                        <a:rPr lang="en-IN" sz="1600" dirty="0">
                          <a:latin typeface="Times New Roman" panose="02020603050405020304" pitchFamily="18" charset="0"/>
                          <a:cs typeface="Times New Roman" panose="02020603050405020304" pitchFamily="18" charset="0"/>
                        </a:rPr>
                        <a:t> -- </a:t>
                      </a:r>
                    </a:p>
                    <a:p>
                      <a:pPr algn="ctr"/>
                      <a:r>
                        <a:rPr lang="en-IN" sz="1600" dirty="0">
                          <a:latin typeface="Times New Roman" panose="02020603050405020304" pitchFamily="18" charset="0"/>
                          <a:cs typeface="Times New Roman" panose="02020603050405020304" pitchFamily="18" charset="0"/>
                        </a:rPr>
                        <a:t>! </a:t>
                      </a:r>
                    </a:p>
                    <a:p>
                      <a:pPr algn="ctr"/>
                      <a:r>
                        <a:rPr lang="en-IN" sz="1600" dirty="0">
                          <a:latin typeface="Times New Roman" panose="02020603050405020304" pitchFamily="18" charset="0"/>
                          <a:cs typeface="Times New Roman" panose="02020603050405020304" pitchFamily="18" charset="0"/>
                        </a:rPr>
                        <a:t>~ </a:t>
                      </a:r>
                    </a:p>
                    <a:p>
                      <a:pPr algn="ctr"/>
                      <a:r>
                        <a:rPr lang="en-IN" sz="1600" dirty="0">
                          <a:latin typeface="Times New Roman" panose="02020603050405020304" pitchFamily="18" charset="0"/>
                          <a:cs typeface="Times New Roman" panose="02020603050405020304" pitchFamily="18" charset="0"/>
                        </a:rPr>
                        <a:t>*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latin typeface="Times New Roman" panose="02020603050405020304" pitchFamily="18" charset="0"/>
                          <a:cs typeface="Times New Roman" panose="02020603050405020304" pitchFamily="18" charset="0"/>
                        </a:rPr>
                        <a:t>Unary plus </a:t>
                      </a:r>
                    </a:p>
                    <a:p>
                      <a:pPr algn="just"/>
                      <a:r>
                        <a:rPr lang="en-US" sz="1600" dirty="0">
                          <a:latin typeface="Times New Roman" panose="02020603050405020304" pitchFamily="18" charset="0"/>
                          <a:cs typeface="Times New Roman" panose="02020603050405020304" pitchFamily="18" charset="0"/>
                        </a:rPr>
                        <a:t>Unary minus </a:t>
                      </a:r>
                    </a:p>
                    <a:p>
                      <a:pPr algn="just"/>
                      <a:r>
                        <a:rPr lang="en-US" sz="1600" dirty="0">
                          <a:latin typeface="Times New Roman" panose="02020603050405020304" pitchFamily="18" charset="0"/>
                          <a:cs typeface="Times New Roman" panose="02020603050405020304" pitchFamily="18" charset="0"/>
                        </a:rPr>
                        <a:t>Increment </a:t>
                      </a:r>
                    </a:p>
                    <a:p>
                      <a:pPr algn="just"/>
                      <a:r>
                        <a:rPr lang="en-US" sz="1600" dirty="0">
                          <a:latin typeface="Times New Roman" panose="02020603050405020304" pitchFamily="18" charset="0"/>
                          <a:cs typeface="Times New Roman" panose="02020603050405020304" pitchFamily="18" charset="0"/>
                        </a:rPr>
                        <a:t>Decrement </a:t>
                      </a:r>
                    </a:p>
                    <a:p>
                      <a:pPr algn="just"/>
                      <a:r>
                        <a:rPr lang="en-US" sz="1600" dirty="0">
                          <a:latin typeface="Times New Roman" panose="02020603050405020304" pitchFamily="18" charset="0"/>
                          <a:cs typeface="Times New Roman" panose="02020603050405020304" pitchFamily="18" charset="0"/>
                        </a:rPr>
                        <a:t>Logical negation </a:t>
                      </a:r>
                    </a:p>
                    <a:p>
                      <a:pPr algn="just"/>
                      <a:r>
                        <a:rPr lang="en-US" sz="1600" dirty="0">
                          <a:latin typeface="Times New Roman" panose="02020603050405020304" pitchFamily="18" charset="0"/>
                          <a:cs typeface="Times New Roman" panose="02020603050405020304" pitchFamily="18" charset="0"/>
                        </a:rPr>
                        <a:t>Ones complement Pointer reference</a:t>
                      </a:r>
                      <a:endParaRPr lang="en-IN" sz="1600" dirty="0">
                        <a:latin typeface="Times New Roman" panose="02020603050405020304" pitchFamily="18" charset="0"/>
                        <a:cs typeface="Times New Roman" panose="02020603050405020304" pitchFamily="18" charset="0"/>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R to L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798999687"/>
                  </a:ext>
                </a:extLst>
              </a:tr>
              <a:tr h="794766">
                <a:tc>
                  <a:txBody>
                    <a:bodyPr/>
                    <a:lstStyle/>
                    <a:p>
                      <a:pPr algn="ctr"/>
                      <a:r>
                        <a:rPr lang="en-IN" sz="1600" dirty="0">
                          <a:latin typeface="Times New Roman" panose="02020603050405020304" pitchFamily="18" charset="0"/>
                          <a:cs typeface="Times New Roman" panose="02020603050405020304" pitchFamily="18" charset="0"/>
                        </a:rPr>
                        <a:t>&amp;</a:t>
                      </a:r>
                    </a:p>
                    <a:p>
                      <a:pPr algn="ctr"/>
                      <a:r>
                        <a:rPr lang="en-IN" sz="1600" dirty="0">
                          <a:latin typeface="Times New Roman" panose="02020603050405020304" pitchFamily="18" charset="0"/>
                          <a:cs typeface="Times New Roman" panose="02020603050405020304" pitchFamily="18" charset="0"/>
                        </a:rPr>
                        <a:t> sizeof() (type)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Address </a:t>
                      </a:r>
                    </a:p>
                    <a:p>
                      <a:pPr algn="l"/>
                      <a:r>
                        <a:rPr lang="en-US" sz="1600" dirty="0">
                          <a:latin typeface="Times New Roman" panose="02020603050405020304" pitchFamily="18" charset="0"/>
                          <a:cs typeface="Times New Roman" panose="02020603050405020304" pitchFamily="18" charset="0"/>
                        </a:rPr>
                        <a:t>Size of an object Type cast (conversion)</a:t>
                      </a:r>
                      <a:endParaRPr lang="en-IN" sz="1600" dirty="0">
                        <a:latin typeface="Times New Roman" panose="02020603050405020304" pitchFamily="18" charset="0"/>
                        <a:cs typeface="Times New Roman" panose="02020603050405020304" pitchFamily="18" charset="0"/>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62651986"/>
                  </a:ext>
                </a:extLst>
              </a:tr>
              <a:tr h="555075">
                <a:tc>
                  <a:txBody>
                    <a:bodyPr/>
                    <a:lstStyle/>
                    <a:p>
                      <a:pPr algn="ctr"/>
                      <a:r>
                        <a:rPr lang="en-IN" sz="1600" dirty="0">
                          <a:latin typeface="Times New Roman" panose="02020603050405020304" pitchFamily="18" charset="0"/>
                          <a:cs typeface="Times New Roman" panose="02020603050405020304" pitchFamily="18" charset="0"/>
                        </a:rPr>
                        <a:t>() </a:t>
                      </a:r>
                    </a:p>
                    <a:p>
                      <a:pPr algn="ctr"/>
                      <a:r>
                        <a:rPr lang="en-IN" sz="1600" dirty="0">
                          <a:latin typeface="Times New Roman" panose="02020603050405020304" pitchFamily="18" charset="0"/>
                          <a:cs typeface="Times New Roman" panose="02020603050405020304" pitchFamily="18" charset="0"/>
                        </a:rPr>
                        <a:t>[]</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dirty="0">
                          <a:latin typeface="Times New Roman" panose="02020603050405020304" pitchFamily="18" charset="0"/>
                          <a:cs typeface="Times New Roman" panose="02020603050405020304" pitchFamily="18" charset="0"/>
                        </a:rPr>
                        <a:t>Function call Array references</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 </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00111201"/>
                  </a:ext>
                </a:extLst>
              </a:tr>
              <a:tr h="794766">
                <a:tc>
                  <a:txBody>
                    <a:bodyPr/>
                    <a:lstStyle/>
                    <a:p>
                      <a:pPr algn="ctr"/>
                      <a:r>
                        <a:rPr lang="en-IN" sz="1600" dirty="0">
                          <a:latin typeface="Times New Roman" panose="02020603050405020304" pitchFamily="18" charset="0"/>
                          <a:cs typeface="Times New Roman" panose="02020603050405020304" pitchFamily="18" charset="0"/>
                        </a:rPr>
                        <a:t>*</a:t>
                      </a:r>
                    </a:p>
                    <a:p>
                      <a:pPr algn="ctr"/>
                      <a:r>
                        <a:rPr lang="en-IN" sz="1600" dirty="0">
                          <a:latin typeface="Times New Roman" panose="02020603050405020304" pitchFamily="18" charset="0"/>
                          <a:cs typeface="Times New Roman" panose="02020603050405020304" pitchFamily="18" charset="0"/>
                        </a:rPr>
                        <a:t> /</a:t>
                      </a:r>
                    </a:p>
                    <a:p>
                      <a:pPr algn="ctr"/>
                      <a:r>
                        <a:rPr lang="en-IN" sz="1600" dirty="0">
                          <a:latin typeface="Times New Roman" panose="02020603050405020304" pitchFamily="18" charset="0"/>
                          <a:cs typeface="Times New Roman" panose="02020603050405020304" pitchFamily="18" charset="0"/>
                        </a:rPr>
                        <a:t>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dirty="0">
                          <a:latin typeface="Times New Roman" panose="02020603050405020304" pitchFamily="18" charset="0"/>
                          <a:cs typeface="Times New Roman" panose="02020603050405020304" pitchFamily="18" charset="0"/>
                        </a:rPr>
                        <a:t>Multiplication</a:t>
                      </a:r>
                    </a:p>
                    <a:p>
                      <a:pPr algn="just"/>
                      <a:r>
                        <a:rPr lang="en-IN" sz="1600" dirty="0">
                          <a:latin typeface="Times New Roman" panose="02020603050405020304" pitchFamily="18" charset="0"/>
                          <a:cs typeface="Times New Roman" panose="02020603050405020304" pitchFamily="18" charset="0"/>
                        </a:rPr>
                        <a:t>Division </a:t>
                      </a:r>
                    </a:p>
                    <a:p>
                      <a:pPr algn="just"/>
                      <a:r>
                        <a:rPr lang="en-IN" sz="1600" dirty="0">
                          <a:latin typeface="Times New Roman" panose="02020603050405020304" pitchFamily="18" charset="0"/>
                          <a:cs typeface="Times New Roman" panose="02020603050405020304" pitchFamily="18" charset="0"/>
                        </a:rPr>
                        <a:t>Modulus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3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481764663"/>
                  </a:ext>
                </a:extLst>
              </a:tr>
              <a:tr h="315383">
                <a:tc>
                  <a:txBody>
                    <a:bodyPr/>
                    <a:lstStyle/>
                    <a:p>
                      <a:pPr algn="ctr"/>
                      <a:r>
                        <a:rPr lang="en-IN" sz="1600" dirty="0">
                          <a:latin typeface="Times New Roman" panose="02020603050405020304" pitchFamily="18" charset="0"/>
                          <a:cs typeface="Times New Roman" panose="02020603050405020304" pitchFamily="18" charset="0"/>
                        </a:rPr>
                        <a:t>+ -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Times New Roman" panose="02020603050405020304" pitchFamily="18" charset="0"/>
                          <a:cs typeface="Times New Roman" panose="02020603050405020304" pitchFamily="18" charset="0"/>
                        </a:rPr>
                        <a:t>Addition Subtraction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 </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821162140"/>
                  </a:ext>
                </a:extLst>
              </a:tr>
              <a:tr h="555075">
                <a:tc>
                  <a:txBody>
                    <a:bodyPr/>
                    <a:lstStyle/>
                    <a:p>
                      <a:pPr algn="ctr"/>
                      <a:r>
                        <a:rPr lang="en-IN" sz="1600" dirty="0">
                          <a:latin typeface="Times New Roman" panose="02020603050405020304" pitchFamily="18" charset="0"/>
                          <a:cs typeface="Times New Roman" panose="02020603050405020304" pitchFamily="18" charset="0"/>
                        </a:rPr>
                        <a:t>&lt;&lt; </a:t>
                      </a:r>
                    </a:p>
                    <a:p>
                      <a:pPr algn="ctr"/>
                      <a:r>
                        <a:rPr lang="en-IN" sz="1600" dirty="0">
                          <a:latin typeface="Times New Roman" panose="02020603050405020304" pitchFamily="18" charset="0"/>
                          <a:cs typeface="Times New Roman" panose="02020603050405020304" pitchFamily="18" charset="0"/>
                        </a:rPr>
                        <a:t>&gt;&gt;</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Times New Roman" panose="02020603050405020304" pitchFamily="18" charset="0"/>
                          <a:cs typeface="Times New Roman" panose="02020603050405020304" pitchFamily="18" charset="0"/>
                        </a:rPr>
                        <a:t>Bitwise left shift Bitwise right shift</a:t>
                      </a:r>
                      <a:endParaRPr lang="en-IN" sz="1600" dirty="0">
                        <a:latin typeface="Times New Roman" panose="02020603050405020304" pitchFamily="18" charset="0"/>
                        <a:cs typeface="Times New Roman" panose="02020603050405020304" pitchFamily="18" charset="0"/>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87621194"/>
                  </a:ext>
                </a:extLst>
              </a:tr>
            </a:tbl>
          </a:graphicData>
        </a:graphic>
      </p:graphicFrame>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73087743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4B4970BF-C182-FBAC-5C65-90A3DA5CAEAB}"/>
              </a:ext>
            </a:extLst>
          </p:cNvPr>
          <p:cNvGraphicFramePr>
            <a:graphicFrameLocks noGrp="1"/>
          </p:cNvGraphicFramePr>
          <p:nvPr>
            <p:extLst>
              <p:ext uri="{D42A27DB-BD31-4B8C-83A1-F6EECF244321}">
                <p14:modId xmlns:p14="http://schemas.microsoft.com/office/powerpoint/2010/main" val="4086107278"/>
              </p:ext>
            </p:extLst>
          </p:nvPr>
        </p:nvGraphicFramePr>
        <p:xfrm>
          <a:off x="227162" y="461153"/>
          <a:ext cx="9629475" cy="5221732"/>
        </p:xfrm>
        <a:graphic>
          <a:graphicData uri="http://schemas.openxmlformats.org/drawingml/2006/table">
            <a:tbl>
              <a:tblPr firstRow="1" bandRow="1">
                <a:tableStyleId>{5C22544A-7EE6-4342-B048-85BDC9FD1C3A}</a:tableStyleId>
              </a:tblPr>
              <a:tblGrid>
                <a:gridCol w="2407369">
                  <a:extLst>
                    <a:ext uri="{9D8B030D-6E8A-4147-A177-3AD203B41FA5}">
                      <a16:colId xmlns="" xmlns:a16="http://schemas.microsoft.com/office/drawing/2014/main" val="1820413709"/>
                    </a:ext>
                  </a:extLst>
                </a:gridCol>
                <a:gridCol w="2934178">
                  <a:extLst>
                    <a:ext uri="{9D8B030D-6E8A-4147-A177-3AD203B41FA5}">
                      <a16:colId xmlns="" xmlns:a16="http://schemas.microsoft.com/office/drawing/2014/main" val="631328808"/>
                    </a:ext>
                  </a:extLst>
                </a:gridCol>
                <a:gridCol w="1880559">
                  <a:extLst>
                    <a:ext uri="{9D8B030D-6E8A-4147-A177-3AD203B41FA5}">
                      <a16:colId xmlns="" xmlns:a16="http://schemas.microsoft.com/office/drawing/2014/main" val="2535040815"/>
                    </a:ext>
                  </a:extLst>
                </a:gridCol>
                <a:gridCol w="2407369">
                  <a:extLst>
                    <a:ext uri="{9D8B030D-6E8A-4147-A177-3AD203B41FA5}">
                      <a16:colId xmlns="" xmlns:a16="http://schemas.microsoft.com/office/drawing/2014/main" val="2205164498"/>
                    </a:ext>
                  </a:extLst>
                </a:gridCol>
              </a:tblGrid>
              <a:tr h="315383">
                <a:tc>
                  <a:txBody>
                    <a:bodyPr/>
                    <a:lstStyle/>
                    <a:p>
                      <a:r>
                        <a:rPr lang="en-IN" sz="1600" dirty="0">
                          <a:latin typeface="+mj-lt"/>
                        </a:rPr>
                        <a:t>Operator</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mj-lt"/>
                        </a:rPr>
                        <a:t>Description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mj-lt"/>
                        </a:rPr>
                        <a:t>Associativity</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mj-lt"/>
                        </a:rPr>
                        <a:t>Precedence</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86175932"/>
                  </a:ext>
                </a:extLst>
              </a:tr>
              <a:tr h="1034457">
                <a:tc>
                  <a:txBody>
                    <a:bodyPr/>
                    <a:lstStyle/>
                    <a:p>
                      <a:pPr algn="ctr"/>
                      <a:r>
                        <a:rPr lang="en-IN" sz="1600" dirty="0">
                          <a:latin typeface="+mj-lt"/>
                        </a:rPr>
                        <a:t>&lt; </a:t>
                      </a:r>
                    </a:p>
                    <a:p>
                      <a:pPr algn="ctr"/>
                      <a:r>
                        <a:rPr lang="en-IN" sz="1600" dirty="0">
                          <a:latin typeface="+mj-lt"/>
                        </a:rPr>
                        <a:t>&lt;= </a:t>
                      </a:r>
                    </a:p>
                    <a:p>
                      <a:pPr algn="ctr"/>
                      <a:r>
                        <a:rPr lang="en-IN" sz="1600" dirty="0">
                          <a:latin typeface="+mj-lt"/>
                        </a:rPr>
                        <a:t>&gt;</a:t>
                      </a:r>
                    </a:p>
                    <a:p>
                      <a:pPr algn="ctr"/>
                      <a:r>
                        <a:rPr lang="en-IN" sz="1600" dirty="0">
                          <a:latin typeface="+mj-lt"/>
                        </a:rPr>
                        <a:t> &gt;=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mj-lt"/>
                        </a:rPr>
                        <a:t>Less than </a:t>
                      </a:r>
                    </a:p>
                    <a:p>
                      <a:pPr algn="l"/>
                      <a:r>
                        <a:rPr lang="en-US" sz="1600" dirty="0">
                          <a:latin typeface="+mj-lt"/>
                        </a:rPr>
                        <a:t>Less than or equal to </a:t>
                      </a:r>
                    </a:p>
                    <a:p>
                      <a:pPr algn="l"/>
                      <a:r>
                        <a:rPr lang="en-US" sz="1600" dirty="0">
                          <a:latin typeface="+mj-lt"/>
                        </a:rPr>
                        <a:t>Greater than Grater than or equal to </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 </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6</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36674050"/>
                  </a:ext>
                </a:extLst>
              </a:tr>
              <a:tr h="315383">
                <a:tc>
                  <a:txBody>
                    <a:bodyPr/>
                    <a:lstStyle/>
                    <a:p>
                      <a:pPr algn="ctr"/>
                      <a:r>
                        <a:rPr lang="en-IN" sz="1600" dirty="0">
                          <a:latin typeface="+mj-lt"/>
                        </a:rPr>
                        <a:t>== !=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mj-lt"/>
                        </a:rPr>
                        <a:t>Equal to Not equal to </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7</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728092082"/>
                  </a:ext>
                </a:extLst>
              </a:tr>
              <a:tr h="315383">
                <a:tc>
                  <a:txBody>
                    <a:bodyPr/>
                    <a:lstStyle/>
                    <a:p>
                      <a:pPr algn="ctr"/>
                      <a:r>
                        <a:rPr lang="en-IN" sz="1600" dirty="0">
                          <a:latin typeface="+mj-lt"/>
                        </a:rPr>
                        <a:t>&amp;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mj-lt"/>
                        </a:rPr>
                        <a:t>Bitwise AND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 </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8</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171219343"/>
                  </a:ext>
                </a:extLst>
              </a:tr>
              <a:tr h="315383">
                <a:tc>
                  <a:txBody>
                    <a:bodyPr/>
                    <a:lstStyle/>
                    <a:p>
                      <a:pPr algn="ctr"/>
                      <a:r>
                        <a:rPr lang="en-IN" sz="1600" dirty="0">
                          <a:latin typeface="+mj-lt"/>
                        </a:rPr>
                        <a:t>^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mj-lt"/>
                        </a:rPr>
                        <a:t>Bitwise XOR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9</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032125280"/>
                  </a:ext>
                </a:extLst>
              </a:tr>
              <a:tr h="315383">
                <a:tc>
                  <a:txBody>
                    <a:bodyPr/>
                    <a:lstStyle/>
                    <a:p>
                      <a:pPr algn="ctr"/>
                      <a:r>
                        <a:rPr lang="en-IN" sz="1600" dirty="0">
                          <a:latin typeface="+mj-lt"/>
                        </a:rPr>
                        <a:t>|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mj-lt"/>
                        </a:rPr>
                        <a:t>Bitwise OR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 </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10</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745213994"/>
                  </a:ext>
                </a:extLst>
              </a:tr>
              <a:tr h="315383">
                <a:tc>
                  <a:txBody>
                    <a:bodyPr/>
                    <a:lstStyle/>
                    <a:p>
                      <a:pPr algn="ctr"/>
                      <a:r>
                        <a:rPr lang="en-US" sz="1600" dirty="0">
                          <a:latin typeface="+mj-lt"/>
                        </a:rPr>
                        <a:t>&amp;&amp;</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mj-lt"/>
                        </a:rPr>
                        <a:t>Logical AND</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11</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030763058"/>
                  </a:ext>
                </a:extLst>
              </a:tr>
              <a:tr h="315383">
                <a:tc>
                  <a:txBody>
                    <a:bodyPr/>
                    <a:lstStyle/>
                    <a:p>
                      <a:pPr algn="ctr"/>
                      <a:r>
                        <a:rPr lang="en-US" sz="1600" dirty="0">
                          <a:latin typeface="+mj-lt"/>
                        </a:rPr>
                        <a:t>||</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mj-lt"/>
                        </a:rPr>
                        <a:t>Logical OR</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 </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12</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77299877"/>
                  </a:ext>
                </a:extLst>
              </a:tr>
              <a:tr h="315383">
                <a:tc>
                  <a:txBody>
                    <a:bodyPr/>
                    <a:lstStyle/>
                    <a:p>
                      <a:pPr algn="ctr"/>
                      <a:r>
                        <a:rPr lang="en-IN" sz="1600" dirty="0">
                          <a:latin typeface="+mj-lt"/>
                        </a:rPr>
                        <a:t>? :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mj-lt"/>
                        </a:rPr>
                        <a:t>Conditional expression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 to R</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13</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99156782"/>
                  </a:ext>
                </a:extLst>
              </a:tr>
              <a:tr h="1274149">
                <a:tc>
                  <a:txBody>
                    <a:bodyPr/>
                    <a:lstStyle/>
                    <a:p>
                      <a:pPr algn="ctr"/>
                      <a:r>
                        <a:rPr lang="en-IN" sz="1600" dirty="0">
                          <a:latin typeface="+mj-lt"/>
                        </a:rPr>
                        <a:t>=</a:t>
                      </a:r>
                    </a:p>
                    <a:p>
                      <a:pPr algn="ctr"/>
                      <a:r>
                        <a:rPr lang="en-IN" sz="1600" dirty="0">
                          <a:latin typeface="+mj-lt"/>
                        </a:rPr>
                        <a:t> *= /= %= </a:t>
                      </a:r>
                    </a:p>
                    <a:p>
                      <a:pPr algn="ctr"/>
                      <a:r>
                        <a:rPr lang="en-IN" sz="1600" dirty="0">
                          <a:latin typeface="+mj-lt"/>
                        </a:rPr>
                        <a:t>+= -= &amp;=</a:t>
                      </a:r>
                    </a:p>
                    <a:p>
                      <a:pPr algn="ctr"/>
                      <a:r>
                        <a:rPr lang="en-IN" sz="1600" dirty="0">
                          <a:latin typeface="+mj-lt"/>
                        </a:rPr>
                        <a:t> ^= |= </a:t>
                      </a:r>
                    </a:p>
                    <a:p>
                      <a:pPr algn="ctr"/>
                      <a:r>
                        <a:rPr lang="en-IN" sz="1600" dirty="0">
                          <a:latin typeface="+mj-lt"/>
                        </a:rPr>
                        <a:t>&lt;&lt;= &gt;&gt;=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mj-lt"/>
                        </a:rPr>
                        <a:t>Assignment operators</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R to L</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14</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01874883"/>
                  </a:ext>
                </a:extLst>
              </a:tr>
              <a:tr h="315383">
                <a:tc>
                  <a:txBody>
                    <a:bodyPr/>
                    <a:lstStyle/>
                    <a:p>
                      <a:pPr algn="ctr"/>
                      <a:r>
                        <a:rPr lang="en-IN" sz="1600" dirty="0">
                          <a:latin typeface="+mj-lt"/>
                        </a:rPr>
                        <a:t>,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600" dirty="0">
                          <a:latin typeface="+mj-lt"/>
                        </a:rPr>
                        <a:t>Comma operator </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Times New Roman" panose="02020603050405020304" pitchFamily="18" charset="0"/>
                          <a:cs typeface="Times New Roman" panose="02020603050405020304" pitchFamily="18" charset="0"/>
                        </a:rPr>
                        <a:t>R to L</a:t>
                      </a: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15</a:t>
                      </a:r>
                      <a:endParaRPr lang="en-IN" sz="1600" dirty="0">
                        <a:latin typeface="+mj-lt"/>
                      </a:endParaRPr>
                    </a:p>
                  </a:txBody>
                  <a:tcPr marL="100838" marR="100838" marT="37846" marB="37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61332469"/>
                  </a:ext>
                </a:extLst>
              </a:tr>
            </a:tbl>
          </a:graphicData>
        </a:graphic>
      </p:graphicFrame>
      <p:sp>
        <p:nvSpPr>
          <p:cNvPr id="2" name="Title 1">
            <a:extLst>
              <a:ext uri="{FF2B5EF4-FFF2-40B4-BE49-F238E27FC236}">
                <a16:creationId xmlns="" xmlns:a16="http://schemas.microsoft.com/office/drawing/2014/main" id="{13F8B8EA-1052-4DC6-A80F-1976F4C3EB76}"/>
              </a:ext>
            </a:extLst>
          </p:cNvPr>
          <p:cNvSpPr>
            <a:spLocks noGrp="1"/>
          </p:cNvSpPr>
          <p:nvPr>
            <p:ph type="title"/>
          </p:nvPr>
        </p:nvSpPr>
        <p:spPr>
          <a:xfrm>
            <a:off x="1617841" y="0"/>
            <a:ext cx="6847722" cy="459087"/>
          </a:xfrm>
        </p:spPr>
        <p:txBody>
          <a:bodyPr>
            <a:normAutofit fontScale="90000"/>
          </a:bodyPr>
          <a:lstStyle/>
          <a:p>
            <a:pPr algn="ctr"/>
            <a:r>
              <a:rPr lang="en-US" sz="3600" dirty="0">
                <a:latin typeface="Times New Roman" panose="02020603050405020304" pitchFamily="18" charset="0"/>
                <a:cs typeface="Times New Roman" panose="02020603050405020304" pitchFamily="18" charset="0"/>
              </a:rPr>
              <a:t>Precedence and Associativity</a:t>
            </a:r>
            <a:endParaRPr lang="en-IN" sz="3600"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15488124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F5CDC8-4883-4CB6-29B7-4CE57A18C936}"/>
              </a:ext>
            </a:extLst>
          </p:cNvPr>
          <p:cNvSpPr>
            <a:spLocks noGrp="1"/>
          </p:cNvSpPr>
          <p:nvPr>
            <p:ph type="title"/>
          </p:nvPr>
        </p:nvSpPr>
        <p:spPr>
          <a:xfrm>
            <a:off x="595020" y="241787"/>
            <a:ext cx="8697278" cy="521473"/>
          </a:xfrm>
        </p:spPr>
        <p:txBody>
          <a:bodyPr>
            <a:normAutofit/>
          </a:bodyPr>
          <a:lstStyle/>
          <a:p>
            <a:pPr algn="ctr"/>
            <a:r>
              <a:rPr lang="en-US" sz="2400" dirty="0"/>
              <a:t>OPERATOR PRECEDENCE AND ASSOCIATIVITY</a:t>
            </a:r>
            <a:endParaRPr lang="en-IN" sz="2400" dirty="0"/>
          </a:p>
        </p:txBody>
      </p:sp>
      <p:sp>
        <p:nvSpPr>
          <p:cNvPr id="7" name="TextBox 6">
            <a:extLst>
              <a:ext uri="{FF2B5EF4-FFF2-40B4-BE49-F238E27FC236}">
                <a16:creationId xmlns="" xmlns:a16="http://schemas.microsoft.com/office/drawing/2014/main" id="{AF0F6230-070B-1F9B-8F9C-C24B2383FB14}"/>
              </a:ext>
            </a:extLst>
          </p:cNvPr>
          <p:cNvSpPr txBox="1"/>
          <p:nvPr/>
        </p:nvSpPr>
        <p:spPr>
          <a:xfrm>
            <a:off x="92295" y="713439"/>
            <a:ext cx="9747673" cy="7848302"/>
          </a:xfrm>
          <a:prstGeom prst="rect">
            <a:avLst/>
          </a:prstGeom>
          <a:noFill/>
        </p:spPr>
        <p:txBody>
          <a:bodyPr wrap="square">
            <a:spAutoFit/>
          </a:bodyPr>
          <a:lstStyle/>
          <a:p>
            <a:pPr marL="457200" indent="-457200" algn="just">
              <a:lnSpc>
                <a:spcPct val="150000"/>
              </a:lnSpc>
              <a:buFont typeface="Wingdings" panose="05000000000000000000" pitchFamily="2" charset="2"/>
              <a:buChar char="Ø"/>
            </a:pPr>
            <a:r>
              <a:rPr lang="en-IN" sz="2400" b="0" dirty="0">
                <a:solidFill>
                  <a:schemeClr val="tx1"/>
                </a:solidFill>
                <a:latin typeface="+mj-lt"/>
              </a:rPr>
              <a:t>The </a:t>
            </a:r>
            <a:r>
              <a:rPr lang="en-IN" sz="2400" b="0" i="1" dirty="0">
                <a:solidFill>
                  <a:srgbClr val="0070C0"/>
                </a:solidFill>
                <a:latin typeface="+mj-lt"/>
              </a:rPr>
              <a:t>operator</a:t>
            </a:r>
            <a:r>
              <a:rPr lang="en-IN" sz="2400" b="0" dirty="0">
                <a:solidFill>
                  <a:srgbClr val="0070C0"/>
                </a:solidFill>
                <a:latin typeface="+mj-lt"/>
              </a:rPr>
              <a:t> </a:t>
            </a:r>
            <a:r>
              <a:rPr lang="en-IN" sz="2400" b="0" i="1" dirty="0">
                <a:solidFill>
                  <a:srgbClr val="0070C0"/>
                </a:solidFill>
                <a:latin typeface="+mj-lt"/>
              </a:rPr>
              <a:t>precedence</a:t>
            </a:r>
            <a:r>
              <a:rPr lang="en-IN" sz="2400" b="0" dirty="0">
                <a:solidFill>
                  <a:srgbClr val="0070C0"/>
                </a:solidFill>
                <a:latin typeface="+mj-lt"/>
              </a:rPr>
              <a:t> </a:t>
            </a:r>
            <a:r>
              <a:rPr lang="en-IN" sz="2400" b="0" dirty="0">
                <a:solidFill>
                  <a:schemeClr val="tx1"/>
                </a:solidFill>
                <a:latin typeface="+mj-lt"/>
              </a:rPr>
              <a:t>and </a:t>
            </a:r>
            <a:r>
              <a:rPr lang="en-IN" sz="2400" b="0" i="1" dirty="0">
                <a:solidFill>
                  <a:srgbClr val="0070C0"/>
                </a:solidFill>
                <a:latin typeface="+mj-lt"/>
              </a:rPr>
              <a:t>associativity</a:t>
            </a:r>
            <a:r>
              <a:rPr lang="en-IN" sz="2400" b="0" dirty="0">
                <a:solidFill>
                  <a:srgbClr val="0070C0"/>
                </a:solidFill>
                <a:latin typeface="+mj-lt"/>
              </a:rPr>
              <a:t> </a:t>
            </a:r>
            <a:r>
              <a:rPr lang="en-IN" sz="2400" b="0" i="1" dirty="0">
                <a:solidFill>
                  <a:srgbClr val="0070C0"/>
                </a:solidFill>
                <a:latin typeface="+mj-lt"/>
              </a:rPr>
              <a:t>rules</a:t>
            </a:r>
            <a:r>
              <a:rPr lang="en-IN" sz="2400" b="0" dirty="0">
                <a:solidFill>
                  <a:srgbClr val="0070C0"/>
                </a:solidFill>
                <a:latin typeface="+mj-lt"/>
              </a:rPr>
              <a:t> </a:t>
            </a:r>
            <a:r>
              <a:rPr lang="en-IN" sz="2400" b="0" dirty="0">
                <a:solidFill>
                  <a:schemeClr val="tx1"/>
                </a:solidFill>
                <a:latin typeface="+mj-lt"/>
              </a:rPr>
              <a:t>specifies the order in which operators in an expression are bound to the operands. </a:t>
            </a:r>
          </a:p>
          <a:p>
            <a:pPr algn="just">
              <a:lnSpc>
                <a:spcPct val="150000"/>
              </a:lnSpc>
            </a:pPr>
            <a:r>
              <a:rPr lang="en-IN" sz="2400" b="0" dirty="0">
                <a:solidFill>
                  <a:srgbClr val="FF0000"/>
                </a:solidFill>
                <a:latin typeface="+mj-lt"/>
              </a:rPr>
              <a:t>Precedence of Operators: </a:t>
            </a:r>
          </a:p>
          <a:p>
            <a:pPr marL="457200" indent="-457200" algn="just">
              <a:lnSpc>
                <a:spcPct val="150000"/>
              </a:lnSpc>
              <a:buFont typeface="Wingdings" panose="05000000000000000000" pitchFamily="2" charset="2"/>
              <a:buChar char="Ø"/>
            </a:pPr>
            <a:r>
              <a:rPr lang="en-IN" sz="2400" b="0" dirty="0">
                <a:solidFill>
                  <a:schemeClr val="tx1"/>
                </a:solidFill>
                <a:latin typeface="+mj-lt"/>
              </a:rPr>
              <a:t>The order in which different operators are used to evaluate an expression is called precedence of operators or hierarchy of operators. </a:t>
            </a:r>
          </a:p>
          <a:p>
            <a:pPr marL="457200" indent="-457200" algn="just">
              <a:lnSpc>
                <a:spcPct val="150000"/>
              </a:lnSpc>
              <a:buFont typeface="Wingdings" panose="05000000000000000000" pitchFamily="2" charset="2"/>
              <a:buChar char="Ø"/>
            </a:pPr>
            <a:r>
              <a:rPr lang="en-IN" sz="2400" b="0" dirty="0">
                <a:solidFill>
                  <a:schemeClr val="tx1"/>
                </a:solidFill>
                <a:latin typeface="+mj-lt"/>
              </a:rPr>
              <a:t>The operators are evaluated from highest precedence to least precedence.</a:t>
            </a:r>
          </a:p>
          <a:p>
            <a:pPr algn="just">
              <a:lnSpc>
                <a:spcPct val="150000"/>
              </a:lnSpc>
            </a:pPr>
            <a:endParaRPr lang="en-IN" sz="2400" b="0" dirty="0">
              <a:solidFill>
                <a:schemeClr val="tx1"/>
              </a:solidFill>
              <a:latin typeface="+mj-lt"/>
            </a:endParaRPr>
          </a:p>
          <a:p>
            <a:pPr algn="just"/>
            <a:endParaRPr lang="en-IN" sz="2400" b="0" dirty="0">
              <a:solidFill>
                <a:schemeClr val="tx1"/>
              </a:solidFill>
              <a:latin typeface="+mj-lt"/>
            </a:endParaRPr>
          </a:p>
          <a:p>
            <a:pPr algn="just">
              <a:lnSpc>
                <a:spcPct val="150000"/>
              </a:lnSpc>
            </a:pPr>
            <a:endParaRPr lang="en-IN" sz="2400" b="0" dirty="0">
              <a:solidFill>
                <a:schemeClr val="tx1"/>
              </a:solidFill>
              <a:latin typeface="+mj-lt"/>
            </a:endParaRPr>
          </a:p>
          <a:p>
            <a:pPr algn="just">
              <a:lnSpc>
                <a:spcPct val="150000"/>
              </a:lnSpc>
            </a:pPr>
            <a:endParaRPr lang="en-IN" sz="2400" b="0" dirty="0">
              <a:latin typeface="+mj-lt"/>
            </a:endParaRPr>
          </a:p>
          <a:p>
            <a:pPr algn="just">
              <a:lnSpc>
                <a:spcPct val="150000"/>
              </a:lnSpc>
            </a:pPr>
            <a:endParaRPr lang="en-IN" sz="2400" b="0" dirty="0">
              <a:latin typeface="+mj-lt"/>
            </a:endParaRPr>
          </a:p>
          <a:p>
            <a:pPr algn="just"/>
            <a:endParaRPr lang="en-IN" sz="2400" b="0" dirty="0">
              <a:latin typeface="+mj-lt"/>
            </a:endParaRPr>
          </a:p>
          <a:p>
            <a:pPr algn="just"/>
            <a:endParaRPr lang="en-IN" sz="2400" b="0" dirty="0">
              <a:latin typeface="+mj-lt"/>
            </a:endParaRPr>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5445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BD499E6-06A2-492B-F522-E26CF151301D}"/>
              </a:ext>
            </a:extLst>
          </p:cNvPr>
          <p:cNvSpPr>
            <a:spLocks noGrp="1"/>
          </p:cNvSpPr>
          <p:nvPr>
            <p:ph idx="1"/>
          </p:nvPr>
        </p:nvSpPr>
        <p:spPr>
          <a:xfrm>
            <a:off x="427466" y="813929"/>
            <a:ext cx="9231609" cy="4690196"/>
          </a:xfrm>
        </p:spPr>
        <p:txBody>
          <a:bodyPr>
            <a:normAutofit fontScale="92500" lnSpcReduction="10000"/>
          </a:bodyPr>
          <a:lstStyle/>
          <a:p>
            <a:pPr marL="0" indent="0">
              <a:lnSpc>
                <a:spcPct val="150000"/>
              </a:lnSpc>
              <a:buNone/>
            </a:pPr>
            <a:r>
              <a:rPr lang="en-US" sz="1900" b="1" dirty="0"/>
              <a:t>Output devices:</a:t>
            </a:r>
          </a:p>
          <a:p>
            <a:pPr algn="just">
              <a:lnSpc>
                <a:spcPct val="150000"/>
              </a:lnSpc>
              <a:spcBef>
                <a:spcPts val="0"/>
              </a:spcBef>
            </a:pPr>
            <a:r>
              <a:rPr lang="en-US" sz="1900" dirty="0"/>
              <a:t>Output devices are used to display or present the results of processing to the user. </a:t>
            </a:r>
          </a:p>
          <a:p>
            <a:pPr algn="just">
              <a:lnSpc>
                <a:spcPct val="150000"/>
              </a:lnSpc>
            </a:pPr>
            <a:r>
              <a:rPr lang="en-US" sz="1900" dirty="0"/>
              <a:t>Common examples include monitors, printers, and speakers. </a:t>
            </a:r>
          </a:p>
          <a:p>
            <a:pPr algn="just">
              <a:lnSpc>
                <a:spcPct val="150000"/>
              </a:lnSpc>
            </a:pPr>
            <a:r>
              <a:rPr lang="en-US" sz="1900" dirty="0"/>
              <a:t>Once the CPU has processed the input data, the output devices allow users to see or hear the results in a human-readable or usable form.</a:t>
            </a:r>
          </a:p>
          <a:p>
            <a:pPr marL="0" indent="0" algn="just">
              <a:lnSpc>
                <a:spcPct val="150000"/>
              </a:lnSpc>
              <a:buNone/>
            </a:pPr>
            <a:r>
              <a:rPr lang="en-US" sz="1900" b="1" dirty="0"/>
              <a:t>Communication Devices:</a:t>
            </a:r>
          </a:p>
          <a:p>
            <a:pPr algn="just">
              <a:lnSpc>
                <a:spcPct val="150000"/>
              </a:lnSpc>
              <a:spcBef>
                <a:spcPts val="0"/>
              </a:spcBef>
            </a:pPr>
            <a:r>
              <a:rPr lang="en-US" sz="1900" dirty="0"/>
              <a:t>Communication devices allow the computer system to send and receive data from other systems or networks. </a:t>
            </a:r>
          </a:p>
          <a:p>
            <a:pPr algn="just">
              <a:lnSpc>
                <a:spcPct val="150000"/>
              </a:lnSpc>
            </a:pPr>
            <a:r>
              <a:rPr lang="en-US" sz="1900" dirty="0"/>
              <a:t>These include devices like modems, network interface cards (NICs), and wireless adapters. </a:t>
            </a:r>
            <a:endParaRPr lang="en-IN" sz="1900" dirty="0"/>
          </a:p>
        </p:txBody>
      </p:sp>
      <p:sp>
        <p:nvSpPr>
          <p:cNvPr id="4" name="Title 1">
            <a:extLst>
              <a:ext uri="{FF2B5EF4-FFF2-40B4-BE49-F238E27FC236}">
                <a16:creationId xmlns="" xmlns:a16="http://schemas.microsoft.com/office/drawing/2014/main" id="{876BB78F-D9AF-E08A-300A-D1F0BC1C6099}"/>
              </a:ext>
            </a:extLst>
          </p:cNvPr>
          <p:cNvSpPr txBox="1">
            <a:spLocks/>
          </p:cNvSpPr>
          <p:nvPr/>
        </p:nvSpPr>
        <p:spPr>
          <a:xfrm>
            <a:off x="693261" y="98729"/>
            <a:ext cx="8697278" cy="715200"/>
          </a:xfrm>
          <a:prstGeom prst="rect">
            <a:avLst/>
          </a:prstGeom>
        </p:spPr>
        <p:txBody>
          <a:bodyPr vert="horz" lIns="75648" tIns="37824" rIns="75648" bIns="37824"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F1E1E"/>
                </a:solidFill>
                <a:latin typeface="+mn-lt"/>
                <a:ea typeface="Sora Semi Bold" pitchFamily="34" charset="-122"/>
              </a:rPr>
              <a:t>Components of a Computer </a:t>
            </a:r>
            <a:r>
              <a:rPr lang="en-US" b="1" dirty="0">
                <a:solidFill>
                  <a:srgbClr val="1F1E1E"/>
                </a:solidFill>
                <a:latin typeface="+mn-lt"/>
                <a:ea typeface="Sora Semi Bold" pitchFamily="34" charset="-122"/>
                <a:cs typeface="Sora Semi Bold" pitchFamily="34" charset="-120"/>
              </a:rPr>
              <a:t>System</a:t>
            </a:r>
            <a:endParaRPr lang="en-IN" dirty="0">
              <a:latin typeface="+mn-lt"/>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7836055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F5CDC8-4883-4CB6-29B7-4CE57A18C936}"/>
              </a:ext>
            </a:extLst>
          </p:cNvPr>
          <p:cNvSpPr>
            <a:spLocks noGrp="1"/>
          </p:cNvSpPr>
          <p:nvPr>
            <p:ph type="title"/>
          </p:nvPr>
        </p:nvSpPr>
        <p:spPr/>
        <p:txBody>
          <a:bodyPr/>
          <a:lstStyle/>
          <a:p>
            <a:pPr algn="ctr"/>
            <a:r>
              <a:rPr lang="en-US" dirty="0"/>
              <a:t>OPERATOR PRECEDENCE AND ASSOCIATIVITY</a:t>
            </a:r>
            <a:endParaRPr lang="en-IN" dirty="0"/>
          </a:p>
        </p:txBody>
      </p:sp>
      <p:sp>
        <p:nvSpPr>
          <p:cNvPr id="7" name="TextBox 6">
            <a:extLst>
              <a:ext uri="{FF2B5EF4-FFF2-40B4-BE49-F238E27FC236}">
                <a16:creationId xmlns="" xmlns:a16="http://schemas.microsoft.com/office/drawing/2014/main" id="{0998DECB-056E-6F86-2EA3-F999D1F653EA}"/>
              </a:ext>
            </a:extLst>
          </p:cNvPr>
          <p:cNvSpPr txBox="1"/>
          <p:nvPr/>
        </p:nvSpPr>
        <p:spPr>
          <a:xfrm>
            <a:off x="240693" y="1174418"/>
            <a:ext cx="9602018" cy="3093154"/>
          </a:xfrm>
          <a:prstGeom prst="rect">
            <a:avLst/>
          </a:prstGeom>
          <a:noFill/>
        </p:spPr>
        <p:txBody>
          <a:bodyPr wrap="square">
            <a:spAutoFit/>
          </a:bodyPr>
          <a:lstStyle/>
          <a:p>
            <a:pPr algn="just">
              <a:lnSpc>
                <a:spcPct val="150000"/>
              </a:lnSpc>
            </a:pPr>
            <a:r>
              <a:rPr lang="en-IN" sz="2600" b="1" dirty="0">
                <a:solidFill>
                  <a:schemeClr val="tx1"/>
                </a:solidFill>
                <a:latin typeface="+mj-lt"/>
              </a:rPr>
              <a:t>Associativity of Operators: </a:t>
            </a:r>
          </a:p>
          <a:p>
            <a:pPr algn="just">
              <a:lnSpc>
                <a:spcPct val="150000"/>
              </a:lnSpc>
            </a:pPr>
            <a:r>
              <a:rPr lang="en-IN" sz="2600" b="0" dirty="0">
                <a:solidFill>
                  <a:schemeClr val="tx1"/>
                </a:solidFill>
                <a:latin typeface="+mj-lt"/>
              </a:rPr>
              <a:t>Whenever two or more operators having the same precedence or priority occurs in the expression, then the direction order chosen (left to right or right to left ) to evaluate an expression is called associativity of operators.</a:t>
            </a:r>
            <a:endParaRPr lang="en-IN" sz="2600" b="0" dirty="0">
              <a:latin typeface="+mj-lt"/>
            </a:endParaRPr>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8568858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A84636E-57CB-A267-7936-5C5EB1E50BF0}"/>
              </a:ext>
            </a:extLst>
          </p:cNvPr>
          <p:cNvSpPr txBox="1"/>
          <p:nvPr/>
        </p:nvSpPr>
        <p:spPr>
          <a:xfrm>
            <a:off x="95236" y="202397"/>
            <a:ext cx="9893328" cy="6093976"/>
          </a:xfrm>
          <a:prstGeom prst="rect">
            <a:avLst/>
          </a:prstGeom>
          <a:noFill/>
        </p:spPr>
        <p:txBody>
          <a:bodyPr wrap="square">
            <a:spAutoFit/>
          </a:bodyPr>
          <a:lstStyle/>
          <a:p>
            <a:pPr algn="just">
              <a:lnSpc>
                <a:spcPct val="150000"/>
              </a:lnSpc>
            </a:pPr>
            <a:r>
              <a:rPr lang="en-US" sz="2600" b="0" dirty="0">
                <a:solidFill>
                  <a:srgbClr val="FF0000"/>
                </a:solidFill>
                <a:latin typeface="+mj-lt"/>
              </a:rPr>
              <a:t>They are classified into two categories based on the direction </a:t>
            </a:r>
          </a:p>
          <a:p>
            <a:pPr algn="just">
              <a:lnSpc>
                <a:spcPct val="150000"/>
              </a:lnSpc>
            </a:pPr>
            <a:r>
              <a:rPr lang="en-US" sz="2600" b="0" dirty="0">
                <a:solidFill>
                  <a:srgbClr val="FF0000"/>
                </a:solidFill>
                <a:latin typeface="+mj-lt"/>
              </a:rPr>
              <a:t>of evaluation chosen as below:</a:t>
            </a:r>
          </a:p>
          <a:p>
            <a:pPr algn="just">
              <a:lnSpc>
                <a:spcPct val="150000"/>
              </a:lnSpc>
            </a:pPr>
            <a:r>
              <a:rPr lang="en-IN" sz="2600" dirty="0">
                <a:solidFill>
                  <a:srgbClr val="FF0000"/>
                </a:solidFill>
                <a:latin typeface="+mj-lt"/>
              </a:rPr>
              <a:t>Left to Right Associativity: </a:t>
            </a:r>
          </a:p>
          <a:p>
            <a:pPr marL="342900" indent="-342900" algn="just">
              <a:lnSpc>
                <a:spcPct val="150000"/>
              </a:lnSpc>
              <a:buFont typeface="Arial" panose="020B0604020202020204" pitchFamily="34" charset="0"/>
              <a:buChar char="•"/>
            </a:pPr>
            <a:r>
              <a:rPr lang="en-IN" sz="2600" b="0" dirty="0">
                <a:solidFill>
                  <a:schemeClr val="tx1"/>
                </a:solidFill>
                <a:latin typeface="+mj-lt"/>
              </a:rPr>
              <a:t>Here the direction order chosen for evaluation is left to right. </a:t>
            </a:r>
          </a:p>
          <a:p>
            <a:pPr marL="342900" indent="-342900" algn="just">
              <a:lnSpc>
                <a:spcPct val="150000"/>
              </a:lnSpc>
              <a:buFont typeface="Arial" panose="020B0604020202020204" pitchFamily="34" charset="0"/>
              <a:buChar char="•"/>
            </a:pPr>
            <a:r>
              <a:rPr lang="en-IN" sz="2600" b="0" dirty="0">
                <a:solidFill>
                  <a:schemeClr val="tx1"/>
                </a:solidFill>
                <a:latin typeface="+mj-lt"/>
              </a:rPr>
              <a:t>E.g.: Arithmetic operators, Logical Operators and Relational operators follows left to right associativity.</a:t>
            </a:r>
          </a:p>
          <a:p>
            <a:pPr algn="just">
              <a:lnSpc>
                <a:spcPct val="150000"/>
              </a:lnSpc>
            </a:pPr>
            <a:r>
              <a:rPr lang="en-IN" sz="2600" dirty="0">
                <a:solidFill>
                  <a:srgbClr val="FF0000"/>
                </a:solidFill>
                <a:latin typeface="+mj-lt"/>
              </a:rPr>
              <a:t>Right to Left Associativity: </a:t>
            </a:r>
          </a:p>
          <a:p>
            <a:pPr marL="342900" indent="-342900" algn="just">
              <a:lnSpc>
                <a:spcPct val="150000"/>
              </a:lnSpc>
              <a:buFont typeface="Arial" panose="020B0604020202020204" pitchFamily="34" charset="0"/>
              <a:buChar char="•"/>
            </a:pPr>
            <a:r>
              <a:rPr lang="en-IN" sz="2600" b="0" dirty="0">
                <a:solidFill>
                  <a:schemeClr val="tx1"/>
                </a:solidFill>
                <a:latin typeface="+mj-lt"/>
              </a:rPr>
              <a:t>Here the direction order chosen for evaluation is right to left.</a:t>
            </a:r>
          </a:p>
          <a:p>
            <a:pPr marL="342900" indent="-342900" algn="just">
              <a:lnSpc>
                <a:spcPct val="150000"/>
              </a:lnSpc>
              <a:buFont typeface="Arial" panose="020B0604020202020204" pitchFamily="34" charset="0"/>
              <a:buChar char="•"/>
            </a:pPr>
            <a:r>
              <a:rPr lang="en-IN" sz="2600" b="0" dirty="0">
                <a:solidFill>
                  <a:schemeClr val="tx1"/>
                </a:solidFill>
                <a:latin typeface="+mj-lt"/>
              </a:rPr>
              <a:t>E.g.: Assignment operator, unary operators and conditional expression, etc., have right to left associativity.</a:t>
            </a:r>
            <a:endParaRPr lang="en-IN" sz="2600" b="0" dirty="0">
              <a:latin typeface="+mj-lt"/>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822951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43223A-3A47-4356-9A68-454D4F735B4E}"/>
              </a:ext>
            </a:extLst>
          </p:cNvPr>
          <p:cNvSpPr>
            <a:spLocks noGrp="1"/>
          </p:cNvSpPr>
          <p:nvPr>
            <p:ph type="title"/>
          </p:nvPr>
        </p:nvSpPr>
        <p:spPr>
          <a:xfrm>
            <a:off x="504190" y="0"/>
            <a:ext cx="9075023" cy="931038"/>
          </a:xfrm>
        </p:spPr>
        <p:txBody>
          <a:bodyPr>
            <a:normAutofit/>
          </a:bodyPr>
          <a:lstStyle/>
          <a:p>
            <a:pPr algn="ctr"/>
            <a:r>
              <a:rPr lang="en-US" sz="2400" dirty="0"/>
              <a:t>PRECEDENCE OF ARITHMETIC OPERATORS</a:t>
            </a:r>
            <a:endParaRPr lang="en-IN" sz="2400" dirty="0"/>
          </a:p>
        </p:txBody>
      </p:sp>
      <p:sp>
        <p:nvSpPr>
          <p:cNvPr id="3" name="Text Placeholder 2">
            <a:extLst>
              <a:ext uri="{FF2B5EF4-FFF2-40B4-BE49-F238E27FC236}">
                <a16:creationId xmlns="" xmlns:a16="http://schemas.microsoft.com/office/drawing/2014/main" id="{F7125370-C69F-4863-A12B-4E3A0BBDA751}"/>
              </a:ext>
            </a:extLst>
          </p:cNvPr>
          <p:cNvSpPr>
            <a:spLocks noGrp="1"/>
          </p:cNvSpPr>
          <p:nvPr>
            <p:ph type="body"/>
          </p:nvPr>
        </p:nvSpPr>
        <p:spPr>
          <a:xfrm>
            <a:off x="504190" y="702804"/>
            <a:ext cx="9075023" cy="4803680"/>
          </a:xfrm>
        </p:spPr>
        <p:txBody>
          <a:bodyPr>
            <a:normAutofit fontScale="77500" lnSpcReduction="20000"/>
          </a:bodyPr>
          <a:lstStyle/>
          <a:p>
            <a:pPr marL="342900" indent="-342900" algn="just">
              <a:lnSpc>
                <a:spcPct val="150000"/>
              </a:lnSpc>
              <a:buFont typeface="Arial" panose="020B0604020202020204" pitchFamily="34" charset="0"/>
              <a:buChar char="•"/>
            </a:pPr>
            <a:r>
              <a:rPr lang="en-US" b="0" dirty="0">
                <a:solidFill>
                  <a:schemeClr val="tx1"/>
                </a:solidFill>
                <a:latin typeface="Times New Roman" pitchFamily="18" charset="0"/>
                <a:cs typeface="Times New Roman" pitchFamily="18" charset="0"/>
              </a:rPr>
              <a:t>An arithmetic expression without parenthesis will be</a:t>
            </a:r>
          </a:p>
          <a:p>
            <a:pPr algn="just">
              <a:lnSpc>
                <a:spcPct val="150000"/>
              </a:lnSpc>
            </a:pPr>
            <a:r>
              <a:rPr lang="en-US" b="0" dirty="0">
                <a:solidFill>
                  <a:schemeClr val="tx1"/>
                </a:solidFill>
                <a:latin typeface="Times New Roman" pitchFamily="18" charset="0"/>
                <a:cs typeface="Times New Roman" pitchFamily="18" charset="0"/>
              </a:rPr>
              <a:t> evaluated from </a:t>
            </a:r>
            <a:r>
              <a:rPr lang="en-US" b="0" i="1" dirty="0">
                <a:solidFill>
                  <a:schemeClr val="tx1"/>
                </a:solidFill>
                <a:latin typeface="Times New Roman" pitchFamily="18" charset="0"/>
                <a:cs typeface="Times New Roman" pitchFamily="18" charset="0"/>
              </a:rPr>
              <a:t>left</a:t>
            </a:r>
            <a:r>
              <a:rPr lang="en-US" b="0" dirty="0">
                <a:solidFill>
                  <a:schemeClr val="tx1"/>
                </a:solidFill>
                <a:latin typeface="Times New Roman" pitchFamily="18" charset="0"/>
                <a:cs typeface="Times New Roman" pitchFamily="18" charset="0"/>
              </a:rPr>
              <a:t> to </a:t>
            </a:r>
            <a:r>
              <a:rPr lang="en-US" b="0" i="1" dirty="0">
                <a:solidFill>
                  <a:schemeClr val="tx1"/>
                </a:solidFill>
                <a:latin typeface="Times New Roman" pitchFamily="18" charset="0"/>
                <a:cs typeface="Times New Roman" pitchFamily="18" charset="0"/>
              </a:rPr>
              <a:t>right</a:t>
            </a:r>
            <a:r>
              <a:rPr lang="en-US" b="0" dirty="0">
                <a:solidFill>
                  <a:schemeClr val="tx1"/>
                </a:solidFill>
                <a:latin typeface="Times New Roman" pitchFamily="18" charset="0"/>
                <a:cs typeface="Times New Roman" pitchFamily="18" charset="0"/>
              </a:rPr>
              <a:t> using the rules of precedence</a:t>
            </a:r>
          </a:p>
          <a:p>
            <a:pPr algn="just">
              <a:lnSpc>
                <a:spcPct val="150000"/>
              </a:lnSpc>
            </a:pPr>
            <a:r>
              <a:rPr lang="en-US" b="0" dirty="0">
                <a:solidFill>
                  <a:schemeClr val="tx1"/>
                </a:solidFill>
                <a:latin typeface="Times New Roman" pitchFamily="18" charset="0"/>
                <a:cs typeface="Times New Roman" pitchFamily="18" charset="0"/>
              </a:rPr>
              <a:t> of operators.</a:t>
            </a:r>
          </a:p>
          <a:p>
            <a:pPr marL="342900" indent="-342900" algn="just">
              <a:lnSpc>
                <a:spcPct val="150000"/>
              </a:lnSpc>
              <a:buFont typeface="Arial" panose="020B0604020202020204" pitchFamily="34" charset="0"/>
              <a:buChar char="•"/>
            </a:pPr>
            <a:r>
              <a:rPr lang="en-US" b="0" dirty="0">
                <a:solidFill>
                  <a:schemeClr val="tx1"/>
                </a:solidFill>
                <a:latin typeface="Times New Roman" pitchFamily="18" charset="0"/>
                <a:cs typeface="Times New Roman" pitchFamily="18" charset="0"/>
              </a:rPr>
              <a:t>There are two distinct priority levels of arithmetic </a:t>
            </a:r>
          </a:p>
          <a:p>
            <a:pPr algn="just">
              <a:lnSpc>
                <a:spcPct val="150000"/>
              </a:lnSpc>
            </a:pPr>
            <a:r>
              <a:rPr lang="en-US" b="0" dirty="0">
                <a:solidFill>
                  <a:schemeClr val="tx1"/>
                </a:solidFill>
                <a:latin typeface="Times New Roman" pitchFamily="18" charset="0"/>
                <a:cs typeface="Times New Roman" pitchFamily="18" charset="0"/>
              </a:rPr>
              <a:t>    operators in C:</a:t>
            </a:r>
          </a:p>
          <a:p>
            <a:pPr algn="just">
              <a:lnSpc>
                <a:spcPct val="150000"/>
              </a:lnSpc>
            </a:pPr>
            <a:r>
              <a:rPr lang="en-US" dirty="0">
                <a:solidFill>
                  <a:schemeClr val="tx1"/>
                </a:solidFill>
                <a:latin typeface="Times New Roman" pitchFamily="18" charset="0"/>
                <a:cs typeface="Times New Roman" pitchFamily="18" charset="0"/>
              </a:rPr>
              <a:t>		</a:t>
            </a:r>
            <a:r>
              <a:rPr lang="en-US" b="1" dirty="0">
                <a:solidFill>
                  <a:schemeClr val="tx1"/>
                </a:solidFill>
                <a:latin typeface="Times New Roman" pitchFamily="18" charset="0"/>
                <a:cs typeface="Times New Roman" pitchFamily="18" charset="0"/>
              </a:rPr>
              <a:t>High priority    *   /   %</a:t>
            </a:r>
          </a:p>
          <a:p>
            <a:pPr algn="just">
              <a:lnSpc>
                <a:spcPct val="150000"/>
              </a:lnSpc>
            </a:pPr>
            <a:r>
              <a:rPr lang="en-US" b="1" dirty="0">
                <a:solidFill>
                  <a:schemeClr val="tx1"/>
                </a:solidFill>
                <a:latin typeface="Times New Roman" pitchFamily="18" charset="0"/>
                <a:cs typeface="Times New Roman" pitchFamily="18" charset="0"/>
              </a:rPr>
              <a:t>		Low priority     +   -</a:t>
            </a:r>
          </a:p>
          <a:p>
            <a:pPr algn="just">
              <a:lnSpc>
                <a:spcPct val="150000"/>
              </a:lnSpc>
            </a:pPr>
            <a:endParaRPr lang="en-IN" b="1" dirty="0">
              <a:solidFill>
                <a:schemeClr val="tx1"/>
              </a:solidFill>
              <a:latin typeface="Times New Roman" pitchFamily="18" charset="0"/>
              <a:cs typeface="Times New Roman" pitchFamily="18" charset="0"/>
            </a:endParaRP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4427903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 xmlns:a16="http://schemas.microsoft.com/office/drawing/2014/main" id="{307B74E6-E432-4A46-A29E-2CFB83B4E806}"/>
                  </a:ext>
                </a:extLst>
              </p:cNvPr>
              <p:cNvSpPr>
                <a:spLocks noGrp="1"/>
              </p:cNvSpPr>
              <p:nvPr>
                <p:ph type="body"/>
              </p:nvPr>
            </p:nvSpPr>
            <p:spPr>
              <a:xfrm>
                <a:off x="356779" y="1467498"/>
                <a:ext cx="9075023" cy="3292006"/>
              </a:xfrm>
            </p:spPr>
            <p:txBody>
              <a:bodyPr>
                <a:noAutofit/>
              </a:bodyPr>
              <a:lstStyle/>
              <a:p>
                <a:pPr algn="l">
                  <a:lnSpc>
                    <a:spcPct val="170000"/>
                  </a:lnSpc>
                </a:pPr>
                <a:r>
                  <a:rPr lang="en-US" sz="2600" b="1" dirty="0">
                    <a:solidFill>
                      <a:schemeClr val="tx1"/>
                    </a:solidFill>
                  </a:rPr>
                  <a:t>E.g.: </a:t>
                </a:r>
                <a:r>
                  <a:rPr lang="en-US" sz="2600" dirty="0">
                    <a:solidFill>
                      <a:schemeClr val="tx1"/>
                    </a:solidFill>
                  </a:rPr>
                  <a:t>Consider the following evaluation statement</a:t>
                </a:r>
              </a:p>
              <a:p>
                <a:pPr algn="l">
                  <a:lnSpc>
                    <a:spcPct val="170000"/>
                  </a:lnSpc>
                </a:pPr>
                <a:r>
                  <a:rPr lang="en-US" sz="2600" dirty="0"/>
                  <a:t>	</a:t>
                </a:r>
                <a14:m>
                  <m:oMath xmlns:m="http://schemas.openxmlformats.org/officeDocument/2006/math">
                    <m:r>
                      <a:rPr lang="en-US" sz="2600" b="1" i="1" dirty="0" smtClean="0">
                        <a:solidFill>
                          <a:srgbClr val="FF0000"/>
                        </a:solidFill>
                        <a:latin typeface="Cambria Math" panose="02040503050406030204" pitchFamily="18" charset="0"/>
                      </a:rPr>
                      <m:t>𝒙</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𝒂</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𝒃</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𝟑</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𝒄</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𝟐</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𝟏</m:t>
                    </m:r>
                  </m:oMath>
                </a14:m>
                <a:endParaRPr lang="en-US" sz="2600" b="1" dirty="0">
                  <a:solidFill>
                    <a:srgbClr val="FF0000"/>
                  </a:solidFill>
                </a:endParaRPr>
              </a:p>
              <a:p>
                <a:pPr algn="l">
                  <a:lnSpc>
                    <a:spcPct val="170000"/>
                  </a:lnSpc>
                </a:pPr>
                <a:r>
                  <a:rPr lang="en-US" sz="2600" dirty="0"/>
                  <a:t>       </a:t>
                </a:r>
                <a:r>
                  <a:rPr lang="en-US" sz="2600" dirty="0">
                    <a:solidFill>
                      <a:schemeClr val="tx1"/>
                    </a:solidFill>
                  </a:rPr>
                  <a:t>when a=9, b=12, and c=3 the statement becomes</a:t>
                </a:r>
              </a:p>
              <a:p>
                <a:pPr algn="l">
                  <a:lnSpc>
                    <a:spcPct val="170000"/>
                  </a:lnSpc>
                </a:pPr>
                <a:r>
                  <a:rPr lang="en-US" sz="2600" dirty="0"/>
                  <a:t>	</a:t>
                </a:r>
                <a14:m>
                  <m:oMath xmlns:m="http://schemas.openxmlformats.org/officeDocument/2006/math">
                    <m:r>
                      <a:rPr lang="en-US" sz="2600" b="1" i="1" dirty="0" smtClean="0">
                        <a:solidFill>
                          <a:srgbClr val="FF0000"/>
                        </a:solidFill>
                        <a:latin typeface="Cambria Math" panose="02040503050406030204" pitchFamily="18" charset="0"/>
                      </a:rPr>
                      <m:t>𝒙</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𝟗</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𝟏𝟐</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𝟑</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𝟑</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𝟐</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𝟏</m:t>
                    </m:r>
                  </m:oMath>
                </a14:m>
                <a:endParaRPr lang="en-US" sz="2600" b="1" dirty="0">
                  <a:solidFill>
                    <a:srgbClr val="FF0000"/>
                  </a:solidFill>
                </a:endParaRPr>
              </a:p>
              <a:p>
                <a:pPr algn="l">
                  <a:lnSpc>
                    <a:spcPct val="170000"/>
                  </a:lnSpc>
                </a:pPr>
                <a:r>
                  <a:rPr lang="en-US" sz="2600" dirty="0"/>
                  <a:t>        </a:t>
                </a:r>
                <a:r>
                  <a:rPr lang="en-US" sz="2600" dirty="0">
                    <a:solidFill>
                      <a:schemeClr val="tx1"/>
                    </a:solidFill>
                  </a:rPr>
                  <a:t>and is evaluated as follows</a:t>
                </a:r>
              </a:p>
              <a:p>
                <a:pPr algn="l">
                  <a:lnSpc>
                    <a:spcPct val="170000"/>
                  </a:lnSpc>
                </a:pPr>
                <a:r>
                  <a:rPr lang="en-US" sz="2600" dirty="0"/>
                  <a:t>	Step 1: </a:t>
                </a:r>
                <a14:m>
                  <m:oMath xmlns:m="http://schemas.openxmlformats.org/officeDocument/2006/math">
                    <m:r>
                      <a:rPr lang="en-US" sz="2600" b="1" i="1" dirty="0" smtClean="0">
                        <a:solidFill>
                          <a:srgbClr val="FF0000"/>
                        </a:solidFill>
                        <a:latin typeface="Cambria Math" panose="02040503050406030204" pitchFamily="18" charset="0"/>
                      </a:rPr>
                      <m:t>𝒙</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𝟗</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𝟒</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𝟑</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𝟐</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𝟏</m:t>
                    </m:r>
                  </m:oMath>
                </a14:m>
                <a:endParaRPr lang="en-US" sz="2600" b="1" dirty="0">
                  <a:solidFill>
                    <a:srgbClr val="FF0000"/>
                  </a:solidFill>
                </a:endParaRPr>
              </a:p>
              <a:p>
                <a:pPr algn="l">
                  <a:lnSpc>
                    <a:spcPct val="170000"/>
                  </a:lnSpc>
                </a:pPr>
                <a:r>
                  <a:rPr lang="en-US" sz="2600" dirty="0"/>
                  <a:t>	Step 2: </a:t>
                </a:r>
                <a14:m>
                  <m:oMath xmlns:m="http://schemas.openxmlformats.org/officeDocument/2006/math">
                    <m:r>
                      <a:rPr lang="en-US" sz="2600" b="1" i="1" dirty="0" smtClean="0">
                        <a:solidFill>
                          <a:srgbClr val="FF0000"/>
                        </a:solidFill>
                        <a:latin typeface="Cambria Math" panose="02040503050406030204" pitchFamily="18" charset="0"/>
                      </a:rPr>
                      <m:t>𝒙</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𝟗</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𝟒</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𝟔</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𝟏</m:t>
                    </m:r>
                  </m:oMath>
                </a14:m>
                <a:endParaRPr lang="en-US" sz="2600" b="1" dirty="0">
                  <a:solidFill>
                    <a:srgbClr val="FF0000"/>
                  </a:solidFill>
                </a:endParaRPr>
              </a:p>
              <a:p>
                <a:pPr algn="l">
                  <a:lnSpc>
                    <a:spcPct val="170000"/>
                  </a:lnSpc>
                </a:pPr>
                <a:r>
                  <a:rPr lang="en-US" sz="2600" dirty="0"/>
                  <a:t>	Step 3: </a:t>
                </a:r>
                <a14:m>
                  <m:oMath xmlns:m="http://schemas.openxmlformats.org/officeDocument/2006/math">
                    <m:r>
                      <a:rPr lang="en-US" sz="2600" b="1" i="1" dirty="0" smtClean="0">
                        <a:solidFill>
                          <a:srgbClr val="FF0000"/>
                        </a:solidFill>
                        <a:latin typeface="Cambria Math" panose="02040503050406030204" pitchFamily="18" charset="0"/>
                      </a:rPr>
                      <m:t>𝒙</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𝟓</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𝟔</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𝟏</m:t>
                    </m:r>
                  </m:oMath>
                </a14:m>
                <a:endParaRPr lang="en-US" sz="2600" b="1" dirty="0">
                  <a:solidFill>
                    <a:srgbClr val="FF0000"/>
                  </a:solidFill>
                </a:endParaRPr>
              </a:p>
              <a:p>
                <a:pPr algn="l">
                  <a:lnSpc>
                    <a:spcPct val="170000"/>
                  </a:lnSpc>
                </a:pPr>
                <a:r>
                  <a:rPr lang="en-US" sz="2600" dirty="0"/>
                  <a:t>	Step 4: </a:t>
                </a:r>
                <a14:m>
                  <m:oMath xmlns:m="http://schemas.openxmlformats.org/officeDocument/2006/math">
                    <m:r>
                      <a:rPr lang="en-US" sz="2600" b="1" i="1" dirty="0" smtClean="0">
                        <a:solidFill>
                          <a:srgbClr val="FF0000"/>
                        </a:solidFill>
                        <a:latin typeface="Cambria Math" panose="02040503050406030204" pitchFamily="18" charset="0"/>
                      </a:rPr>
                      <m:t>𝒙</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𝟏𝟏</m:t>
                    </m:r>
                    <m:r>
                      <a:rPr lang="en-US" sz="2600" b="1" i="1" dirty="0" smtClean="0">
                        <a:solidFill>
                          <a:srgbClr val="FF0000"/>
                        </a:solidFill>
                        <a:latin typeface="Cambria Math" panose="02040503050406030204" pitchFamily="18" charset="0"/>
                      </a:rPr>
                      <m:t> – </m:t>
                    </m:r>
                    <m:r>
                      <a:rPr lang="en-US" sz="2600" b="1" i="1" dirty="0" smtClean="0">
                        <a:solidFill>
                          <a:srgbClr val="FF0000"/>
                        </a:solidFill>
                        <a:latin typeface="Cambria Math" panose="02040503050406030204" pitchFamily="18" charset="0"/>
                      </a:rPr>
                      <m:t>𝟏</m:t>
                    </m:r>
                  </m:oMath>
                </a14:m>
                <a:endParaRPr lang="en-US" sz="2600" b="1" dirty="0">
                  <a:solidFill>
                    <a:srgbClr val="FF0000"/>
                  </a:solidFill>
                </a:endParaRPr>
              </a:p>
              <a:p>
                <a:pPr algn="l">
                  <a:lnSpc>
                    <a:spcPct val="170000"/>
                  </a:lnSpc>
                </a:pPr>
                <a:r>
                  <a:rPr lang="en-US" sz="2600" dirty="0"/>
                  <a:t>	Step 5: </a:t>
                </a:r>
                <a14:m>
                  <m:oMath xmlns:m="http://schemas.openxmlformats.org/officeDocument/2006/math">
                    <m:r>
                      <a:rPr lang="en-US" sz="2600" b="1" i="1" dirty="0" smtClean="0">
                        <a:solidFill>
                          <a:srgbClr val="00B050"/>
                        </a:solidFill>
                        <a:latin typeface="Cambria Math" panose="02040503050406030204" pitchFamily="18" charset="0"/>
                      </a:rPr>
                      <m:t>𝒙</m:t>
                    </m:r>
                    <m:r>
                      <a:rPr lang="en-US" sz="2600" b="1" i="1" dirty="0" smtClean="0">
                        <a:solidFill>
                          <a:srgbClr val="00B050"/>
                        </a:solidFill>
                        <a:latin typeface="Cambria Math" panose="02040503050406030204" pitchFamily="18" charset="0"/>
                      </a:rPr>
                      <m:t> = </m:t>
                    </m:r>
                    <m:r>
                      <a:rPr lang="en-US" sz="2600" b="1" i="1" dirty="0" smtClean="0">
                        <a:solidFill>
                          <a:srgbClr val="00B050"/>
                        </a:solidFill>
                        <a:latin typeface="Cambria Math" panose="02040503050406030204" pitchFamily="18" charset="0"/>
                      </a:rPr>
                      <m:t>𝟏𝟎</m:t>
                    </m:r>
                    <m:r>
                      <a:rPr lang="en-US" sz="2600" b="1" i="1" dirty="0" smtClean="0">
                        <a:solidFill>
                          <a:srgbClr val="00B050"/>
                        </a:solidFill>
                        <a:latin typeface="Cambria Math" panose="02040503050406030204" pitchFamily="18" charset="0"/>
                      </a:rPr>
                      <m:t> </m:t>
                    </m:r>
                  </m:oMath>
                </a14:m>
                <a:endParaRPr lang="en-US" sz="2600" b="1" dirty="0">
                  <a:solidFill>
                    <a:srgbClr val="00B050"/>
                  </a:solidFill>
                </a:endParaRPr>
              </a:p>
              <a:p>
                <a:pPr>
                  <a:lnSpc>
                    <a:spcPct val="170000"/>
                  </a:lnSpc>
                </a:pPr>
                <a:endParaRPr lang="en-IN" sz="2600" dirty="0"/>
              </a:p>
            </p:txBody>
          </p:sp>
        </mc:Choice>
        <mc:Fallback xmlns="">
          <p:sp>
            <p:nvSpPr>
              <p:cNvPr id="3" name="Text Placeholder 2">
                <a:extLst>
                  <a:ext uri="{FF2B5EF4-FFF2-40B4-BE49-F238E27FC236}">
                    <a16:creationId xmlns:a16="http://schemas.microsoft.com/office/drawing/2014/main" id="{307B74E6-E432-4A46-A29E-2CFB83B4E806}"/>
                  </a:ext>
                </a:extLst>
              </p:cNvPr>
              <p:cNvSpPr>
                <a:spLocks noGrp="1" noRot="1" noChangeAspect="1" noMove="1" noResize="1" noEditPoints="1" noAdjustHandles="1" noChangeArrowheads="1" noChangeShapeType="1" noTextEdit="1"/>
              </p:cNvSpPr>
              <p:nvPr>
                <p:ph type="body"/>
              </p:nvPr>
            </p:nvSpPr>
            <p:spPr>
              <a:xfrm>
                <a:off x="323528" y="1772816"/>
                <a:ext cx="8229240" cy="3976920"/>
              </a:xfrm>
              <a:blipFill>
                <a:blip r:embed="rId2"/>
                <a:stretch>
                  <a:fillRect l="-2444" t="-39877" b="-30215"/>
                </a:stretch>
              </a:blipFill>
            </p:spPr>
            <p:txBody>
              <a:bodyPr/>
              <a:lstStyle/>
              <a:p>
                <a:r>
                  <a:rPr lang="en-IN">
                    <a:noFill/>
                  </a:rPr>
                  <a:t> </a:t>
                </a:r>
              </a:p>
            </p:txBody>
          </p:sp>
        </mc:Fallback>
      </mc:AlternateContent>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555276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3ED8D09-832F-44C3-BA89-86AEBEE03B37}"/>
              </a:ext>
            </a:extLst>
          </p:cNvPr>
          <p:cNvSpPr>
            <a:spLocks noGrp="1"/>
          </p:cNvSpPr>
          <p:nvPr>
            <p:ph type="body"/>
          </p:nvPr>
        </p:nvSpPr>
        <p:spPr>
          <a:xfrm>
            <a:off x="504389" y="990645"/>
            <a:ext cx="9075023" cy="5066563"/>
          </a:xfrm>
        </p:spPr>
        <p:txBody>
          <a:bodyPr/>
          <a:lstStyle/>
          <a:p>
            <a:r>
              <a:rPr lang="en-US" sz="2400" dirty="0">
                <a:solidFill>
                  <a:schemeClr val="tx1"/>
                </a:solidFill>
              </a:rPr>
              <a:t>E.g. 2:</a:t>
            </a:r>
          </a:p>
          <a:p>
            <a:r>
              <a:rPr lang="en-US" sz="2400" b="0" dirty="0">
                <a:solidFill>
                  <a:schemeClr val="tx1"/>
                </a:solidFill>
              </a:rPr>
              <a:t>	</a:t>
            </a:r>
            <a:r>
              <a:rPr lang="en-US" sz="2400" b="0" dirty="0"/>
              <a:t>C = 2 &amp;&amp; 5 || !6</a:t>
            </a:r>
          </a:p>
          <a:p>
            <a:r>
              <a:rPr lang="en-US" sz="2400" b="0" dirty="0">
                <a:solidFill>
                  <a:schemeClr val="tx1"/>
                </a:solidFill>
              </a:rPr>
              <a:t>	C = 2 &amp;&amp; 5 || (!6)</a:t>
            </a:r>
          </a:p>
          <a:p>
            <a:r>
              <a:rPr lang="en-US" sz="2400" b="0" dirty="0">
                <a:solidFill>
                  <a:schemeClr val="tx1"/>
                </a:solidFill>
              </a:rPr>
              <a:t>	C = (2 &amp;&amp; 5) || 0</a:t>
            </a:r>
          </a:p>
          <a:p>
            <a:r>
              <a:rPr lang="en-US" sz="2400" b="0" dirty="0">
                <a:solidFill>
                  <a:schemeClr val="tx1"/>
                </a:solidFill>
              </a:rPr>
              <a:t>	C = 1 || 0</a:t>
            </a:r>
          </a:p>
          <a:p>
            <a:r>
              <a:rPr lang="en-US" sz="2400" dirty="0"/>
              <a:t>	</a:t>
            </a:r>
            <a:r>
              <a:rPr lang="en-US" sz="2400" dirty="0">
                <a:solidFill>
                  <a:srgbClr val="00B050"/>
                </a:solidFill>
              </a:rPr>
              <a:t>C = 1</a:t>
            </a:r>
          </a:p>
          <a:p>
            <a:endParaRPr lang="en-US" sz="2400" dirty="0"/>
          </a:p>
          <a:p>
            <a:r>
              <a:rPr lang="en-US" sz="2400" dirty="0">
                <a:solidFill>
                  <a:schemeClr val="tx1"/>
                </a:solidFill>
              </a:rPr>
              <a:t>E.g. 3:</a:t>
            </a:r>
          </a:p>
          <a:p>
            <a:r>
              <a:rPr lang="en-US" sz="2400" b="0" dirty="0">
                <a:solidFill>
                  <a:schemeClr val="tx1"/>
                </a:solidFill>
              </a:rPr>
              <a:t>	</a:t>
            </a:r>
            <a:r>
              <a:rPr lang="en-US" sz="2400" b="0" dirty="0"/>
              <a:t>12 &amp;&amp; 5 &amp;&amp; 4 || 3 || !0</a:t>
            </a:r>
          </a:p>
          <a:p>
            <a:r>
              <a:rPr lang="en-US" sz="2400" b="0" dirty="0">
                <a:solidFill>
                  <a:schemeClr val="tx1"/>
                </a:solidFill>
              </a:rPr>
              <a:t>	12 &amp;&amp; 5 &amp;&amp; 4 || 3 || (!0)</a:t>
            </a:r>
          </a:p>
          <a:p>
            <a:r>
              <a:rPr lang="en-US" sz="2400" b="0" dirty="0">
                <a:solidFill>
                  <a:schemeClr val="tx1"/>
                </a:solidFill>
              </a:rPr>
              <a:t>	(12 &amp;&amp; 5) &amp;&amp; 4 || 3 || 1</a:t>
            </a:r>
          </a:p>
          <a:p>
            <a:r>
              <a:rPr lang="en-US" sz="2400" b="0" dirty="0">
                <a:solidFill>
                  <a:schemeClr val="tx1"/>
                </a:solidFill>
              </a:rPr>
              <a:t>	(1&amp;&amp; 4) || 3 || 1</a:t>
            </a:r>
          </a:p>
          <a:p>
            <a:r>
              <a:rPr lang="en-US" sz="2400" b="0" dirty="0">
                <a:solidFill>
                  <a:schemeClr val="tx1"/>
                </a:solidFill>
              </a:rPr>
              <a:t>	(1 || 3) || 1</a:t>
            </a:r>
          </a:p>
          <a:p>
            <a:r>
              <a:rPr lang="en-US" sz="2400" b="0" dirty="0">
                <a:solidFill>
                  <a:schemeClr val="tx1"/>
                </a:solidFill>
              </a:rPr>
              <a:t>	1 || 1</a:t>
            </a:r>
          </a:p>
          <a:p>
            <a:r>
              <a:rPr lang="en-US" sz="2400" dirty="0">
                <a:solidFill>
                  <a:srgbClr val="00B050"/>
                </a:solidFill>
              </a:rPr>
              <a:t>	1</a:t>
            </a:r>
          </a:p>
          <a:p>
            <a:endParaRPr lang="en-US" sz="2400" dirty="0"/>
          </a:p>
          <a:p>
            <a:endParaRPr lang="en-US" sz="2400" dirty="0"/>
          </a:p>
          <a:p>
            <a:endParaRPr lang="en-US" sz="2400" dirty="0"/>
          </a:p>
          <a:p>
            <a:endParaRPr lang="en-US" sz="2400" dirty="0"/>
          </a:p>
          <a:p>
            <a:endParaRPr lang="en-US" sz="2400" dirty="0"/>
          </a:p>
          <a:p>
            <a:endParaRPr lang="en-IN" sz="2400" dirty="0"/>
          </a:p>
        </p:txBody>
      </p:sp>
      <p:graphicFrame>
        <p:nvGraphicFramePr>
          <p:cNvPr id="2" name="Table 3">
            <a:extLst>
              <a:ext uri="{FF2B5EF4-FFF2-40B4-BE49-F238E27FC236}">
                <a16:creationId xmlns="" xmlns:a16="http://schemas.microsoft.com/office/drawing/2014/main" id="{F46B055B-BC81-47BE-B9F2-C761996DA3AD}"/>
              </a:ext>
            </a:extLst>
          </p:cNvPr>
          <p:cNvGraphicFramePr>
            <a:graphicFrameLocks noGrp="1"/>
          </p:cNvGraphicFramePr>
          <p:nvPr/>
        </p:nvGraphicFramePr>
        <p:xfrm>
          <a:off x="5915397" y="811825"/>
          <a:ext cx="3096944" cy="2205444"/>
        </p:xfrm>
        <a:graphic>
          <a:graphicData uri="http://schemas.openxmlformats.org/drawingml/2006/table">
            <a:tbl>
              <a:tblPr firstRow="1" bandRow="1">
                <a:tableStyleId>{21E4AEA4-8DFA-4A89-87EB-49C32662AFE0}</a:tableStyleId>
              </a:tblPr>
              <a:tblGrid>
                <a:gridCol w="1548472">
                  <a:extLst>
                    <a:ext uri="{9D8B030D-6E8A-4147-A177-3AD203B41FA5}">
                      <a16:colId xmlns="" xmlns:a16="http://schemas.microsoft.com/office/drawing/2014/main" val="1468699539"/>
                    </a:ext>
                  </a:extLst>
                </a:gridCol>
                <a:gridCol w="1548472">
                  <a:extLst>
                    <a:ext uri="{9D8B030D-6E8A-4147-A177-3AD203B41FA5}">
                      <a16:colId xmlns="" xmlns:a16="http://schemas.microsoft.com/office/drawing/2014/main" val="1581320344"/>
                    </a:ext>
                  </a:extLst>
                </a:gridCol>
              </a:tblGrid>
              <a:tr h="551361">
                <a:tc>
                  <a:txBody>
                    <a:bodyPr/>
                    <a:lstStyle/>
                    <a:p>
                      <a:pPr algn="ctr"/>
                      <a:r>
                        <a:rPr lang="en-US" sz="1200" dirty="0"/>
                        <a:t>Operators </a:t>
                      </a:r>
                      <a:endParaRPr lang="en-IN" sz="1200" dirty="0"/>
                    </a:p>
                  </a:txBody>
                  <a:tcPr marL="100838" marR="100838" marT="37846" marB="37846"/>
                </a:tc>
                <a:tc>
                  <a:txBody>
                    <a:bodyPr/>
                    <a:lstStyle/>
                    <a:p>
                      <a:pPr algn="ctr"/>
                      <a:r>
                        <a:rPr lang="en-US" sz="1200" dirty="0"/>
                        <a:t>Priority </a:t>
                      </a:r>
                      <a:endParaRPr lang="en-IN" sz="1200" dirty="0"/>
                    </a:p>
                  </a:txBody>
                  <a:tcPr marL="100838" marR="100838" marT="37846" marB="37846"/>
                </a:tc>
                <a:extLst>
                  <a:ext uri="{0D108BD9-81ED-4DB2-BD59-A6C34878D82A}">
                    <a16:rowId xmlns="" xmlns:a16="http://schemas.microsoft.com/office/drawing/2014/main" val="1857018683"/>
                  </a:ext>
                </a:extLst>
              </a:tr>
              <a:tr h="551361">
                <a:tc>
                  <a:txBody>
                    <a:bodyPr/>
                    <a:lstStyle/>
                    <a:p>
                      <a:r>
                        <a:rPr lang="en-US" sz="1200" dirty="0"/>
                        <a:t>!</a:t>
                      </a:r>
                      <a:endParaRPr lang="en-IN" sz="1200" dirty="0"/>
                    </a:p>
                  </a:txBody>
                  <a:tcPr marL="100838" marR="100838" marT="37846" marB="37846"/>
                </a:tc>
                <a:tc>
                  <a:txBody>
                    <a:bodyPr/>
                    <a:lstStyle/>
                    <a:p>
                      <a:r>
                        <a:rPr lang="en-US" sz="1200" dirty="0"/>
                        <a:t>1</a:t>
                      </a:r>
                      <a:endParaRPr lang="en-IN" sz="1200" dirty="0"/>
                    </a:p>
                  </a:txBody>
                  <a:tcPr marL="100838" marR="100838" marT="37846" marB="37846"/>
                </a:tc>
                <a:extLst>
                  <a:ext uri="{0D108BD9-81ED-4DB2-BD59-A6C34878D82A}">
                    <a16:rowId xmlns="" xmlns:a16="http://schemas.microsoft.com/office/drawing/2014/main" val="882841950"/>
                  </a:ext>
                </a:extLst>
              </a:tr>
              <a:tr h="551361">
                <a:tc>
                  <a:txBody>
                    <a:bodyPr/>
                    <a:lstStyle/>
                    <a:p>
                      <a:r>
                        <a:rPr lang="en-US" sz="1200" dirty="0"/>
                        <a:t>&amp;&amp;</a:t>
                      </a:r>
                      <a:endParaRPr lang="en-IN" sz="1200" dirty="0"/>
                    </a:p>
                  </a:txBody>
                  <a:tcPr marL="100838" marR="100838" marT="37846" marB="37846"/>
                </a:tc>
                <a:tc>
                  <a:txBody>
                    <a:bodyPr/>
                    <a:lstStyle/>
                    <a:p>
                      <a:r>
                        <a:rPr lang="en-US" sz="1200" dirty="0"/>
                        <a:t>2</a:t>
                      </a:r>
                      <a:endParaRPr lang="en-IN" sz="1200" dirty="0"/>
                    </a:p>
                  </a:txBody>
                  <a:tcPr marL="100838" marR="100838" marT="37846" marB="37846"/>
                </a:tc>
                <a:extLst>
                  <a:ext uri="{0D108BD9-81ED-4DB2-BD59-A6C34878D82A}">
                    <a16:rowId xmlns="" xmlns:a16="http://schemas.microsoft.com/office/drawing/2014/main" val="1981440266"/>
                  </a:ext>
                </a:extLst>
              </a:tr>
              <a:tr h="551361">
                <a:tc>
                  <a:txBody>
                    <a:bodyPr/>
                    <a:lstStyle/>
                    <a:p>
                      <a:r>
                        <a:rPr lang="en-US" sz="1200" dirty="0"/>
                        <a:t>||</a:t>
                      </a:r>
                      <a:endParaRPr lang="en-IN" sz="1200" dirty="0"/>
                    </a:p>
                  </a:txBody>
                  <a:tcPr marL="100838" marR="100838" marT="37846" marB="37846"/>
                </a:tc>
                <a:tc>
                  <a:txBody>
                    <a:bodyPr/>
                    <a:lstStyle/>
                    <a:p>
                      <a:r>
                        <a:rPr lang="en-US" sz="1200" dirty="0"/>
                        <a:t>3</a:t>
                      </a:r>
                      <a:endParaRPr lang="en-IN" sz="1200" dirty="0"/>
                    </a:p>
                  </a:txBody>
                  <a:tcPr marL="100838" marR="100838" marT="37846" marB="37846"/>
                </a:tc>
                <a:extLst>
                  <a:ext uri="{0D108BD9-81ED-4DB2-BD59-A6C34878D82A}">
                    <a16:rowId xmlns="" xmlns:a16="http://schemas.microsoft.com/office/drawing/2014/main" val="500855316"/>
                  </a:ext>
                </a:extLst>
              </a:tr>
            </a:tbl>
          </a:graphicData>
        </a:graphic>
      </p:graphicFrame>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7171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2" end="12"/>
                                            </p:txEl>
                                          </p:spTgt>
                                        </p:tgtEl>
                                        <p:attrNameLst>
                                          <p:attrName>style.visibility</p:attrName>
                                        </p:attrNameLst>
                                      </p:cBhvr>
                                      <p:to>
                                        <p:strVal val="visible"/>
                                      </p:to>
                                    </p:set>
                                    <p:animEffect transition="in" filter="fade">
                                      <p:cBhvr>
                                        <p:cTn id="30" dur="500"/>
                                        <p:tgtEl>
                                          <p:spTgt spid="3">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animEffect transition="in" filter="fade">
                                      <p:cBhvr>
                                        <p:cTn id="33" dur="500"/>
                                        <p:tgtEl>
                                          <p:spTgt spid="3">
                                            <p:txEl>
                                              <p:pRg st="13" end="1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4" end="14"/>
                                            </p:txEl>
                                          </p:spTgt>
                                        </p:tgtEl>
                                        <p:attrNameLst>
                                          <p:attrName>style.visibility</p:attrName>
                                        </p:attrNameLst>
                                      </p:cBhvr>
                                      <p:to>
                                        <p:strVal val="visible"/>
                                      </p:to>
                                    </p:set>
                                    <p:animEffect transition="in" filter="fade">
                                      <p:cBhvr>
                                        <p:cTn id="36"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65B1B82B-E2CA-4CC5-8385-A13FE9E9164B}"/>
              </a:ext>
            </a:extLst>
          </p:cNvPr>
          <p:cNvSpPr>
            <a:spLocks noGrp="1"/>
          </p:cNvSpPr>
          <p:nvPr>
            <p:ph type="body"/>
          </p:nvPr>
        </p:nvSpPr>
        <p:spPr>
          <a:xfrm>
            <a:off x="504388" y="871431"/>
            <a:ext cx="6760959" cy="4922611"/>
          </a:xfrm>
        </p:spPr>
        <p:txBody>
          <a:bodyPr>
            <a:normAutofit fontScale="92500" lnSpcReduction="20000"/>
          </a:bodyPr>
          <a:lstStyle/>
          <a:p>
            <a:pPr>
              <a:lnSpc>
                <a:spcPct val="150000"/>
              </a:lnSpc>
            </a:pPr>
            <a:r>
              <a:rPr lang="en-US" sz="2400" dirty="0">
                <a:solidFill>
                  <a:schemeClr val="tx1"/>
                </a:solidFill>
              </a:rPr>
              <a:t>E.g. 4:</a:t>
            </a:r>
          </a:p>
          <a:p>
            <a:pPr>
              <a:lnSpc>
                <a:spcPct val="150000"/>
              </a:lnSpc>
            </a:pPr>
            <a:r>
              <a:rPr lang="en-US" sz="2400" b="0" dirty="0"/>
              <a:t>11 + 2 &gt; 6 &amp;&amp; !0 || 11 != 7 &amp;&amp; 11 – 2 &lt;= 5</a:t>
            </a:r>
          </a:p>
          <a:p>
            <a:pPr>
              <a:lnSpc>
                <a:spcPct val="150000"/>
              </a:lnSpc>
            </a:pPr>
            <a:r>
              <a:rPr lang="en-US" sz="2400" b="0" dirty="0">
                <a:solidFill>
                  <a:schemeClr val="tx1"/>
                </a:solidFill>
              </a:rPr>
              <a:t>11 + 2 &gt; 6 &amp;&amp; (!0) || 11 != 7 &amp;&amp; 11 – 2 &lt;= 5</a:t>
            </a:r>
          </a:p>
          <a:p>
            <a:pPr>
              <a:lnSpc>
                <a:spcPct val="150000"/>
              </a:lnSpc>
            </a:pPr>
            <a:r>
              <a:rPr lang="en-US" sz="2400" b="0" dirty="0">
                <a:solidFill>
                  <a:schemeClr val="tx1"/>
                </a:solidFill>
              </a:rPr>
              <a:t>(11 + 2) &gt; 6 &amp;&amp; 1|| 11 != 7 &amp;&amp; 11 – 2 &lt;= 5</a:t>
            </a:r>
          </a:p>
          <a:p>
            <a:pPr>
              <a:lnSpc>
                <a:spcPct val="150000"/>
              </a:lnSpc>
            </a:pPr>
            <a:r>
              <a:rPr lang="en-US" sz="2400" b="0" dirty="0">
                <a:solidFill>
                  <a:schemeClr val="tx1"/>
                </a:solidFill>
              </a:rPr>
              <a:t>13&gt; 6 &amp;&amp; 1 || 11 != 7 &amp;&amp; (11 – 2) &lt;= 5</a:t>
            </a:r>
          </a:p>
          <a:p>
            <a:pPr>
              <a:lnSpc>
                <a:spcPct val="150000"/>
              </a:lnSpc>
            </a:pPr>
            <a:r>
              <a:rPr lang="en-US" sz="2400" b="0" dirty="0">
                <a:solidFill>
                  <a:schemeClr val="tx1"/>
                </a:solidFill>
              </a:rPr>
              <a:t>(13&gt; 6) &amp;&amp; 1 || 11 != 7 &amp;&amp; 9&lt;= 5</a:t>
            </a:r>
          </a:p>
          <a:p>
            <a:pPr>
              <a:lnSpc>
                <a:spcPct val="150000"/>
              </a:lnSpc>
            </a:pPr>
            <a:r>
              <a:rPr lang="en-US" sz="2400" b="0" dirty="0">
                <a:solidFill>
                  <a:schemeClr val="tx1"/>
                </a:solidFill>
              </a:rPr>
              <a:t>1&amp;&amp; 1 || 11 != 7 &amp;&amp; (9&lt;= 5)</a:t>
            </a:r>
          </a:p>
          <a:p>
            <a:pPr>
              <a:lnSpc>
                <a:spcPct val="150000"/>
              </a:lnSpc>
            </a:pPr>
            <a:r>
              <a:rPr lang="en-US" sz="2400" b="0" dirty="0">
                <a:solidFill>
                  <a:schemeClr val="tx1"/>
                </a:solidFill>
              </a:rPr>
              <a:t>1 &amp;&amp; 1 || (11 != 7) &amp;&amp; 0</a:t>
            </a:r>
          </a:p>
          <a:p>
            <a:pPr>
              <a:lnSpc>
                <a:spcPct val="150000"/>
              </a:lnSpc>
            </a:pPr>
            <a:r>
              <a:rPr lang="en-US" sz="2400" b="0" dirty="0">
                <a:solidFill>
                  <a:schemeClr val="tx1"/>
                </a:solidFill>
              </a:rPr>
              <a:t>(1 &amp;&amp; 1) || (1 &amp;&amp; 0)</a:t>
            </a:r>
          </a:p>
          <a:p>
            <a:pPr>
              <a:lnSpc>
                <a:spcPct val="150000"/>
              </a:lnSpc>
            </a:pPr>
            <a:r>
              <a:rPr lang="en-US" sz="2400" b="0" dirty="0">
                <a:solidFill>
                  <a:schemeClr val="tx1"/>
                </a:solidFill>
              </a:rPr>
              <a:t>1 || 0</a:t>
            </a:r>
          </a:p>
          <a:p>
            <a:pPr>
              <a:lnSpc>
                <a:spcPct val="150000"/>
              </a:lnSpc>
            </a:pPr>
            <a:r>
              <a:rPr lang="en-US" sz="2400" dirty="0">
                <a:solidFill>
                  <a:srgbClr val="00B050"/>
                </a:solidFill>
              </a:rPr>
              <a:t>1</a:t>
            </a:r>
            <a:endParaRPr lang="en-IN" sz="2400" dirty="0"/>
          </a:p>
          <a:p>
            <a:pPr>
              <a:lnSpc>
                <a:spcPct val="150000"/>
              </a:lnSpc>
            </a:pPr>
            <a:endParaRPr lang="en-IN" sz="2400" dirty="0"/>
          </a:p>
        </p:txBody>
      </p:sp>
      <p:graphicFrame>
        <p:nvGraphicFramePr>
          <p:cNvPr id="4" name="Table 6">
            <a:extLst>
              <a:ext uri="{FF2B5EF4-FFF2-40B4-BE49-F238E27FC236}">
                <a16:creationId xmlns="" xmlns:a16="http://schemas.microsoft.com/office/drawing/2014/main" id="{7A0A8AFF-32A2-4331-9BB8-552D88D6D7A2}"/>
              </a:ext>
            </a:extLst>
          </p:cNvPr>
          <p:cNvGraphicFramePr>
            <a:graphicFrameLocks noGrp="1"/>
          </p:cNvGraphicFramePr>
          <p:nvPr>
            <p:extLst>
              <p:ext uri="{D42A27DB-BD31-4B8C-83A1-F6EECF244321}">
                <p14:modId xmlns:p14="http://schemas.microsoft.com/office/powerpoint/2010/main" val="85412271"/>
              </p:ext>
            </p:extLst>
          </p:nvPr>
        </p:nvGraphicFramePr>
        <p:xfrm>
          <a:off x="6700456" y="573398"/>
          <a:ext cx="3185382" cy="3376703"/>
        </p:xfrm>
        <a:graphic>
          <a:graphicData uri="http://schemas.openxmlformats.org/drawingml/2006/table">
            <a:tbl>
              <a:tblPr firstRow="1" bandRow="1">
                <a:tableStyleId>{284E427A-3D55-4303-BF80-6455036E1DE7}</a:tableStyleId>
              </a:tblPr>
              <a:tblGrid>
                <a:gridCol w="1630684">
                  <a:extLst>
                    <a:ext uri="{9D8B030D-6E8A-4147-A177-3AD203B41FA5}">
                      <a16:colId xmlns="" xmlns:a16="http://schemas.microsoft.com/office/drawing/2014/main" val="3230469796"/>
                    </a:ext>
                  </a:extLst>
                </a:gridCol>
                <a:gridCol w="1554698">
                  <a:extLst>
                    <a:ext uri="{9D8B030D-6E8A-4147-A177-3AD203B41FA5}">
                      <a16:colId xmlns="" xmlns:a16="http://schemas.microsoft.com/office/drawing/2014/main" val="781616579"/>
                    </a:ext>
                  </a:extLst>
                </a:gridCol>
              </a:tblGrid>
              <a:tr h="306973">
                <a:tc>
                  <a:txBody>
                    <a:bodyPr/>
                    <a:lstStyle/>
                    <a:p>
                      <a:pPr algn="ctr"/>
                      <a:r>
                        <a:rPr lang="en-US" sz="1200" dirty="0"/>
                        <a:t>Opereators </a:t>
                      </a:r>
                      <a:endParaRPr lang="en-IN" sz="1200" dirty="0"/>
                    </a:p>
                  </a:txBody>
                  <a:tcPr marL="100838" marR="100838" marT="37846" marB="37846"/>
                </a:tc>
                <a:tc>
                  <a:txBody>
                    <a:bodyPr/>
                    <a:lstStyle/>
                    <a:p>
                      <a:pPr algn="ctr"/>
                      <a:r>
                        <a:rPr lang="en-US" sz="1200" dirty="0"/>
                        <a:t>Priorities </a:t>
                      </a:r>
                      <a:endParaRPr lang="en-IN" sz="1200" dirty="0"/>
                    </a:p>
                  </a:txBody>
                  <a:tcPr marL="100838" marR="100838" marT="37846" marB="37846"/>
                </a:tc>
                <a:extLst>
                  <a:ext uri="{0D108BD9-81ED-4DB2-BD59-A6C34878D82A}">
                    <a16:rowId xmlns="" xmlns:a16="http://schemas.microsoft.com/office/drawing/2014/main" val="243236852"/>
                  </a:ext>
                </a:extLst>
              </a:tr>
              <a:tr h="306973">
                <a:tc>
                  <a:txBody>
                    <a:bodyPr/>
                    <a:lstStyle/>
                    <a:p>
                      <a:r>
                        <a:rPr lang="en-US" sz="1200" dirty="0"/>
                        <a:t>!</a:t>
                      </a:r>
                      <a:endParaRPr lang="en-IN" sz="1200" dirty="0"/>
                    </a:p>
                  </a:txBody>
                  <a:tcPr marL="100838" marR="100838" marT="37846" marB="37846"/>
                </a:tc>
                <a:tc>
                  <a:txBody>
                    <a:bodyPr/>
                    <a:lstStyle/>
                    <a:p>
                      <a:r>
                        <a:rPr lang="en-US" sz="1200" dirty="0"/>
                        <a:t>1</a:t>
                      </a:r>
                      <a:endParaRPr lang="en-IN" sz="1200" dirty="0"/>
                    </a:p>
                  </a:txBody>
                  <a:tcPr marL="100838" marR="100838" marT="37846" marB="37846"/>
                </a:tc>
                <a:extLst>
                  <a:ext uri="{0D108BD9-81ED-4DB2-BD59-A6C34878D82A}">
                    <a16:rowId xmlns="" xmlns:a16="http://schemas.microsoft.com/office/drawing/2014/main" val="243345835"/>
                  </a:ext>
                </a:extLst>
              </a:tr>
              <a:tr h="306973">
                <a:tc>
                  <a:txBody>
                    <a:bodyPr/>
                    <a:lstStyle/>
                    <a:p>
                      <a:r>
                        <a:rPr lang="en-US" sz="1200" dirty="0"/>
                        <a:t>*, /,  %</a:t>
                      </a:r>
                      <a:endParaRPr lang="en-IN" sz="1200" dirty="0"/>
                    </a:p>
                  </a:txBody>
                  <a:tcPr marL="100838" marR="100838" marT="37846" marB="37846"/>
                </a:tc>
                <a:tc>
                  <a:txBody>
                    <a:bodyPr/>
                    <a:lstStyle/>
                    <a:p>
                      <a:r>
                        <a:rPr lang="en-US" sz="1200" dirty="0"/>
                        <a:t>2</a:t>
                      </a:r>
                      <a:endParaRPr lang="en-IN" sz="1200" dirty="0"/>
                    </a:p>
                  </a:txBody>
                  <a:tcPr marL="100838" marR="100838" marT="37846" marB="37846"/>
                </a:tc>
                <a:extLst>
                  <a:ext uri="{0D108BD9-81ED-4DB2-BD59-A6C34878D82A}">
                    <a16:rowId xmlns="" xmlns:a16="http://schemas.microsoft.com/office/drawing/2014/main" val="3204428024"/>
                  </a:ext>
                </a:extLst>
              </a:tr>
              <a:tr h="306973">
                <a:tc>
                  <a:txBody>
                    <a:bodyPr/>
                    <a:lstStyle/>
                    <a:p>
                      <a:r>
                        <a:rPr lang="en-US" sz="1200" dirty="0"/>
                        <a:t>+, -</a:t>
                      </a:r>
                      <a:endParaRPr lang="en-IN" sz="1200" dirty="0"/>
                    </a:p>
                  </a:txBody>
                  <a:tcPr marL="100838" marR="100838" marT="37846" marB="37846"/>
                </a:tc>
                <a:tc>
                  <a:txBody>
                    <a:bodyPr/>
                    <a:lstStyle/>
                    <a:p>
                      <a:r>
                        <a:rPr lang="en-US" sz="1200" dirty="0"/>
                        <a:t>3</a:t>
                      </a:r>
                      <a:endParaRPr lang="en-IN" sz="1200" dirty="0"/>
                    </a:p>
                  </a:txBody>
                  <a:tcPr marL="100838" marR="100838" marT="37846" marB="37846"/>
                </a:tc>
                <a:extLst>
                  <a:ext uri="{0D108BD9-81ED-4DB2-BD59-A6C34878D82A}">
                    <a16:rowId xmlns="" xmlns:a16="http://schemas.microsoft.com/office/drawing/2014/main" val="633570292"/>
                  </a:ext>
                </a:extLst>
              </a:tr>
              <a:tr h="306973">
                <a:tc>
                  <a:txBody>
                    <a:bodyPr/>
                    <a:lstStyle/>
                    <a:p>
                      <a:r>
                        <a:rPr lang="en-US" sz="1500" b="0" dirty="0">
                          <a:solidFill>
                            <a:schemeClr val="tx1"/>
                          </a:solidFill>
                        </a:rPr>
                        <a:t>&lt;, &lt;=, &gt;, &gt;=</a:t>
                      </a:r>
                      <a:endParaRPr lang="en-IN" sz="1200" dirty="0"/>
                    </a:p>
                  </a:txBody>
                  <a:tcPr marL="100838" marR="100838" marT="37846" marB="37846"/>
                </a:tc>
                <a:tc>
                  <a:txBody>
                    <a:bodyPr/>
                    <a:lstStyle/>
                    <a:p>
                      <a:r>
                        <a:rPr lang="en-US" sz="1200" dirty="0"/>
                        <a:t>4</a:t>
                      </a:r>
                      <a:endParaRPr lang="en-IN" sz="1200" dirty="0"/>
                    </a:p>
                  </a:txBody>
                  <a:tcPr marL="100838" marR="100838" marT="37846" marB="37846"/>
                </a:tc>
                <a:extLst>
                  <a:ext uri="{0D108BD9-81ED-4DB2-BD59-A6C34878D82A}">
                    <a16:rowId xmlns="" xmlns:a16="http://schemas.microsoft.com/office/drawing/2014/main" val="2115818074"/>
                  </a:ext>
                </a:extLst>
              </a:tr>
              <a:tr h="306973">
                <a:tc>
                  <a:txBody>
                    <a:bodyPr/>
                    <a:lstStyle/>
                    <a:p>
                      <a:r>
                        <a:rPr lang="en-US" sz="1200" dirty="0"/>
                        <a:t>!=, ==</a:t>
                      </a:r>
                      <a:endParaRPr lang="en-IN" sz="1200" dirty="0"/>
                    </a:p>
                  </a:txBody>
                  <a:tcPr marL="100838" marR="100838" marT="37846" marB="37846"/>
                </a:tc>
                <a:tc>
                  <a:txBody>
                    <a:bodyPr/>
                    <a:lstStyle/>
                    <a:p>
                      <a:r>
                        <a:rPr lang="en-US" sz="1200" dirty="0"/>
                        <a:t>5</a:t>
                      </a:r>
                      <a:endParaRPr lang="en-IN" sz="1200" dirty="0"/>
                    </a:p>
                  </a:txBody>
                  <a:tcPr marL="100838" marR="100838" marT="37846" marB="37846"/>
                </a:tc>
                <a:extLst>
                  <a:ext uri="{0D108BD9-81ED-4DB2-BD59-A6C34878D82A}">
                    <a16:rowId xmlns="" xmlns:a16="http://schemas.microsoft.com/office/drawing/2014/main" val="1022013635"/>
                  </a:ext>
                </a:extLst>
              </a:tr>
              <a:tr h="306973">
                <a:tc>
                  <a:txBody>
                    <a:bodyPr/>
                    <a:lstStyle/>
                    <a:p>
                      <a:r>
                        <a:rPr lang="en-US" sz="1200" dirty="0"/>
                        <a:t>&amp;</a:t>
                      </a:r>
                      <a:endParaRPr lang="en-IN" sz="1200" dirty="0"/>
                    </a:p>
                  </a:txBody>
                  <a:tcPr marL="100838" marR="100838" marT="37846" marB="37846"/>
                </a:tc>
                <a:tc>
                  <a:txBody>
                    <a:bodyPr/>
                    <a:lstStyle/>
                    <a:p>
                      <a:r>
                        <a:rPr lang="en-US" sz="1200" dirty="0"/>
                        <a:t>6</a:t>
                      </a:r>
                      <a:endParaRPr lang="en-IN" sz="1200" dirty="0"/>
                    </a:p>
                  </a:txBody>
                  <a:tcPr marL="100838" marR="100838" marT="37846" marB="37846"/>
                </a:tc>
                <a:extLst>
                  <a:ext uri="{0D108BD9-81ED-4DB2-BD59-A6C34878D82A}">
                    <a16:rowId xmlns="" xmlns:a16="http://schemas.microsoft.com/office/drawing/2014/main" val="1750430522"/>
                  </a:ext>
                </a:extLst>
              </a:tr>
              <a:tr h="306973">
                <a:tc>
                  <a:txBody>
                    <a:bodyPr/>
                    <a:lstStyle/>
                    <a:p>
                      <a:r>
                        <a:rPr lang="en-US" sz="1200" dirty="0"/>
                        <a:t>^</a:t>
                      </a:r>
                      <a:endParaRPr lang="en-IN" sz="1200" dirty="0"/>
                    </a:p>
                  </a:txBody>
                  <a:tcPr marL="100838" marR="100838" marT="37846" marB="37846"/>
                </a:tc>
                <a:tc>
                  <a:txBody>
                    <a:bodyPr/>
                    <a:lstStyle/>
                    <a:p>
                      <a:r>
                        <a:rPr lang="en-US" sz="1200" dirty="0"/>
                        <a:t>7</a:t>
                      </a:r>
                      <a:endParaRPr lang="en-IN" sz="1200" dirty="0"/>
                    </a:p>
                  </a:txBody>
                  <a:tcPr marL="100838" marR="100838" marT="37846" marB="37846"/>
                </a:tc>
                <a:extLst>
                  <a:ext uri="{0D108BD9-81ED-4DB2-BD59-A6C34878D82A}">
                    <a16:rowId xmlns="" xmlns:a16="http://schemas.microsoft.com/office/drawing/2014/main" val="340806763"/>
                  </a:ext>
                </a:extLst>
              </a:tr>
              <a:tr h="306973">
                <a:tc>
                  <a:txBody>
                    <a:bodyPr/>
                    <a:lstStyle/>
                    <a:p>
                      <a:r>
                        <a:rPr lang="en-US" sz="1200" dirty="0"/>
                        <a:t>|</a:t>
                      </a:r>
                      <a:endParaRPr lang="en-IN" sz="1200" dirty="0"/>
                    </a:p>
                  </a:txBody>
                  <a:tcPr marL="100838" marR="100838" marT="37846" marB="37846"/>
                </a:tc>
                <a:tc>
                  <a:txBody>
                    <a:bodyPr/>
                    <a:lstStyle/>
                    <a:p>
                      <a:r>
                        <a:rPr lang="en-US" sz="1200" dirty="0"/>
                        <a:t>8</a:t>
                      </a:r>
                      <a:endParaRPr lang="en-IN" sz="1200" dirty="0"/>
                    </a:p>
                  </a:txBody>
                  <a:tcPr marL="100838" marR="100838" marT="37846" marB="37846"/>
                </a:tc>
                <a:extLst>
                  <a:ext uri="{0D108BD9-81ED-4DB2-BD59-A6C34878D82A}">
                    <a16:rowId xmlns="" xmlns:a16="http://schemas.microsoft.com/office/drawing/2014/main" val="4143735680"/>
                  </a:ext>
                </a:extLst>
              </a:tr>
              <a:tr h="306973">
                <a:tc>
                  <a:txBody>
                    <a:bodyPr/>
                    <a:lstStyle/>
                    <a:p>
                      <a:r>
                        <a:rPr lang="en-US" sz="1200" dirty="0"/>
                        <a:t>&amp;&amp;</a:t>
                      </a:r>
                      <a:endParaRPr lang="en-IN" sz="1200" dirty="0"/>
                    </a:p>
                  </a:txBody>
                  <a:tcPr marL="100838" marR="100838" marT="37846" marB="37846"/>
                </a:tc>
                <a:tc>
                  <a:txBody>
                    <a:bodyPr/>
                    <a:lstStyle/>
                    <a:p>
                      <a:r>
                        <a:rPr lang="en-US" sz="1200" dirty="0"/>
                        <a:t>9</a:t>
                      </a:r>
                      <a:endParaRPr lang="en-IN" sz="1200" dirty="0"/>
                    </a:p>
                  </a:txBody>
                  <a:tcPr marL="100838" marR="100838" marT="37846" marB="37846"/>
                </a:tc>
                <a:extLst>
                  <a:ext uri="{0D108BD9-81ED-4DB2-BD59-A6C34878D82A}">
                    <a16:rowId xmlns="" xmlns:a16="http://schemas.microsoft.com/office/drawing/2014/main" val="2386322940"/>
                  </a:ext>
                </a:extLst>
              </a:tr>
              <a:tr h="306973">
                <a:tc>
                  <a:txBody>
                    <a:bodyPr/>
                    <a:lstStyle/>
                    <a:p>
                      <a:r>
                        <a:rPr lang="en-US" sz="1200" dirty="0"/>
                        <a:t>||</a:t>
                      </a:r>
                      <a:endParaRPr lang="en-IN" sz="1200" dirty="0"/>
                    </a:p>
                  </a:txBody>
                  <a:tcPr marL="100838" marR="100838" marT="37846" marB="37846"/>
                </a:tc>
                <a:tc>
                  <a:txBody>
                    <a:bodyPr/>
                    <a:lstStyle/>
                    <a:p>
                      <a:r>
                        <a:rPr lang="en-US" sz="1200" dirty="0"/>
                        <a:t>10</a:t>
                      </a:r>
                      <a:endParaRPr lang="en-IN" sz="1200" dirty="0"/>
                    </a:p>
                  </a:txBody>
                  <a:tcPr marL="100838" marR="100838" marT="37846" marB="37846"/>
                </a:tc>
                <a:extLst>
                  <a:ext uri="{0D108BD9-81ED-4DB2-BD59-A6C34878D82A}">
                    <a16:rowId xmlns="" xmlns:a16="http://schemas.microsoft.com/office/drawing/2014/main" val="3183219296"/>
                  </a:ext>
                </a:extLst>
              </a:tr>
            </a:tbl>
          </a:graphicData>
        </a:graphic>
      </p:graphicFrame>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00147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CB7981-3BD9-AEB6-04CD-ACA16DA12A9C}"/>
              </a:ext>
            </a:extLst>
          </p:cNvPr>
          <p:cNvSpPr>
            <a:spLocks noGrp="1"/>
          </p:cNvSpPr>
          <p:nvPr>
            <p:ph type="title"/>
          </p:nvPr>
        </p:nvSpPr>
        <p:spPr>
          <a:xfrm>
            <a:off x="693063" y="83089"/>
            <a:ext cx="8697278" cy="559258"/>
          </a:xfrm>
        </p:spPr>
        <p:txBody>
          <a:bodyPr>
            <a:normAutofit/>
          </a:bodyPr>
          <a:lstStyle/>
          <a:p>
            <a:pPr algn="ctr"/>
            <a:r>
              <a:rPr lang="en-IN" sz="2800" dirty="0"/>
              <a:t>Type Conversion In C </a:t>
            </a:r>
          </a:p>
        </p:txBody>
      </p:sp>
      <p:sp>
        <p:nvSpPr>
          <p:cNvPr id="5" name="TextBox 4">
            <a:extLst>
              <a:ext uri="{FF2B5EF4-FFF2-40B4-BE49-F238E27FC236}">
                <a16:creationId xmlns="" xmlns:a16="http://schemas.microsoft.com/office/drawing/2014/main" id="{0A012F3F-CA83-014D-C860-39791CDD1F78}"/>
              </a:ext>
            </a:extLst>
          </p:cNvPr>
          <p:cNvSpPr txBox="1"/>
          <p:nvPr/>
        </p:nvSpPr>
        <p:spPr>
          <a:xfrm>
            <a:off x="5041701" y="1945970"/>
            <a:ext cx="2769878" cy="305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 (data type)variable</a:t>
            </a:r>
            <a:endParaRPr lang="en-IN" dirty="0"/>
          </a:p>
        </p:txBody>
      </p:sp>
      <p:sp>
        <p:nvSpPr>
          <p:cNvPr id="7" name="TextBox 6">
            <a:extLst>
              <a:ext uri="{FF2B5EF4-FFF2-40B4-BE49-F238E27FC236}">
                <a16:creationId xmlns="" xmlns:a16="http://schemas.microsoft.com/office/drawing/2014/main" id="{0D6F4B20-ED29-52B7-7B62-ED44B15CDAB6}"/>
              </a:ext>
            </a:extLst>
          </p:cNvPr>
          <p:cNvSpPr txBox="1"/>
          <p:nvPr/>
        </p:nvSpPr>
        <p:spPr>
          <a:xfrm>
            <a:off x="756285" y="2989272"/>
            <a:ext cx="3595816" cy="11695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mj-lt"/>
              </a:rPr>
              <a:t>int a = 3; </a:t>
            </a:r>
          </a:p>
          <a:p>
            <a:r>
              <a:rPr lang="en-US" dirty="0">
                <a:latin typeface="+mj-lt"/>
              </a:rPr>
              <a:t>float sum; </a:t>
            </a:r>
          </a:p>
          <a:p>
            <a:r>
              <a:rPr lang="en-US" dirty="0">
                <a:latin typeface="+mj-lt"/>
              </a:rPr>
              <a:t>sum = 20/a; </a:t>
            </a:r>
          </a:p>
          <a:p>
            <a:endParaRPr lang="en-US" dirty="0">
              <a:latin typeface="+mj-lt"/>
            </a:endParaRPr>
          </a:p>
          <a:p>
            <a:r>
              <a:rPr lang="en-US" b="1" i="1" dirty="0">
                <a:latin typeface="+mj-lt"/>
              </a:rPr>
              <a:t>Value of ‘sum’ is 6.00000</a:t>
            </a:r>
            <a:endParaRPr lang="en-IN" b="1" i="1" dirty="0">
              <a:latin typeface="+mj-lt"/>
            </a:endParaRPr>
          </a:p>
        </p:txBody>
      </p:sp>
      <p:sp>
        <p:nvSpPr>
          <p:cNvPr id="13" name="TextBox 12">
            <a:extLst>
              <a:ext uri="{FF2B5EF4-FFF2-40B4-BE49-F238E27FC236}">
                <a16:creationId xmlns="" xmlns:a16="http://schemas.microsoft.com/office/drawing/2014/main" id="{92D92A23-45A5-594E-A0AE-C41EF78914BB}"/>
              </a:ext>
            </a:extLst>
          </p:cNvPr>
          <p:cNvSpPr txBox="1"/>
          <p:nvPr/>
        </p:nvSpPr>
        <p:spPr>
          <a:xfrm>
            <a:off x="5041702" y="3004355"/>
            <a:ext cx="3507564" cy="11695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mj-lt"/>
              </a:rPr>
              <a:t>int a = 3; </a:t>
            </a:r>
          </a:p>
          <a:p>
            <a:r>
              <a:rPr lang="en-US" dirty="0">
                <a:latin typeface="+mj-lt"/>
              </a:rPr>
              <a:t>float sum; </a:t>
            </a:r>
          </a:p>
          <a:p>
            <a:r>
              <a:rPr lang="en-US" dirty="0">
                <a:latin typeface="+mj-lt"/>
              </a:rPr>
              <a:t>sum = 20/(float)a;</a:t>
            </a:r>
          </a:p>
          <a:p>
            <a:endParaRPr lang="en-US" dirty="0">
              <a:latin typeface="+mj-lt"/>
            </a:endParaRPr>
          </a:p>
          <a:p>
            <a:r>
              <a:rPr lang="en-US" b="1" i="1" dirty="0">
                <a:latin typeface="+mj-lt"/>
              </a:rPr>
              <a:t>Value of ‘sum’ is 6.666666</a:t>
            </a:r>
            <a:endParaRPr lang="en-IN" b="1" i="1" dirty="0">
              <a:latin typeface="+mj-lt"/>
            </a:endParaRPr>
          </a:p>
        </p:txBody>
      </p:sp>
      <p:sp>
        <p:nvSpPr>
          <p:cNvPr id="15" name="TextBox 14">
            <a:extLst>
              <a:ext uri="{FF2B5EF4-FFF2-40B4-BE49-F238E27FC236}">
                <a16:creationId xmlns="" xmlns:a16="http://schemas.microsoft.com/office/drawing/2014/main" id="{CD41E177-C6CB-D5C7-3249-AE3519F08C0B}"/>
              </a:ext>
            </a:extLst>
          </p:cNvPr>
          <p:cNvSpPr txBox="1"/>
          <p:nvPr/>
        </p:nvSpPr>
        <p:spPr>
          <a:xfrm>
            <a:off x="3990149" y="2417436"/>
            <a:ext cx="1573516" cy="305725"/>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Example</a:t>
            </a:r>
          </a:p>
        </p:txBody>
      </p:sp>
      <p:sp>
        <p:nvSpPr>
          <p:cNvPr id="17" name="TextBox 16">
            <a:extLst>
              <a:ext uri="{FF2B5EF4-FFF2-40B4-BE49-F238E27FC236}">
                <a16:creationId xmlns="" xmlns:a16="http://schemas.microsoft.com/office/drawing/2014/main" id="{B026066D-EAF2-9D79-011C-F247D2970373}"/>
              </a:ext>
            </a:extLst>
          </p:cNvPr>
          <p:cNvSpPr txBox="1"/>
          <p:nvPr/>
        </p:nvSpPr>
        <p:spPr>
          <a:xfrm>
            <a:off x="592839" y="4317254"/>
            <a:ext cx="9335826" cy="1065790"/>
          </a:xfrm>
          <a:prstGeom prst="rect">
            <a:avLst/>
          </a:prstGeom>
          <a:noFill/>
        </p:spPr>
        <p:txBody>
          <a:bodyPr wrap="square">
            <a:spAutoFit/>
          </a:bodyPr>
          <a:lstStyle/>
          <a:p>
            <a:pPr>
              <a:lnSpc>
                <a:spcPct val="150000"/>
              </a:lnSpc>
            </a:pPr>
            <a:r>
              <a:rPr lang="en-US" dirty="0">
                <a:latin typeface="+mj-lt"/>
              </a:rPr>
              <a:t>Data type conversion can be done in two ways: </a:t>
            </a:r>
          </a:p>
          <a:p>
            <a:pPr>
              <a:lnSpc>
                <a:spcPct val="150000"/>
              </a:lnSpc>
            </a:pPr>
            <a:r>
              <a:rPr lang="en-US" dirty="0">
                <a:latin typeface="+mj-lt"/>
              </a:rPr>
              <a:t>1. Implicit type conversion </a:t>
            </a:r>
          </a:p>
          <a:p>
            <a:pPr>
              <a:lnSpc>
                <a:spcPct val="150000"/>
              </a:lnSpc>
            </a:pPr>
            <a:r>
              <a:rPr lang="en-US" dirty="0">
                <a:latin typeface="+mj-lt"/>
              </a:rPr>
              <a:t>2. Explicit type conversion </a:t>
            </a:r>
            <a:endParaRPr lang="en-IN" dirty="0">
              <a:latin typeface="+mj-lt"/>
            </a:endParaRPr>
          </a:p>
        </p:txBody>
      </p:sp>
      <p:sp>
        <p:nvSpPr>
          <p:cNvPr id="6" name="TextBox 5">
            <a:extLst>
              <a:ext uri="{FF2B5EF4-FFF2-40B4-BE49-F238E27FC236}">
                <a16:creationId xmlns="" xmlns:a16="http://schemas.microsoft.com/office/drawing/2014/main" id="{3619CD9C-F334-F247-C160-794FD07227E2}"/>
              </a:ext>
            </a:extLst>
          </p:cNvPr>
          <p:cNvSpPr txBox="1"/>
          <p:nvPr/>
        </p:nvSpPr>
        <p:spPr>
          <a:xfrm>
            <a:off x="352390" y="911305"/>
            <a:ext cx="8549545" cy="1350284"/>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process of converting one type of data type to another, say change int to float or float to int is known as data type conversion or type casting.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The general form of type casting is</a:t>
            </a:r>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0405828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F9B9DA7-19AF-2FF5-1361-4152ECF3577B}"/>
              </a:ext>
            </a:extLst>
          </p:cNvPr>
          <p:cNvSpPr txBox="1"/>
          <p:nvPr/>
        </p:nvSpPr>
        <p:spPr>
          <a:xfrm>
            <a:off x="312843" y="985751"/>
            <a:ext cx="9457718" cy="4524315"/>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type of conversion is usually performed by the compiler when necessary without any commands by the user.</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Thus it is also called "</a:t>
            </a:r>
            <a:r>
              <a:rPr lang="en-US" sz="2400" i="1" dirty="0">
                <a:solidFill>
                  <a:srgbClr val="FF0000"/>
                </a:solidFill>
                <a:latin typeface="Times New Roman" panose="02020603050405020304" pitchFamily="18" charset="0"/>
                <a:cs typeface="Times New Roman" panose="02020603050405020304" pitchFamily="18" charset="0"/>
              </a:rPr>
              <a:t>Automatic Type Conversion</a:t>
            </a:r>
            <a:r>
              <a:rPr lang="en-US" sz="2400" dirty="0">
                <a:latin typeface="Times New Roman" panose="02020603050405020304" pitchFamily="18" charset="0"/>
                <a:cs typeface="Times New Roman" panose="02020603050405020304" pitchFamily="18" charset="0"/>
              </a:rPr>
              <a:t>". </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compiler usually performs this type of conversion when a particular expression contains more than one data type. </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compiler first performs integer promotion; if the operands still have different types, then they are converted to the type that appears highest in the following hierarchy.</a:t>
            </a:r>
            <a:endParaRPr lang="en-IN"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 xmlns:a16="http://schemas.microsoft.com/office/drawing/2014/main" id="{A400801C-9C7C-B4BC-4FE2-F17A3327EBE2}"/>
              </a:ext>
            </a:extLst>
          </p:cNvPr>
          <p:cNvSpPr>
            <a:spLocks noGrp="1"/>
          </p:cNvSpPr>
          <p:nvPr>
            <p:ph type="title"/>
          </p:nvPr>
        </p:nvSpPr>
        <p:spPr>
          <a:xfrm>
            <a:off x="504190" y="226025"/>
            <a:ext cx="9075420" cy="590134"/>
          </a:xfrm>
        </p:spPr>
        <p:txBody>
          <a:bodyPr>
            <a:normAutofit/>
          </a:bodyPr>
          <a:lstStyle/>
          <a:p>
            <a:pPr algn="ctr"/>
            <a:r>
              <a:rPr lang="en-US" sz="3600" dirty="0">
                <a:latin typeface="Times New Roman" panose="02020603050405020304" pitchFamily="18" charset="0"/>
                <a:cs typeface="Times New Roman" panose="02020603050405020304" pitchFamily="18" charset="0"/>
              </a:rPr>
              <a:t>Implicit type conversion</a:t>
            </a: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541048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661810-E3E7-4E97-82CD-C610DFAFD4DC}"/>
              </a:ext>
            </a:extLst>
          </p:cNvPr>
          <p:cNvSpPr>
            <a:spLocks noGrp="1"/>
          </p:cNvSpPr>
          <p:nvPr>
            <p:ph type="title"/>
          </p:nvPr>
        </p:nvSpPr>
        <p:spPr>
          <a:xfrm>
            <a:off x="831098" y="4704679"/>
            <a:ext cx="805495" cy="389344"/>
          </a:xfrm>
        </p:spPr>
        <p:txBody>
          <a:bodyPr>
            <a:normAutofit fontScale="90000"/>
          </a:bodyPr>
          <a:lstStyle/>
          <a:p>
            <a:r>
              <a:rPr lang="en-US" dirty="0"/>
              <a:t>low</a:t>
            </a:r>
            <a:endParaRPr lang="en-IN" dirty="0"/>
          </a:p>
        </p:txBody>
      </p:sp>
      <p:sp>
        <p:nvSpPr>
          <p:cNvPr id="6" name="Title 1">
            <a:extLst>
              <a:ext uri="{FF2B5EF4-FFF2-40B4-BE49-F238E27FC236}">
                <a16:creationId xmlns="" xmlns:a16="http://schemas.microsoft.com/office/drawing/2014/main" id="{C63DB241-5D88-4B21-B0A6-4B36D8C9FD95}"/>
              </a:ext>
            </a:extLst>
          </p:cNvPr>
          <p:cNvSpPr txBox="1">
            <a:spLocks/>
          </p:cNvSpPr>
          <p:nvPr/>
        </p:nvSpPr>
        <p:spPr>
          <a:xfrm>
            <a:off x="5922550" y="646581"/>
            <a:ext cx="805495" cy="406525"/>
          </a:xfrm>
          <a:prstGeom prst="rect">
            <a:avLst/>
          </a:prstGeom>
        </p:spPr>
        <p:txBody>
          <a:bodyPr wrap="none" lIns="0" tIns="0" rIns="0" bIns="0" anchor="ctr"/>
          <a:lstStyle>
            <a:lvl1pPr>
              <a:defRPr sz="2800" b="1">
                <a:solidFill>
                  <a:srgbClr val="FF0000"/>
                </a:solidFill>
                <a:latin typeface="+mj-lt"/>
              </a:defRPr>
            </a:lvl1pPr>
          </a:lstStyle>
          <a:p>
            <a:r>
              <a:rPr lang="en-US" kern="0" dirty="0"/>
              <a:t>high</a:t>
            </a:r>
            <a:endParaRPr lang="en-IN" kern="0" dirty="0"/>
          </a:p>
        </p:txBody>
      </p:sp>
      <p:sp>
        <p:nvSpPr>
          <p:cNvPr id="9" name="Title 1">
            <a:extLst>
              <a:ext uri="{FF2B5EF4-FFF2-40B4-BE49-F238E27FC236}">
                <a16:creationId xmlns="" xmlns:a16="http://schemas.microsoft.com/office/drawing/2014/main" id="{19A4FFA6-8D95-475C-A44C-53DBAA95A0FC}"/>
              </a:ext>
            </a:extLst>
          </p:cNvPr>
          <p:cNvSpPr txBox="1">
            <a:spLocks/>
          </p:cNvSpPr>
          <p:nvPr/>
        </p:nvSpPr>
        <p:spPr>
          <a:xfrm>
            <a:off x="504190" y="226480"/>
            <a:ext cx="9075023" cy="947938"/>
          </a:xfrm>
          <a:prstGeom prst="rect">
            <a:avLst/>
          </a:prstGeom>
        </p:spPr>
        <p:txBody>
          <a:bodyPr wrap="none" lIns="0" tIns="0" rIns="0" bIns="0" anchor="ctr"/>
          <a:lstStyle>
            <a:lvl1pPr>
              <a:defRPr sz="2800" b="1">
                <a:solidFill>
                  <a:srgbClr val="FF0000"/>
                </a:solidFill>
                <a:latin typeface="+mj-lt"/>
              </a:defRPr>
            </a:lvl1pPr>
          </a:lstStyle>
          <a:p>
            <a:r>
              <a:rPr lang="en-US" kern="0" dirty="0"/>
              <a:t>Conversion hierarchy</a:t>
            </a:r>
          </a:p>
        </p:txBody>
      </p:sp>
      <p:grpSp>
        <p:nvGrpSpPr>
          <p:cNvPr id="22" name="Group 21">
            <a:extLst>
              <a:ext uri="{FF2B5EF4-FFF2-40B4-BE49-F238E27FC236}">
                <a16:creationId xmlns="" xmlns:a16="http://schemas.microsoft.com/office/drawing/2014/main" id="{F84D01FF-CD2C-4A32-9EAF-26B2A144D34D}"/>
              </a:ext>
            </a:extLst>
          </p:cNvPr>
          <p:cNvGrpSpPr/>
          <p:nvPr/>
        </p:nvGrpSpPr>
        <p:grpSpPr>
          <a:xfrm>
            <a:off x="2262591" y="1174418"/>
            <a:ext cx="6832580" cy="4101777"/>
            <a:chOff x="1043608" y="603358"/>
            <a:chExt cx="6195790" cy="4955167"/>
          </a:xfrm>
        </p:grpSpPr>
        <p:sp>
          <p:nvSpPr>
            <p:cNvPr id="16" name="Rectangle 15">
              <a:extLst>
                <a:ext uri="{FF2B5EF4-FFF2-40B4-BE49-F238E27FC236}">
                  <a16:creationId xmlns="" xmlns:a16="http://schemas.microsoft.com/office/drawing/2014/main" id="{89841866-39A8-4FC9-83BB-DEBFD2883143}"/>
                </a:ext>
              </a:extLst>
            </p:cNvPr>
            <p:cNvSpPr/>
            <p:nvPr/>
          </p:nvSpPr>
          <p:spPr>
            <a:xfrm>
              <a:off x="2544722" y="4965314"/>
              <a:ext cx="1501114" cy="59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t>char</a:t>
              </a:r>
            </a:p>
          </p:txBody>
        </p:sp>
        <p:grpSp>
          <p:nvGrpSpPr>
            <p:cNvPr id="21" name="Group 20">
              <a:extLst>
                <a:ext uri="{FF2B5EF4-FFF2-40B4-BE49-F238E27FC236}">
                  <a16:creationId xmlns="" xmlns:a16="http://schemas.microsoft.com/office/drawing/2014/main" id="{22B7B594-2C72-484B-BF43-FAAC6E1EC987}"/>
                </a:ext>
              </a:extLst>
            </p:cNvPr>
            <p:cNvGrpSpPr/>
            <p:nvPr/>
          </p:nvGrpSpPr>
          <p:grpSpPr>
            <a:xfrm>
              <a:off x="1043608" y="603358"/>
              <a:ext cx="6195790" cy="4955167"/>
              <a:chOff x="1414702" y="764704"/>
              <a:chExt cx="6195790" cy="4955167"/>
            </a:xfrm>
          </p:grpSpPr>
          <p:sp>
            <p:nvSpPr>
              <p:cNvPr id="17" name="Rectangle 16">
                <a:extLst>
                  <a:ext uri="{FF2B5EF4-FFF2-40B4-BE49-F238E27FC236}">
                    <a16:creationId xmlns="" xmlns:a16="http://schemas.microsoft.com/office/drawing/2014/main" id="{1D5840BB-1770-41DA-B659-D682EAA19BB5}"/>
                  </a:ext>
                </a:extLst>
              </p:cNvPr>
              <p:cNvSpPr/>
              <p:nvPr/>
            </p:nvSpPr>
            <p:spPr>
              <a:xfrm>
                <a:off x="1414702" y="5126660"/>
                <a:ext cx="1501114" cy="59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t>short</a:t>
                </a:r>
              </a:p>
            </p:txBody>
          </p:sp>
          <p:sp>
            <p:nvSpPr>
              <p:cNvPr id="10" name="Rectangle 9">
                <a:extLst>
                  <a:ext uri="{FF2B5EF4-FFF2-40B4-BE49-F238E27FC236}">
                    <a16:creationId xmlns="" xmlns:a16="http://schemas.microsoft.com/office/drawing/2014/main" id="{6581517E-3357-46CE-ADF3-42CF6BD4BE59}"/>
                  </a:ext>
                </a:extLst>
              </p:cNvPr>
              <p:cNvSpPr/>
              <p:nvPr/>
            </p:nvSpPr>
            <p:spPr>
              <a:xfrm>
                <a:off x="6109378" y="764704"/>
                <a:ext cx="1501114" cy="59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t>long double</a:t>
                </a:r>
                <a:endParaRPr lang="en-IN" dirty="0"/>
              </a:p>
            </p:txBody>
          </p:sp>
          <p:sp>
            <p:nvSpPr>
              <p:cNvPr id="11" name="Rectangle 10">
                <a:extLst>
                  <a:ext uri="{FF2B5EF4-FFF2-40B4-BE49-F238E27FC236}">
                    <a16:creationId xmlns="" xmlns:a16="http://schemas.microsoft.com/office/drawing/2014/main" id="{58551F2A-23DF-46D0-A4A9-C51990F4FE64}"/>
                  </a:ext>
                </a:extLst>
              </p:cNvPr>
              <p:cNvSpPr/>
              <p:nvPr/>
            </p:nvSpPr>
            <p:spPr>
              <a:xfrm>
                <a:off x="5685948" y="1382994"/>
                <a:ext cx="1501114" cy="59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t>double</a:t>
                </a:r>
              </a:p>
            </p:txBody>
          </p:sp>
          <p:sp>
            <p:nvSpPr>
              <p:cNvPr id="12" name="Rectangle 11">
                <a:extLst>
                  <a:ext uri="{FF2B5EF4-FFF2-40B4-BE49-F238E27FC236}">
                    <a16:creationId xmlns="" xmlns:a16="http://schemas.microsoft.com/office/drawing/2014/main" id="{94CE458B-F261-4D8D-A490-FFBCAB02FBC8}"/>
                  </a:ext>
                </a:extLst>
              </p:cNvPr>
              <p:cNvSpPr/>
              <p:nvPr/>
            </p:nvSpPr>
            <p:spPr>
              <a:xfrm>
                <a:off x="5098768" y="1999446"/>
                <a:ext cx="1501114" cy="59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t>float</a:t>
                </a:r>
              </a:p>
            </p:txBody>
          </p:sp>
          <p:sp>
            <p:nvSpPr>
              <p:cNvPr id="13" name="Rectangle 12">
                <a:extLst>
                  <a:ext uri="{FF2B5EF4-FFF2-40B4-BE49-F238E27FC236}">
                    <a16:creationId xmlns="" xmlns:a16="http://schemas.microsoft.com/office/drawing/2014/main" id="{B8AEFBAA-71BE-4091-9E02-1561ED864691}"/>
                  </a:ext>
                </a:extLst>
              </p:cNvPr>
              <p:cNvSpPr/>
              <p:nvPr/>
            </p:nvSpPr>
            <p:spPr>
              <a:xfrm>
                <a:off x="4162664" y="2586408"/>
                <a:ext cx="1872208" cy="734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t>unsigned long int </a:t>
                </a:r>
              </a:p>
            </p:txBody>
          </p:sp>
          <p:sp>
            <p:nvSpPr>
              <p:cNvPr id="14" name="Rectangle 13">
                <a:extLst>
                  <a:ext uri="{FF2B5EF4-FFF2-40B4-BE49-F238E27FC236}">
                    <a16:creationId xmlns="" xmlns:a16="http://schemas.microsoft.com/office/drawing/2014/main" id="{08D81A9F-8BA6-4647-8C53-A48C012765B5}"/>
                  </a:ext>
                </a:extLst>
              </p:cNvPr>
              <p:cNvSpPr/>
              <p:nvPr/>
            </p:nvSpPr>
            <p:spPr>
              <a:xfrm>
                <a:off x="2895070" y="3940238"/>
                <a:ext cx="1501114" cy="59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t>unsigned int</a:t>
                </a:r>
              </a:p>
            </p:txBody>
          </p:sp>
          <p:sp>
            <p:nvSpPr>
              <p:cNvPr id="15" name="Rectangle 14">
                <a:extLst>
                  <a:ext uri="{FF2B5EF4-FFF2-40B4-BE49-F238E27FC236}">
                    <a16:creationId xmlns="" xmlns:a16="http://schemas.microsoft.com/office/drawing/2014/main" id="{6E54C96A-B634-4C24-AE13-85C08BAE9060}"/>
                  </a:ext>
                </a:extLst>
              </p:cNvPr>
              <p:cNvSpPr/>
              <p:nvPr/>
            </p:nvSpPr>
            <p:spPr>
              <a:xfrm>
                <a:off x="2144513" y="4533449"/>
                <a:ext cx="1501114" cy="59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t>int</a:t>
                </a:r>
              </a:p>
            </p:txBody>
          </p:sp>
          <p:sp>
            <p:nvSpPr>
              <p:cNvPr id="18" name="Rectangle 17">
                <a:extLst>
                  <a:ext uri="{FF2B5EF4-FFF2-40B4-BE49-F238E27FC236}">
                    <a16:creationId xmlns="" xmlns:a16="http://schemas.microsoft.com/office/drawing/2014/main" id="{5677F03B-E06A-4B5C-BB86-96207C510145}"/>
                  </a:ext>
                </a:extLst>
              </p:cNvPr>
              <p:cNvSpPr/>
              <p:nvPr/>
            </p:nvSpPr>
            <p:spPr>
              <a:xfrm>
                <a:off x="3666373" y="3329847"/>
                <a:ext cx="1501114" cy="59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t>long int</a:t>
                </a:r>
              </a:p>
            </p:txBody>
          </p:sp>
        </p:grpSp>
      </p:grpSp>
      <p:cxnSp>
        <p:nvCxnSpPr>
          <p:cNvPr id="24" name="Straight Arrow Connector 23">
            <a:extLst>
              <a:ext uri="{FF2B5EF4-FFF2-40B4-BE49-F238E27FC236}">
                <a16:creationId xmlns="" xmlns:a16="http://schemas.microsoft.com/office/drawing/2014/main" id="{F7EC3E27-794F-482C-BDDC-C01698E159BF}"/>
              </a:ext>
            </a:extLst>
          </p:cNvPr>
          <p:cNvCxnSpPr/>
          <p:nvPr/>
        </p:nvCxnSpPr>
        <p:spPr>
          <a:xfrm flipV="1">
            <a:off x="1653068" y="1075677"/>
            <a:ext cx="4500556" cy="3463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3535229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F63598-28B7-8C5B-68B9-68554C0E7790}"/>
              </a:ext>
            </a:extLst>
          </p:cNvPr>
          <p:cNvSpPr>
            <a:spLocks noGrp="1"/>
          </p:cNvSpPr>
          <p:nvPr>
            <p:ph type="title"/>
          </p:nvPr>
        </p:nvSpPr>
        <p:spPr>
          <a:xfrm>
            <a:off x="519450" y="0"/>
            <a:ext cx="8697278" cy="1097272"/>
          </a:xfrm>
        </p:spPr>
        <p:txBody>
          <a:bodyPr/>
          <a:lstStyle/>
          <a:p>
            <a:r>
              <a:rPr lang="en-US" dirty="0">
                <a:latin typeface="Times New Roman" panose="02020603050405020304" pitchFamily="18" charset="0"/>
                <a:cs typeface="Times New Roman" panose="02020603050405020304" pitchFamily="18" charset="0"/>
              </a:rPr>
              <a:t>Example: </a:t>
            </a:r>
            <a:br>
              <a:rPr lang="en-US" dirty="0">
                <a:latin typeface="Times New Roman" panose="02020603050405020304" pitchFamily="18" charset="0"/>
                <a:cs typeface="Times New Roman" panose="02020603050405020304" pitchFamily="18" charset="0"/>
              </a:rPr>
            </a:br>
            <a:endParaRPr lang="en-IN" dirty="0"/>
          </a:p>
        </p:txBody>
      </p:sp>
      <p:sp>
        <p:nvSpPr>
          <p:cNvPr id="5" name="TextBox 4">
            <a:extLst>
              <a:ext uri="{FF2B5EF4-FFF2-40B4-BE49-F238E27FC236}">
                <a16:creationId xmlns="" xmlns:a16="http://schemas.microsoft.com/office/drawing/2014/main" id="{144D962D-12D0-E640-6C20-AF1587F59EF8}"/>
              </a:ext>
            </a:extLst>
          </p:cNvPr>
          <p:cNvSpPr txBox="1"/>
          <p:nvPr/>
        </p:nvSpPr>
        <p:spPr>
          <a:xfrm>
            <a:off x="3158835" y="4545331"/>
            <a:ext cx="6638255" cy="8925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buNone/>
            </a:pPr>
            <a:r>
              <a:rPr lang="en-US" sz="2600" b="1" i="1" dirty="0">
                <a:latin typeface="Times New Roman" panose="02020603050405020304" pitchFamily="18" charset="0"/>
                <a:cs typeface="Times New Roman" panose="02020603050405020304" pitchFamily="18" charset="0"/>
              </a:rPr>
              <a:t>Output: </a:t>
            </a:r>
          </a:p>
          <a:p>
            <a:pPr marL="0" indent="0">
              <a:buNone/>
            </a:pPr>
            <a:r>
              <a:rPr lang="en-US" sz="2600" b="1" i="1" dirty="0">
                <a:latin typeface="Times New Roman" panose="02020603050405020304" pitchFamily="18" charset="0"/>
                <a:cs typeface="Times New Roman" panose="02020603050405020304" pitchFamily="18" charset="0"/>
              </a:rPr>
              <a:t>Value of sum : 116.000000</a:t>
            </a:r>
            <a:endParaRPr lang="en-IN" sz="2600" b="1" i="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42AFAA96-7A38-7379-400D-B6E86554C992}"/>
              </a:ext>
            </a:extLst>
          </p:cNvPr>
          <p:cNvSpPr txBox="1"/>
          <p:nvPr/>
        </p:nvSpPr>
        <p:spPr>
          <a:xfrm>
            <a:off x="623429" y="472669"/>
            <a:ext cx="6516520" cy="5693866"/>
          </a:xfrm>
          <a:prstGeom prst="rect">
            <a:avLst/>
          </a:prstGeom>
          <a:noFill/>
        </p:spPr>
        <p:txBody>
          <a:bodyPr wrap="square">
            <a:spAutoFit/>
          </a:bodyPr>
          <a:lstStyle/>
          <a:p>
            <a:pPr marL="0" indent="0">
              <a:buNone/>
            </a:pPr>
            <a:r>
              <a:rPr lang="en-US" sz="2600" dirty="0">
                <a:latin typeface="Times New Roman" panose="02020603050405020304" pitchFamily="18" charset="0"/>
                <a:cs typeface="Times New Roman" panose="02020603050405020304" pitchFamily="18" charset="0"/>
              </a:rPr>
              <a:t>#include &lt;stdio.h&gt;</a:t>
            </a: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int main() {</a:t>
            </a:r>
          </a:p>
          <a:p>
            <a:pPr marL="0" indent="0">
              <a:buNone/>
            </a:pPr>
            <a:r>
              <a:rPr lang="en-US" sz="2600" dirty="0">
                <a:latin typeface="Times New Roman" panose="02020603050405020304" pitchFamily="18" charset="0"/>
                <a:cs typeface="Times New Roman" panose="02020603050405020304" pitchFamily="18" charset="0"/>
              </a:rPr>
              <a:t>    int i = 17;</a:t>
            </a:r>
          </a:p>
          <a:p>
            <a:pPr marL="0" indent="0">
              <a:buNone/>
            </a:pPr>
            <a:r>
              <a:rPr lang="en-US" sz="2600" dirty="0">
                <a:latin typeface="Times New Roman" panose="02020603050405020304" pitchFamily="18" charset="0"/>
                <a:cs typeface="Times New Roman" panose="02020603050405020304" pitchFamily="18" charset="0"/>
              </a:rPr>
              <a:t>    char c = 'c'; /* ASCII value is 99 */</a:t>
            </a:r>
          </a:p>
          <a:p>
            <a:pPr marL="0" indent="0">
              <a:buNone/>
            </a:pPr>
            <a:r>
              <a:rPr lang="en-US" sz="2600" dirty="0">
                <a:latin typeface="Times New Roman" panose="02020603050405020304" pitchFamily="18" charset="0"/>
                <a:cs typeface="Times New Roman" panose="02020603050405020304" pitchFamily="18" charset="0"/>
              </a:rPr>
              <a:t>    float sum;</a:t>
            </a: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sum = i + c; </a:t>
            </a: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printf("Value of sum: %f\n", sum);</a:t>
            </a: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return 0;</a:t>
            </a:r>
          </a:p>
          <a:p>
            <a:pPr marL="0" indent="0">
              <a:buNone/>
            </a:pPr>
            <a:r>
              <a:rPr lang="en-US" sz="2600" dirty="0">
                <a:latin typeface="Times New Roman" panose="02020603050405020304" pitchFamily="18" charset="0"/>
                <a:cs typeface="Times New Roman" panose="02020603050405020304" pitchFamily="18" charset="0"/>
              </a:rPr>
              <a:t>}</a:t>
            </a:r>
          </a:p>
          <a:p>
            <a:pPr marL="0" indent="0">
              <a:buNone/>
            </a:pPr>
            <a:endParaRPr lang="en-US" sz="2600"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75847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DCFD0E3-E48C-4E53-DD70-37476DFEFCC1}"/>
            </a:ext>
          </a:extLst>
        </p:cNvPr>
        <p:cNvGrpSpPr/>
        <p:nvPr/>
      </p:nvGrpSpPr>
      <p:grpSpPr>
        <a:xfrm>
          <a:off x="0" y="0"/>
          <a:ext cx="0" cy="0"/>
          <a:chOff x="0" y="0"/>
          <a:chExt cx="0" cy="0"/>
        </a:xfrm>
      </p:grpSpPr>
      <p:pic>
        <p:nvPicPr>
          <p:cNvPr id="3" name="Picture 2">
            <a:extLst>
              <a:ext uri="{FF2B5EF4-FFF2-40B4-BE49-F238E27FC236}">
                <a16:creationId xmlns="" xmlns:a16="http://schemas.microsoft.com/office/drawing/2014/main" id="{BA6B0278-A593-9B70-A4EA-7D5FFDB4F5C9}"/>
              </a:ext>
            </a:extLst>
          </p:cNvPr>
          <p:cNvPicPr>
            <a:picLocks noChangeAspect="1"/>
          </p:cNvPicPr>
          <p:nvPr/>
        </p:nvPicPr>
        <p:blipFill>
          <a:blip r:embed="rId2"/>
          <a:srcRect t="21561"/>
          <a:stretch>
            <a:fillRect/>
          </a:stretch>
        </p:blipFill>
        <p:spPr>
          <a:xfrm>
            <a:off x="616483" y="1041025"/>
            <a:ext cx="9212532" cy="4062130"/>
          </a:xfrm>
          <a:prstGeom prst="rect">
            <a:avLst/>
          </a:prstGeom>
        </p:spPr>
      </p:pic>
      <p:sp>
        <p:nvSpPr>
          <p:cNvPr id="12" name="Title 1">
            <a:extLst>
              <a:ext uri="{FF2B5EF4-FFF2-40B4-BE49-F238E27FC236}">
                <a16:creationId xmlns="" xmlns:a16="http://schemas.microsoft.com/office/drawing/2014/main" id="{3C5447C7-EE9B-BD06-D37D-81956A294F42}"/>
              </a:ext>
            </a:extLst>
          </p:cNvPr>
          <p:cNvSpPr>
            <a:spLocks noGrp="1"/>
          </p:cNvSpPr>
          <p:nvPr>
            <p:ph type="title"/>
          </p:nvPr>
        </p:nvSpPr>
        <p:spPr>
          <a:xfrm>
            <a:off x="693261" y="228401"/>
            <a:ext cx="8697278" cy="666542"/>
          </a:xfrm>
        </p:spPr>
        <p:txBody>
          <a:bodyPr/>
          <a:lstStyle/>
          <a:p>
            <a:pPr algn="ctr"/>
            <a:r>
              <a:rPr lang="en-IN" b="1" dirty="0">
                <a:latin typeface="+mn-lt"/>
              </a:rPr>
              <a:t>Output Devices</a:t>
            </a: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7642185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1981E9-4A2F-EE03-C9F6-67CBD5F75DF0}"/>
              </a:ext>
            </a:extLst>
          </p:cNvPr>
          <p:cNvSpPr>
            <a:spLocks noGrp="1"/>
          </p:cNvSpPr>
          <p:nvPr>
            <p:ph type="title"/>
          </p:nvPr>
        </p:nvSpPr>
        <p:spPr>
          <a:xfrm>
            <a:off x="693260" y="95405"/>
            <a:ext cx="8697278" cy="650011"/>
          </a:xfrm>
        </p:spPr>
        <p:txBody>
          <a:bodyPr>
            <a:normAutofit/>
          </a:bodyPr>
          <a:lstStyle/>
          <a:p>
            <a:pPr algn="ctr"/>
            <a:r>
              <a:rPr lang="en-US" sz="3200" dirty="0">
                <a:solidFill>
                  <a:srgbClr val="FF0000"/>
                </a:solidFill>
              </a:rPr>
              <a:t>Explicit type conversion:</a:t>
            </a:r>
            <a:endParaRPr lang="en-IN" sz="3200" dirty="0">
              <a:solidFill>
                <a:srgbClr val="FF0000"/>
              </a:solidFill>
            </a:endParaRPr>
          </a:p>
        </p:txBody>
      </p:sp>
      <p:sp>
        <p:nvSpPr>
          <p:cNvPr id="5" name="TextBox 4">
            <a:extLst>
              <a:ext uri="{FF2B5EF4-FFF2-40B4-BE49-F238E27FC236}">
                <a16:creationId xmlns="" xmlns:a16="http://schemas.microsoft.com/office/drawing/2014/main" id="{D1FB0770-7923-1DC6-D992-CB17A4A1336C}"/>
              </a:ext>
            </a:extLst>
          </p:cNvPr>
          <p:cNvSpPr txBox="1"/>
          <p:nvPr/>
        </p:nvSpPr>
        <p:spPr>
          <a:xfrm>
            <a:off x="823995" y="1668203"/>
            <a:ext cx="5041900" cy="378565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#include &lt;stdio.h&gt;</a:t>
            </a:r>
          </a:p>
          <a:p>
            <a:r>
              <a:rPr lang="en-US" sz="2000" dirty="0">
                <a:latin typeface="Times New Roman" panose="02020603050405020304" pitchFamily="18" charset="0"/>
                <a:cs typeface="Times New Roman" panose="02020603050405020304" pitchFamily="18" charset="0"/>
              </a:rPr>
              <a:t>int main() {</a:t>
            </a:r>
          </a:p>
          <a:p>
            <a:r>
              <a:rPr lang="en-US" sz="2000" dirty="0">
                <a:latin typeface="Times New Roman" panose="02020603050405020304" pitchFamily="18" charset="0"/>
                <a:cs typeface="Times New Roman" panose="02020603050405020304" pitchFamily="18" charset="0"/>
              </a:rPr>
              <a:t>    double a = 4.5;</a:t>
            </a:r>
          </a:p>
          <a:p>
            <a:r>
              <a:rPr lang="en-US" sz="2000" dirty="0">
                <a:latin typeface="Times New Roman" panose="02020603050405020304" pitchFamily="18" charset="0"/>
                <a:cs typeface="Times New Roman" panose="02020603050405020304" pitchFamily="18" charset="0"/>
              </a:rPr>
              <a:t>    double b = 4.6;</a:t>
            </a:r>
          </a:p>
          <a:p>
            <a:r>
              <a:rPr lang="en-US" sz="2000" dirty="0">
                <a:latin typeface="Times New Roman" panose="02020603050405020304" pitchFamily="18" charset="0"/>
                <a:cs typeface="Times New Roman" panose="02020603050405020304" pitchFamily="18" charset="0"/>
              </a:rPr>
              <a:t>    double c = 4.9;</a:t>
            </a:r>
          </a:p>
          <a:p>
            <a:r>
              <a:rPr lang="en-US" sz="2000" dirty="0">
                <a:latin typeface="Times New Roman" panose="02020603050405020304" pitchFamily="18" charset="0"/>
                <a:cs typeface="Times New Roman" panose="02020603050405020304" pitchFamily="18" charset="0"/>
              </a:rPr>
              <a:t>    int result;</a:t>
            </a:r>
          </a:p>
          <a:p>
            <a:r>
              <a:rPr lang="en-US" sz="2000" dirty="0">
                <a:latin typeface="Times New Roman" panose="02020603050405020304" pitchFamily="18" charset="0"/>
                <a:cs typeface="Times New Roman" panose="02020603050405020304" pitchFamily="18" charset="0"/>
              </a:rPr>
              <a:t>    result = (int)a + (int)b + (int)c; // Explicitly casting double to int</a:t>
            </a:r>
          </a:p>
          <a:p>
            <a:r>
              <a:rPr lang="en-US" sz="2000" dirty="0">
                <a:latin typeface="Times New Roman" panose="02020603050405020304" pitchFamily="18" charset="0"/>
                <a:cs typeface="Times New Roman" panose="02020603050405020304" pitchFamily="18" charset="0"/>
              </a:rPr>
              <a:t>    printf("Result = %d\n", result);</a:t>
            </a:r>
          </a:p>
          <a:p>
            <a:r>
              <a:rPr lang="en-US" sz="2000" dirty="0">
                <a:latin typeface="Times New Roman" panose="02020603050405020304" pitchFamily="18" charset="0"/>
                <a:cs typeface="Times New Roman" panose="02020603050405020304" pitchFamily="18" charset="0"/>
              </a:rPr>
              <a:t>    return 0;</a:t>
            </a:r>
          </a:p>
          <a:p>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 xmlns:a16="http://schemas.microsoft.com/office/drawing/2014/main" id="{C711CF06-E525-82EA-83F2-610C3211E3F3}"/>
              </a:ext>
            </a:extLst>
          </p:cNvPr>
          <p:cNvSpPr txBox="1"/>
          <p:nvPr/>
        </p:nvSpPr>
        <p:spPr>
          <a:xfrm>
            <a:off x="6454741" y="3158640"/>
            <a:ext cx="265392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dirty="0">
                <a:latin typeface="Times New Roman" panose="02020603050405020304" pitchFamily="18" charset="0"/>
                <a:cs typeface="Times New Roman" panose="02020603050405020304" pitchFamily="18" charset="0"/>
              </a:rPr>
              <a:t>Output: Result = 12 </a:t>
            </a:r>
            <a:endParaRPr lang="en-IN"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4DCE0A0F-31A1-8911-CFC3-A463BC1C19FD}"/>
              </a:ext>
            </a:extLst>
          </p:cNvPr>
          <p:cNvSpPr txBox="1"/>
          <p:nvPr/>
        </p:nvSpPr>
        <p:spPr>
          <a:xfrm>
            <a:off x="693260" y="785972"/>
            <a:ext cx="9021883" cy="1015663"/>
          </a:xfrm>
          <a:prstGeom prst="rect">
            <a:avLst/>
          </a:prstGeom>
          <a:noFill/>
        </p:spPr>
        <p:txBody>
          <a:bodyPr wrap="square">
            <a:spAutoFit/>
          </a:bodyPr>
          <a:lstStyle/>
          <a:p>
            <a:pPr algn="just"/>
            <a:r>
              <a:rPr lang="en-US" sz="2000" dirty="0">
                <a:latin typeface="+mj-lt"/>
              </a:rPr>
              <a:t>In Explicit type conversion, the user explicitly defines within the program the datatype, to which the operands/variables of the expression need to be converted. </a:t>
            </a:r>
            <a:endParaRPr lang="en-IN" sz="2000" dirty="0">
              <a:latin typeface="+mj-lt"/>
            </a:endParaRPr>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3224651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4407" y="628470"/>
            <a:ext cx="3555782" cy="707886"/>
          </a:xfrm>
          <a:prstGeom prst="rect">
            <a:avLst/>
          </a:prstGeom>
          <a:noFill/>
        </p:spPr>
        <p:txBody>
          <a:bodyPr wrap="none" rtlCol="0">
            <a:spAutoFit/>
          </a:bodyPr>
          <a:lstStyle/>
          <a:p>
            <a:r>
              <a:rPr lang="en-IN" sz="4000" dirty="0" smtClean="0">
                <a:solidFill>
                  <a:schemeClr val="bg2"/>
                </a:solidFill>
                <a:effectLst>
                  <a:outerShdw blurRad="38100" dist="38100" dir="2700000" algn="tl">
                    <a:srgbClr val="000000">
                      <a:alpha val="43137"/>
                    </a:srgbClr>
                  </a:outerShdw>
                </a:effectLst>
                <a:latin typeface="Bookman Old Style" pitchFamily="18" charset="0"/>
              </a:rPr>
              <a:t>End of Unit 1</a:t>
            </a:r>
            <a:endParaRPr lang="en-IN" sz="4000" dirty="0">
              <a:solidFill>
                <a:schemeClr val="bg2"/>
              </a:solidFill>
              <a:effectLst>
                <a:outerShdw blurRad="38100" dist="38100" dir="2700000" algn="tl">
                  <a:srgbClr val="000000">
                    <a:alpha val="43137"/>
                  </a:srgbClr>
                </a:outerShdw>
              </a:effectLst>
              <a:latin typeface="Bookman Old Style" pitchFamily="18" charset="0"/>
            </a:endParaRPr>
          </a:p>
        </p:txBody>
      </p:sp>
      <p:pic>
        <p:nvPicPr>
          <p:cNvPr id="2050" name="Picture 2" descr="2,600+ Thank You Computer Stock Photos, Pictures &amp; Royalty-Free Images -  iStock | Thank you computer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576" y="1245672"/>
            <a:ext cx="6290568" cy="419371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185131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AD37AE39-B31E-272D-B474-ECF94101EB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426" b="6871"/>
          <a:stretch>
            <a:fillRect/>
          </a:stretch>
        </p:blipFill>
        <p:spPr>
          <a:xfrm>
            <a:off x="723404" y="1102471"/>
            <a:ext cx="8636993" cy="4360517"/>
          </a:xfrm>
        </p:spPr>
      </p:pic>
      <p:sp>
        <p:nvSpPr>
          <p:cNvPr id="8" name="Title 1">
            <a:extLst>
              <a:ext uri="{FF2B5EF4-FFF2-40B4-BE49-F238E27FC236}">
                <a16:creationId xmlns="" xmlns:a16="http://schemas.microsoft.com/office/drawing/2014/main" id="{1FB0AA85-94B0-2923-75E9-C57EBE4BED6F}"/>
              </a:ext>
            </a:extLst>
          </p:cNvPr>
          <p:cNvSpPr>
            <a:spLocks noGrp="1"/>
          </p:cNvSpPr>
          <p:nvPr>
            <p:ph type="title"/>
          </p:nvPr>
        </p:nvSpPr>
        <p:spPr>
          <a:xfrm>
            <a:off x="693261" y="302243"/>
            <a:ext cx="8697278" cy="676818"/>
          </a:xfrm>
        </p:spPr>
        <p:txBody>
          <a:bodyPr/>
          <a:lstStyle/>
          <a:p>
            <a:pPr algn="ctr"/>
            <a:r>
              <a:rPr lang="en-US" b="1" dirty="0">
                <a:latin typeface="+mn-lt"/>
              </a:rPr>
              <a:t>Steps to Effective Problem Solving</a:t>
            </a:r>
            <a:endParaRPr lang="en-IN" b="1" dirty="0">
              <a:latin typeface="+mn-lt"/>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889959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9AA7FD-A1D4-8205-BA9B-67C03255C3B8}"/>
              </a:ext>
            </a:extLst>
          </p:cNvPr>
          <p:cNvSpPr>
            <a:spLocks noGrp="1"/>
          </p:cNvSpPr>
          <p:nvPr>
            <p:ph type="title"/>
          </p:nvPr>
        </p:nvSpPr>
        <p:spPr>
          <a:xfrm>
            <a:off x="693261" y="302243"/>
            <a:ext cx="8697278" cy="528724"/>
          </a:xfrm>
        </p:spPr>
        <p:txBody>
          <a:bodyPr>
            <a:noAutofit/>
          </a:bodyPr>
          <a:lstStyle/>
          <a:p>
            <a:pPr algn="ctr"/>
            <a:r>
              <a:rPr lang="en-IN" b="1" dirty="0">
                <a:latin typeface="+mn-lt"/>
              </a:rPr>
              <a:t>Program Development Steps</a:t>
            </a:r>
            <a:endParaRPr lang="en-IN" b="1" dirty="0"/>
          </a:p>
        </p:txBody>
      </p:sp>
      <p:pic>
        <p:nvPicPr>
          <p:cNvPr id="8" name="Picture 7">
            <a:extLst>
              <a:ext uri="{FF2B5EF4-FFF2-40B4-BE49-F238E27FC236}">
                <a16:creationId xmlns="" xmlns:a16="http://schemas.microsoft.com/office/drawing/2014/main" id="{F6AA54B8-E272-DC66-2ADD-81BD7C461EE3}"/>
              </a:ext>
            </a:extLst>
          </p:cNvPr>
          <p:cNvPicPr>
            <a:picLocks noChangeAspect="1"/>
          </p:cNvPicPr>
          <p:nvPr/>
        </p:nvPicPr>
        <p:blipFill>
          <a:blip r:embed="rId2"/>
          <a:srcRect t="14638" b="5325"/>
          <a:stretch>
            <a:fillRect/>
          </a:stretch>
        </p:blipFill>
        <p:spPr>
          <a:xfrm>
            <a:off x="1529058" y="927524"/>
            <a:ext cx="7157215" cy="4683557"/>
          </a:xfrm>
          <a:prstGeom prst="rect">
            <a:avLst/>
          </a:prstGeom>
        </p:spPr>
      </p:pic>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93239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4BCE37-9AD1-5934-B8CE-90339209C838}"/>
              </a:ext>
            </a:extLst>
          </p:cNvPr>
          <p:cNvSpPr>
            <a:spLocks noGrp="1"/>
          </p:cNvSpPr>
          <p:nvPr>
            <p:ph type="title"/>
          </p:nvPr>
        </p:nvSpPr>
        <p:spPr>
          <a:xfrm>
            <a:off x="693261" y="302243"/>
            <a:ext cx="8697278" cy="635680"/>
          </a:xfrm>
        </p:spPr>
        <p:txBody>
          <a:bodyPr>
            <a:normAutofit/>
          </a:bodyPr>
          <a:lstStyle/>
          <a:p>
            <a:pPr algn="ctr"/>
            <a:r>
              <a:rPr lang="en-IN" b="1" dirty="0">
                <a:latin typeface="+mn-lt"/>
              </a:rPr>
              <a:t>Program Development Steps</a:t>
            </a:r>
            <a:endParaRPr lang="en-IN" dirty="0">
              <a:latin typeface="+mn-lt"/>
            </a:endParaRPr>
          </a:p>
        </p:txBody>
      </p:sp>
      <p:sp>
        <p:nvSpPr>
          <p:cNvPr id="3" name="Content Placeholder 2">
            <a:extLst>
              <a:ext uri="{FF2B5EF4-FFF2-40B4-BE49-F238E27FC236}">
                <a16:creationId xmlns="" xmlns:a16="http://schemas.microsoft.com/office/drawing/2014/main" id="{7EE0C83B-C5F9-533A-05D8-7AABF80F01A6}"/>
              </a:ext>
            </a:extLst>
          </p:cNvPr>
          <p:cNvSpPr>
            <a:spLocks noGrp="1"/>
          </p:cNvSpPr>
          <p:nvPr>
            <p:ph idx="1"/>
          </p:nvPr>
        </p:nvSpPr>
        <p:spPr>
          <a:xfrm>
            <a:off x="435686" y="937923"/>
            <a:ext cx="9297373" cy="4436735"/>
          </a:xfrm>
        </p:spPr>
        <p:txBody>
          <a:bodyPr>
            <a:normAutofit fontScale="77500" lnSpcReduction="20000"/>
          </a:bodyPr>
          <a:lstStyle/>
          <a:p>
            <a:pPr marL="0" indent="0">
              <a:lnSpc>
                <a:spcPct val="150000"/>
              </a:lnSpc>
              <a:buNone/>
            </a:pPr>
            <a:r>
              <a:rPr lang="en-US" b="1" dirty="0"/>
              <a:t>Defining or Analyzing the Problem:</a:t>
            </a:r>
          </a:p>
          <a:p>
            <a:pPr algn="just">
              <a:lnSpc>
                <a:spcPct val="150000"/>
              </a:lnSpc>
              <a:spcBef>
                <a:spcPts val="0"/>
              </a:spcBef>
            </a:pPr>
            <a:r>
              <a:rPr lang="en-US" sz="2200" dirty="0"/>
              <a:t>This is the most crucial step. It involves understanding what the problem is, identifying inputs, desired outputs, and the processing required. The goal is to gather complete and clear requirements so the developer knows exactly what needs to be done.</a:t>
            </a:r>
          </a:p>
          <a:p>
            <a:pPr marL="0" indent="0" algn="just">
              <a:lnSpc>
                <a:spcPct val="150000"/>
              </a:lnSpc>
              <a:buNone/>
            </a:pPr>
            <a:r>
              <a:rPr lang="en-IN" b="1" dirty="0"/>
              <a:t>Design (Algorithm):</a:t>
            </a:r>
          </a:p>
          <a:p>
            <a:pPr algn="just">
              <a:lnSpc>
                <a:spcPct val="150000"/>
              </a:lnSpc>
              <a:spcBef>
                <a:spcPts val="0"/>
              </a:spcBef>
            </a:pPr>
            <a:r>
              <a:rPr lang="en-US" sz="2200" dirty="0"/>
              <a:t>Once the problem is understood, the next step is to design a logical plan to solve it. </a:t>
            </a:r>
          </a:p>
          <a:p>
            <a:pPr algn="just">
              <a:lnSpc>
                <a:spcPct val="150000"/>
              </a:lnSpc>
            </a:pPr>
            <a:r>
              <a:rPr lang="en-US" sz="2200" dirty="0"/>
              <a:t>This includes:</a:t>
            </a:r>
          </a:p>
          <a:p>
            <a:pPr lvl="1" algn="just">
              <a:lnSpc>
                <a:spcPct val="150000"/>
              </a:lnSpc>
              <a:buFont typeface="Wingdings" panose="05000000000000000000" pitchFamily="2" charset="2"/>
              <a:buChar char="Ø"/>
            </a:pPr>
            <a:r>
              <a:rPr lang="en-US" sz="1800" dirty="0"/>
              <a:t> </a:t>
            </a:r>
            <a:r>
              <a:rPr lang="en-US" dirty="0"/>
              <a:t>Writing an algorithm (step-by-step procedure)</a:t>
            </a:r>
          </a:p>
          <a:p>
            <a:pPr lvl="1" algn="just">
              <a:lnSpc>
                <a:spcPct val="150000"/>
              </a:lnSpc>
              <a:buFont typeface="Wingdings" panose="05000000000000000000" pitchFamily="2" charset="2"/>
              <a:buChar char="Ø"/>
            </a:pPr>
            <a:r>
              <a:rPr lang="en-US" dirty="0"/>
              <a:t> Creating flowcharts or pseudocode to visualize the logic.</a:t>
            </a:r>
            <a:endParaRPr lang="en-IN" dirty="0"/>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388152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814C96-F952-4790-8D79-AED5AFA812F1}"/>
              </a:ext>
            </a:extLst>
          </p:cNvPr>
          <p:cNvSpPr>
            <a:spLocks noGrp="1"/>
          </p:cNvSpPr>
          <p:nvPr>
            <p:ph type="title"/>
          </p:nvPr>
        </p:nvSpPr>
        <p:spPr>
          <a:xfrm>
            <a:off x="693261" y="302243"/>
            <a:ext cx="8697278" cy="627453"/>
          </a:xfrm>
        </p:spPr>
        <p:txBody>
          <a:bodyPr/>
          <a:lstStyle/>
          <a:p>
            <a:pPr algn="ctr"/>
            <a:r>
              <a:rPr lang="en-IN" b="1" dirty="0">
                <a:latin typeface="+mn-lt"/>
              </a:rPr>
              <a:t>Program Development Steps</a:t>
            </a:r>
            <a:endParaRPr lang="en-IN" dirty="0">
              <a:latin typeface="+mn-lt"/>
            </a:endParaRPr>
          </a:p>
        </p:txBody>
      </p:sp>
      <p:sp>
        <p:nvSpPr>
          <p:cNvPr id="3" name="Content Placeholder 2">
            <a:extLst>
              <a:ext uri="{FF2B5EF4-FFF2-40B4-BE49-F238E27FC236}">
                <a16:creationId xmlns="" xmlns:a16="http://schemas.microsoft.com/office/drawing/2014/main" id="{9CD0D69C-3327-363B-DF5E-A55DC284F50D}"/>
              </a:ext>
            </a:extLst>
          </p:cNvPr>
          <p:cNvSpPr>
            <a:spLocks noGrp="1"/>
          </p:cNvSpPr>
          <p:nvPr>
            <p:ph idx="1"/>
          </p:nvPr>
        </p:nvSpPr>
        <p:spPr>
          <a:xfrm>
            <a:off x="419245" y="929696"/>
            <a:ext cx="9272712" cy="4444962"/>
          </a:xfrm>
        </p:spPr>
        <p:txBody>
          <a:bodyPr>
            <a:normAutofit fontScale="85000" lnSpcReduction="10000"/>
          </a:bodyPr>
          <a:lstStyle/>
          <a:p>
            <a:pPr marL="0" indent="0">
              <a:lnSpc>
                <a:spcPct val="160000"/>
              </a:lnSpc>
              <a:buNone/>
            </a:pPr>
            <a:r>
              <a:rPr lang="en-US" b="1" dirty="0"/>
              <a:t>Coding:</a:t>
            </a:r>
          </a:p>
          <a:p>
            <a:pPr algn="just">
              <a:lnSpc>
                <a:spcPct val="160000"/>
              </a:lnSpc>
              <a:spcBef>
                <a:spcPts val="0"/>
              </a:spcBef>
            </a:pPr>
            <a:r>
              <a:rPr lang="en-US" sz="2200" dirty="0"/>
              <a:t>In this phase, the designed algorithm is translated into a programming language (like C, Python, or Java). The developer writes the actual code using the selected language's syntax and rules.</a:t>
            </a:r>
          </a:p>
          <a:p>
            <a:pPr marL="0" indent="0" algn="just">
              <a:lnSpc>
                <a:spcPct val="160000"/>
              </a:lnSpc>
              <a:buNone/>
            </a:pPr>
            <a:r>
              <a:rPr lang="en-IN" b="1" dirty="0"/>
              <a:t>Documenting the Program:</a:t>
            </a:r>
          </a:p>
          <a:p>
            <a:pPr algn="just">
              <a:lnSpc>
                <a:spcPct val="160000"/>
              </a:lnSpc>
              <a:spcBef>
                <a:spcPts val="0"/>
              </a:spcBef>
            </a:pPr>
            <a:r>
              <a:rPr lang="en-US" sz="2200" dirty="0"/>
              <a:t>Good programming practice involves writing clear documentation. This means:</a:t>
            </a:r>
          </a:p>
          <a:p>
            <a:pPr lvl="1" algn="just">
              <a:lnSpc>
                <a:spcPct val="160000"/>
              </a:lnSpc>
              <a:buFont typeface="Wingdings" panose="05000000000000000000" pitchFamily="2" charset="2"/>
              <a:buChar char="Ø"/>
            </a:pPr>
            <a:r>
              <a:rPr lang="en-US" sz="1800" dirty="0"/>
              <a:t> </a:t>
            </a:r>
            <a:r>
              <a:rPr lang="en-US" sz="2200" dirty="0"/>
              <a:t>Adding comments in the code</a:t>
            </a:r>
          </a:p>
          <a:p>
            <a:pPr lvl="1" algn="just">
              <a:lnSpc>
                <a:spcPct val="160000"/>
              </a:lnSpc>
              <a:buFont typeface="Wingdings" panose="05000000000000000000" pitchFamily="2" charset="2"/>
              <a:buChar char="Ø"/>
            </a:pPr>
            <a:r>
              <a:rPr lang="en-US" sz="2200" dirty="0"/>
              <a:t> Writing user manuals or guides</a:t>
            </a:r>
          </a:p>
          <a:p>
            <a:pPr lvl="1" algn="just">
              <a:lnSpc>
                <a:spcPct val="160000"/>
              </a:lnSpc>
              <a:buFont typeface="Wingdings" panose="05000000000000000000" pitchFamily="2" charset="2"/>
              <a:buChar char="Ø"/>
            </a:pPr>
            <a:r>
              <a:rPr lang="en-US" sz="2200" dirty="0"/>
              <a:t> Explaining the logic and structure</a:t>
            </a:r>
            <a:endParaRPr lang="en-IN" sz="2200" dirty="0"/>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29031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37840205"/>
              </p:ext>
            </p:extLst>
          </p:nvPr>
        </p:nvGraphicFramePr>
        <p:xfrm>
          <a:off x="733030" y="1016317"/>
          <a:ext cx="8630123" cy="4281156"/>
        </p:xfrm>
        <a:graphic>
          <a:graphicData uri="http://schemas.openxmlformats.org/drawingml/2006/table">
            <a:tbl>
              <a:tblPr firstRow="1" firstCol="1" lastRow="1" lastCol="1" bandRow="1" bandCol="1">
                <a:tableStyleId>{18603FDC-E32A-4AB5-989C-0864C3EAD2B8}</a:tableStyleId>
              </a:tblPr>
              <a:tblGrid>
                <a:gridCol w="8630123"/>
              </a:tblGrid>
              <a:tr h="939372">
                <a:tc>
                  <a:txBody>
                    <a:bodyPr/>
                    <a:lstStyle/>
                    <a:p>
                      <a:pPr marL="77470" marR="32385" algn="l">
                        <a:lnSpc>
                          <a:spcPct val="150000"/>
                        </a:lnSpc>
                        <a:spcAft>
                          <a:spcPts val="0"/>
                        </a:spcAft>
                      </a:pPr>
                      <a:r>
                        <a:rPr lang="en-US" sz="1600" dirty="0">
                          <a:solidFill>
                            <a:schemeClr val="tx1"/>
                          </a:solidFill>
                          <a:effectLst/>
                          <a:latin typeface="Times New Roman" pitchFamily="18" charset="0"/>
                          <a:cs typeface="Times New Roman" pitchFamily="18" charset="0"/>
                        </a:rPr>
                        <a:t>Describe the basics of computer systems, basics of C and the process of problem- solving aspects using algorithmic solutions for a given problem.</a:t>
                      </a:r>
                      <a:endParaRPr lang="en-IN" sz="1400" dirty="0">
                        <a:solidFill>
                          <a:schemeClr val="tx1"/>
                        </a:solidFill>
                        <a:effectLst/>
                        <a:latin typeface="Times New Roman" pitchFamily="18" charset="0"/>
                        <a:ea typeface="Times New Roman"/>
                        <a:cs typeface="Times New Roman" pitchFamily="18" charset="0"/>
                      </a:endParaRPr>
                    </a:p>
                  </a:txBody>
                  <a:tcPr marL="0" marR="0" marT="0" marB="0"/>
                </a:tc>
              </a:tr>
              <a:tr h="939372">
                <a:tc>
                  <a:txBody>
                    <a:bodyPr/>
                    <a:lstStyle/>
                    <a:p>
                      <a:pPr marL="77470" marR="32385" algn="l">
                        <a:lnSpc>
                          <a:spcPct val="150000"/>
                        </a:lnSpc>
                        <a:spcAft>
                          <a:spcPts val="0"/>
                        </a:spcAft>
                      </a:pPr>
                      <a:r>
                        <a:rPr lang="en-US" sz="1600">
                          <a:solidFill>
                            <a:schemeClr val="tx1"/>
                          </a:solidFill>
                          <a:effectLst/>
                          <a:latin typeface="Times New Roman" pitchFamily="18" charset="0"/>
                          <a:cs typeface="Times New Roman" pitchFamily="18" charset="0"/>
                        </a:rPr>
                        <a:t>Apply</a:t>
                      </a:r>
                      <a:r>
                        <a:rPr lang="en-US" sz="1600" spc="37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the</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knowledge</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to</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develop</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the</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C</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program</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using</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control</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statements such</a:t>
                      </a:r>
                      <a:r>
                        <a:rPr lang="en-US" sz="1600" spc="4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as</a:t>
                      </a:r>
                      <a:r>
                        <a:rPr lang="en-US" sz="1600" spc="-2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branching and looping constructs for a given problem.</a:t>
                      </a:r>
                      <a:endParaRPr lang="en-IN" sz="1400">
                        <a:solidFill>
                          <a:schemeClr val="tx1"/>
                        </a:solidFill>
                        <a:effectLst/>
                        <a:latin typeface="Times New Roman" pitchFamily="18" charset="0"/>
                        <a:ea typeface="Times New Roman"/>
                        <a:cs typeface="Times New Roman" pitchFamily="18" charset="0"/>
                      </a:endParaRPr>
                    </a:p>
                  </a:txBody>
                  <a:tcPr marL="0" marR="0" marT="0" marB="0"/>
                </a:tc>
              </a:tr>
              <a:tr h="706908">
                <a:tc>
                  <a:txBody>
                    <a:bodyPr/>
                    <a:lstStyle/>
                    <a:p>
                      <a:pPr marL="77470" marR="32385" algn="l">
                        <a:lnSpc>
                          <a:spcPct val="150000"/>
                        </a:lnSpc>
                        <a:spcAft>
                          <a:spcPts val="0"/>
                        </a:spcAft>
                      </a:pPr>
                      <a:r>
                        <a:rPr lang="en-US" sz="1600">
                          <a:solidFill>
                            <a:schemeClr val="tx1"/>
                          </a:solidFill>
                          <a:effectLst/>
                          <a:latin typeface="Times New Roman" pitchFamily="18" charset="0"/>
                          <a:cs typeface="Times New Roman" pitchFamily="18" charset="0"/>
                        </a:rPr>
                        <a:t>Demonstrate</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the</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ability</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to</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implement</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and</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analyze</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operations</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on</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arrays</a:t>
                      </a:r>
                      <a:r>
                        <a:rPr lang="en-US" sz="1600" spc="19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and strings</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to solve computational problems.</a:t>
                      </a:r>
                      <a:endParaRPr lang="en-IN" sz="1400">
                        <a:solidFill>
                          <a:schemeClr val="tx1"/>
                        </a:solidFill>
                        <a:effectLst/>
                        <a:latin typeface="Times New Roman" pitchFamily="18" charset="0"/>
                        <a:ea typeface="Times New Roman"/>
                        <a:cs typeface="Times New Roman" pitchFamily="18" charset="0"/>
                      </a:endParaRPr>
                    </a:p>
                  </a:txBody>
                  <a:tcPr marL="0" marR="0" marT="0" marB="0"/>
                </a:tc>
              </a:tr>
              <a:tr h="939372">
                <a:tc>
                  <a:txBody>
                    <a:bodyPr/>
                    <a:lstStyle/>
                    <a:p>
                      <a:pPr marL="77470" marR="32385" algn="l">
                        <a:lnSpc>
                          <a:spcPct val="150000"/>
                        </a:lnSpc>
                        <a:spcAft>
                          <a:spcPts val="0"/>
                        </a:spcAft>
                      </a:pPr>
                      <a:r>
                        <a:rPr lang="en-US" sz="1600">
                          <a:solidFill>
                            <a:schemeClr val="tx1"/>
                          </a:solidFill>
                          <a:effectLst/>
                          <a:latin typeface="Times New Roman" pitchFamily="18" charset="0"/>
                          <a:cs typeface="Times New Roman" pitchFamily="18" charset="0"/>
                        </a:rPr>
                        <a:t>Apply</a:t>
                      </a:r>
                      <a:r>
                        <a:rPr lang="en-US" sz="1600" spc="16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the</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concept</a:t>
                      </a:r>
                      <a:r>
                        <a:rPr lang="en-US" sz="1600" spc="19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of</a:t>
                      </a:r>
                      <a:r>
                        <a:rPr lang="en-US" sz="1600" spc="19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pointers</a:t>
                      </a:r>
                      <a:r>
                        <a:rPr lang="en-US" sz="1600" spc="17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along</a:t>
                      </a:r>
                      <a:r>
                        <a:rPr lang="en-US" sz="1600" spc="19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with</a:t>
                      </a:r>
                      <a:r>
                        <a:rPr lang="en-US" sz="1600" spc="2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code</a:t>
                      </a:r>
                      <a:r>
                        <a:rPr lang="en-US" sz="1600" spc="19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reusability,</a:t>
                      </a:r>
                      <a:r>
                        <a:rPr lang="en-US" sz="1600" spc="19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parameter</a:t>
                      </a:r>
                      <a:r>
                        <a:rPr lang="en-US" sz="1600" spc="19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passing, and</a:t>
                      </a:r>
                      <a:r>
                        <a:rPr lang="en-US" sz="1600" spc="10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return</a:t>
                      </a:r>
                      <a:r>
                        <a:rPr lang="en-US" sz="1600" spc="-5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values</a:t>
                      </a:r>
                      <a:r>
                        <a:rPr lang="en-US" sz="1600" spc="-5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to</a:t>
                      </a:r>
                      <a:r>
                        <a:rPr lang="en-US" sz="1600" spc="-4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develop</a:t>
                      </a:r>
                      <a:r>
                        <a:rPr lang="en-US" sz="1600" spc="-5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efficient</a:t>
                      </a:r>
                      <a:r>
                        <a:rPr lang="en-US" sz="1600" spc="-6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and</a:t>
                      </a:r>
                      <a:r>
                        <a:rPr lang="en-US" sz="1600" spc="-6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maintainable</a:t>
                      </a:r>
                      <a:r>
                        <a:rPr lang="en-US" sz="1600" spc="-6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C</a:t>
                      </a:r>
                      <a:r>
                        <a:rPr lang="en-US" sz="1600" spc="-50">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programs</a:t>
                      </a:r>
                      <a:r>
                        <a:rPr lang="en-US" sz="1600" spc="-5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using</a:t>
                      </a:r>
                      <a:r>
                        <a:rPr lang="en-US" sz="1600" spc="-45">
                          <a:solidFill>
                            <a:schemeClr val="tx1"/>
                          </a:solidFill>
                          <a:effectLst/>
                          <a:latin typeface="Times New Roman" pitchFamily="18" charset="0"/>
                          <a:cs typeface="Times New Roman" pitchFamily="18" charset="0"/>
                        </a:rPr>
                        <a:t> </a:t>
                      </a:r>
                      <a:r>
                        <a:rPr lang="en-US" sz="1600">
                          <a:solidFill>
                            <a:schemeClr val="tx1"/>
                          </a:solidFill>
                          <a:effectLst/>
                          <a:latin typeface="Times New Roman" pitchFamily="18" charset="0"/>
                          <a:cs typeface="Times New Roman" pitchFamily="18" charset="0"/>
                        </a:rPr>
                        <a:t>functions.</a:t>
                      </a:r>
                      <a:endParaRPr lang="en-IN" sz="1400">
                        <a:solidFill>
                          <a:schemeClr val="tx1"/>
                        </a:solidFill>
                        <a:effectLst/>
                        <a:latin typeface="Times New Roman" pitchFamily="18" charset="0"/>
                        <a:ea typeface="Times New Roman"/>
                        <a:cs typeface="Times New Roman" pitchFamily="18" charset="0"/>
                      </a:endParaRPr>
                    </a:p>
                  </a:txBody>
                  <a:tcPr marL="0" marR="0" marT="0" marB="0"/>
                </a:tc>
              </a:tr>
              <a:tr h="706908">
                <a:tc>
                  <a:txBody>
                    <a:bodyPr/>
                    <a:lstStyle/>
                    <a:p>
                      <a:pPr marL="77470" marR="32385" algn="l">
                        <a:lnSpc>
                          <a:spcPct val="150000"/>
                        </a:lnSpc>
                        <a:spcAft>
                          <a:spcPts val="0"/>
                        </a:spcAft>
                      </a:pPr>
                      <a:r>
                        <a:rPr lang="en-US" sz="1600" dirty="0">
                          <a:solidFill>
                            <a:schemeClr val="tx1"/>
                          </a:solidFill>
                          <a:effectLst/>
                          <a:latin typeface="Times New Roman" pitchFamily="18" charset="0"/>
                          <a:cs typeface="Times New Roman" pitchFamily="18" charset="0"/>
                        </a:rPr>
                        <a:t>Implement</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and</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demonstrate</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the</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use</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of</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structures</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and</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file</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handling mechanisms</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in</a:t>
                      </a:r>
                      <a:r>
                        <a:rPr lang="en-US" sz="1600" spc="20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C</a:t>
                      </a:r>
                      <a:r>
                        <a:rPr lang="en-US" sz="1600" spc="-30" dirty="0">
                          <a:solidFill>
                            <a:schemeClr val="tx1"/>
                          </a:solidFill>
                          <a:effectLst/>
                          <a:latin typeface="Times New Roman" pitchFamily="18" charset="0"/>
                          <a:cs typeface="Times New Roman" pitchFamily="18" charset="0"/>
                        </a:rPr>
                        <a:t> </a:t>
                      </a:r>
                      <a:r>
                        <a:rPr lang="en-US" sz="1600" dirty="0">
                          <a:solidFill>
                            <a:schemeClr val="tx1"/>
                          </a:solidFill>
                          <a:effectLst/>
                          <a:latin typeface="Times New Roman" pitchFamily="18" charset="0"/>
                          <a:cs typeface="Times New Roman" pitchFamily="18" charset="0"/>
                        </a:rPr>
                        <a:t>programs.</a:t>
                      </a:r>
                      <a:endParaRPr lang="en-IN" sz="1400" dirty="0">
                        <a:solidFill>
                          <a:schemeClr val="tx1"/>
                        </a:solidFill>
                        <a:effectLst/>
                        <a:latin typeface="Times New Roman" pitchFamily="18" charset="0"/>
                        <a:ea typeface="Times New Roman"/>
                        <a:cs typeface="Times New Roman" pitchFamily="18" charset="0"/>
                      </a:endParaRPr>
                    </a:p>
                  </a:txBody>
                  <a:tcPr marL="0" marR="0" marT="0" marB="0"/>
                </a:tc>
              </a:tr>
            </a:tbl>
          </a:graphicData>
        </a:graphic>
      </p:graphicFrame>
      <p:sp>
        <p:nvSpPr>
          <p:cNvPr id="3" name="TextBox 2"/>
          <p:cNvSpPr txBox="1"/>
          <p:nvPr/>
        </p:nvSpPr>
        <p:spPr>
          <a:xfrm>
            <a:off x="3695385" y="498764"/>
            <a:ext cx="2127505" cy="400110"/>
          </a:xfrm>
          <a:prstGeom prst="rect">
            <a:avLst/>
          </a:prstGeom>
          <a:noFill/>
        </p:spPr>
        <p:txBody>
          <a:bodyPr wrap="none" rtlCol="0">
            <a:spAutoFit/>
          </a:bodyPr>
          <a:lstStyle/>
          <a:p>
            <a:r>
              <a:rPr lang="en-IN" sz="2000" b="1" dirty="0" smtClean="0">
                <a:effectLst>
                  <a:outerShdw blurRad="38100" dist="38100" dir="2700000" algn="tl">
                    <a:srgbClr val="000000">
                      <a:alpha val="43137"/>
                    </a:srgbClr>
                  </a:outerShdw>
                </a:effectLst>
                <a:latin typeface="Times New Roman" pitchFamily="18" charset="0"/>
                <a:cs typeface="Times New Roman" pitchFamily="18" charset="0"/>
              </a:rPr>
              <a:t>Course Outcomes</a:t>
            </a:r>
            <a:endParaRPr lang="en-IN"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770522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30C0E8-9E02-3F48-7FF9-209CF26386D6}"/>
              </a:ext>
            </a:extLst>
          </p:cNvPr>
          <p:cNvSpPr>
            <a:spLocks noGrp="1"/>
          </p:cNvSpPr>
          <p:nvPr>
            <p:ph type="title"/>
          </p:nvPr>
        </p:nvSpPr>
        <p:spPr>
          <a:xfrm>
            <a:off x="693261" y="181003"/>
            <a:ext cx="8697278" cy="652134"/>
          </a:xfrm>
        </p:spPr>
        <p:txBody>
          <a:bodyPr>
            <a:normAutofit/>
          </a:bodyPr>
          <a:lstStyle/>
          <a:p>
            <a:pPr algn="ctr"/>
            <a:r>
              <a:rPr lang="en-IN" b="1" dirty="0">
                <a:latin typeface="+mn-lt"/>
              </a:rPr>
              <a:t>Program Development Steps</a:t>
            </a:r>
            <a:endParaRPr lang="en-IN" dirty="0">
              <a:latin typeface="+mn-lt"/>
            </a:endParaRPr>
          </a:p>
        </p:txBody>
      </p:sp>
      <p:sp>
        <p:nvSpPr>
          <p:cNvPr id="3" name="Content Placeholder 2">
            <a:extLst>
              <a:ext uri="{FF2B5EF4-FFF2-40B4-BE49-F238E27FC236}">
                <a16:creationId xmlns="" xmlns:a16="http://schemas.microsoft.com/office/drawing/2014/main" id="{C7BF5D41-BA1A-4960-FCFC-BB6786D382D8}"/>
              </a:ext>
            </a:extLst>
          </p:cNvPr>
          <p:cNvSpPr>
            <a:spLocks noGrp="1"/>
          </p:cNvSpPr>
          <p:nvPr>
            <p:ph idx="1"/>
          </p:nvPr>
        </p:nvSpPr>
        <p:spPr>
          <a:xfrm>
            <a:off x="394584" y="833137"/>
            <a:ext cx="9486445" cy="4662760"/>
          </a:xfrm>
        </p:spPr>
        <p:txBody>
          <a:bodyPr>
            <a:normAutofit fontScale="92500" lnSpcReduction="20000"/>
          </a:bodyPr>
          <a:lstStyle/>
          <a:p>
            <a:pPr marL="0" indent="0">
              <a:lnSpc>
                <a:spcPct val="160000"/>
              </a:lnSpc>
              <a:spcBef>
                <a:spcPts val="496"/>
              </a:spcBef>
              <a:buNone/>
            </a:pPr>
            <a:r>
              <a:rPr lang="en-US" sz="1700" b="1" dirty="0"/>
              <a:t>Compiling and Running the Program:</a:t>
            </a:r>
          </a:p>
          <a:p>
            <a:pPr algn="just">
              <a:lnSpc>
                <a:spcPct val="160000"/>
              </a:lnSpc>
              <a:spcBef>
                <a:spcPts val="0"/>
              </a:spcBef>
            </a:pPr>
            <a:r>
              <a:rPr lang="en-US" sz="1700" dirty="0"/>
              <a:t>After coding, the program is compiled to check for syntax errors. </a:t>
            </a:r>
          </a:p>
          <a:p>
            <a:pPr algn="just">
              <a:lnSpc>
                <a:spcPct val="160000"/>
              </a:lnSpc>
              <a:spcBef>
                <a:spcPts val="0"/>
              </a:spcBef>
            </a:pPr>
            <a:r>
              <a:rPr lang="en-US" sz="1700" dirty="0"/>
              <a:t>If there are no errors, the program is executed to see if it performs the desired task. This phase helps convert the human-written code into machine-understandable form.</a:t>
            </a:r>
          </a:p>
          <a:p>
            <a:pPr marL="0" indent="0" algn="just">
              <a:lnSpc>
                <a:spcPct val="160000"/>
              </a:lnSpc>
              <a:spcBef>
                <a:spcPts val="496"/>
              </a:spcBef>
              <a:buNone/>
            </a:pPr>
            <a:r>
              <a:rPr lang="en-US" sz="1700" b="1" dirty="0"/>
              <a:t>Testing and Debugging:</a:t>
            </a:r>
          </a:p>
          <a:p>
            <a:pPr algn="just">
              <a:lnSpc>
                <a:spcPct val="160000"/>
              </a:lnSpc>
              <a:spcBef>
                <a:spcPts val="0"/>
              </a:spcBef>
            </a:pPr>
            <a:r>
              <a:rPr lang="en-US" sz="1700" dirty="0"/>
              <a:t>The program is now tested with different sets of data to ensure it works correctly in all scenarios. If bugs (errors) are found, they are debugged identified and fixed to improve program correctness and stability.</a:t>
            </a:r>
          </a:p>
          <a:p>
            <a:pPr marL="0" indent="0" algn="just">
              <a:lnSpc>
                <a:spcPct val="160000"/>
              </a:lnSpc>
              <a:spcBef>
                <a:spcPts val="496"/>
              </a:spcBef>
              <a:buNone/>
            </a:pPr>
            <a:r>
              <a:rPr lang="en-US" sz="1700" b="1" dirty="0"/>
              <a:t>Maintenance:</a:t>
            </a:r>
          </a:p>
          <a:p>
            <a:pPr algn="just">
              <a:lnSpc>
                <a:spcPct val="160000"/>
              </a:lnSpc>
              <a:spcBef>
                <a:spcPts val="0"/>
              </a:spcBef>
            </a:pPr>
            <a:r>
              <a:rPr lang="en-US" sz="1700" dirty="0"/>
              <a:t>After deployment, the program may need updates, error fixes, or feature enhancements. </a:t>
            </a:r>
          </a:p>
          <a:p>
            <a:pPr algn="just">
              <a:lnSpc>
                <a:spcPct val="160000"/>
              </a:lnSpc>
              <a:spcBef>
                <a:spcPts val="0"/>
              </a:spcBef>
            </a:pPr>
            <a:r>
              <a:rPr lang="en-US" sz="1700" dirty="0"/>
              <a:t>Maintenance ensures the software continues to meet user needs over time, even as requirements change or new issues arise.</a:t>
            </a:r>
            <a:endParaRPr lang="en-IN" sz="1700" dirty="0"/>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945051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9C9C04-3B29-E88B-96A2-0C80AF1BAA0E}"/>
              </a:ext>
            </a:extLst>
          </p:cNvPr>
          <p:cNvSpPr>
            <a:spLocks noGrp="1"/>
          </p:cNvSpPr>
          <p:nvPr>
            <p:ph type="title"/>
          </p:nvPr>
        </p:nvSpPr>
        <p:spPr>
          <a:xfrm>
            <a:off x="693261" y="187059"/>
            <a:ext cx="8697278" cy="643908"/>
          </a:xfrm>
        </p:spPr>
        <p:txBody>
          <a:bodyPr>
            <a:normAutofit/>
          </a:bodyPr>
          <a:lstStyle/>
          <a:p>
            <a:pPr algn="ctr"/>
            <a:r>
              <a:rPr lang="en-IN" sz="3300" b="1" dirty="0">
                <a:latin typeface="+mn-lt"/>
              </a:rPr>
              <a:t>Introduction to Programming Languages</a:t>
            </a:r>
            <a:endParaRPr lang="en-IN" sz="3300" dirty="0"/>
          </a:p>
        </p:txBody>
      </p:sp>
      <p:sp>
        <p:nvSpPr>
          <p:cNvPr id="3" name="Content Placeholder 2">
            <a:extLst>
              <a:ext uri="{FF2B5EF4-FFF2-40B4-BE49-F238E27FC236}">
                <a16:creationId xmlns="" xmlns:a16="http://schemas.microsoft.com/office/drawing/2014/main" id="{C1EB3C1C-14E1-D0F1-8CD6-63A25C28174C}"/>
              </a:ext>
            </a:extLst>
          </p:cNvPr>
          <p:cNvSpPr>
            <a:spLocks noGrp="1"/>
          </p:cNvSpPr>
          <p:nvPr>
            <p:ph idx="1"/>
          </p:nvPr>
        </p:nvSpPr>
        <p:spPr>
          <a:xfrm>
            <a:off x="411025" y="830967"/>
            <a:ext cx="9264491" cy="3093499"/>
          </a:xfrm>
        </p:spPr>
        <p:txBody>
          <a:bodyPr>
            <a:normAutofit/>
          </a:bodyPr>
          <a:lstStyle/>
          <a:p>
            <a:pPr marL="0" indent="0">
              <a:lnSpc>
                <a:spcPct val="150000"/>
              </a:lnSpc>
              <a:spcBef>
                <a:spcPts val="0"/>
              </a:spcBef>
              <a:buNone/>
            </a:pPr>
            <a:r>
              <a:rPr lang="en-US" sz="2000" b="1" dirty="0"/>
              <a:t>What is a Programming Language?</a:t>
            </a:r>
          </a:p>
          <a:p>
            <a:pPr algn="just">
              <a:lnSpc>
                <a:spcPct val="150000"/>
              </a:lnSpc>
              <a:spcBef>
                <a:spcPts val="0"/>
              </a:spcBef>
            </a:pPr>
            <a:r>
              <a:rPr lang="en-US" sz="2000" dirty="0"/>
              <a:t>Computer Programming is an art of making a computer to do the required operations, by means of issuing sequence of commands to it.</a:t>
            </a:r>
          </a:p>
          <a:p>
            <a:pPr>
              <a:lnSpc>
                <a:spcPct val="150000"/>
              </a:lnSpc>
              <a:spcBef>
                <a:spcPts val="496"/>
              </a:spcBef>
            </a:pPr>
            <a:r>
              <a:rPr lang="en-US" sz="2000" dirty="0"/>
              <a:t>Ex: C, C++, JavaScript, C#,HTML.</a:t>
            </a:r>
          </a:p>
          <a:p>
            <a:pPr marL="0" indent="0">
              <a:lnSpc>
                <a:spcPct val="150000"/>
              </a:lnSpc>
              <a:buNone/>
            </a:pPr>
            <a:r>
              <a:rPr lang="en-US" sz="2000" b="1" dirty="0"/>
              <a:t>Types of Programming Languages</a:t>
            </a:r>
          </a:p>
          <a:p>
            <a:pPr>
              <a:lnSpc>
                <a:spcPct val="150000"/>
              </a:lnSpc>
              <a:spcBef>
                <a:spcPts val="0"/>
              </a:spcBef>
            </a:pPr>
            <a:r>
              <a:rPr lang="en-US" sz="2000" dirty="0"/>
              <a:t>There are two major types of programming languages:</a:t>
            </a:r>
            <a:endParaRPr lang="en-IN" sz="2000" dirty="0"/>
          </a:p>
        </p:txBody>
      </p:sp>
      <p:pic>
        <p:nvPicPr>
          <p:cNvPr id="4" name="Content Placeholder 3">
            <a:extLst>
              <a:ext uri="{FF2B5EF4-FFF2-40B4-BE49-F238E27FC236}">
                <a16:creationId xmlns="" xmlns:a16="http://schemas.microsoft.com/office/drawing/2014/main" id="{0A998791-2297-35AF-BEDA-9ADEBD82778A}"/>
              </a:ext>
            </a:extLst>
          </p:cNvPr>
          <p:cNvPicPr>
            <a:picLocks noChangeAspect="1"/>
          </p:cNvPicPr>
          <p:nvPr/>
        </p:nvPicPr>
        <p:blipFill>
          <a:blip r:embed="rId2"/>
          <a:stretch>
            <a:fillRect/>
          </a:stretch>
        </p:blipFill>
        <p:spPr>
          <a:xfrm>
            <a:off x="5243780" y="3803226"/>
            <a:ext cx="3066153" cy="1686615"/>
          </a:xfrm>
          <a:prstGeom prst="rect">
            <a:avLst/>
          </a:prstGeom>
        </p:spPr>
      </p:pic>
      <p:pic>
        <p:nvPicPr>
          <p:cNvPr id="5" name="Picture 4">
            <a:extLst>
              <a:ext uri="{FF2B5EF4-FFF2-40B4-BE49-F238E27FC236}">
                <a16:creationId xmlns="" xmlns:a16="http://schemas.microsoft.com/office/drawing/2014/main" id="{C8B02DE6-CFC8-D6C5-5E79-126AF7072920}"/>
              </a:ext>
            </a:extLst>
          </p:cNvPr>
          <p:cNvPicPr>
            <a:picLocks noChangeAspect="1"/>
          </p:cNvPicPr>
          <p:nvPr/>
        </p:nvPicPr>
        <p:blipFill>
          <a:blip r:embed="rId3"/>
          <a:stretch>
            <a:fillRect/>
          </a:stretch>
        </p:blipFill>
        <p:spPr>
          <a:xfrm>
            <a:off x="1773868" y="3803226"/>
            <a:ext cx="3066154" cy="1686615"/>
          </a:xfrm>
          <a:prstGeom prst="rect">
            <a:avLst/>
          </a:prstGeom>
        </p:spPr>
      </p:pic>
      <p:sp>
        <p:nvSpPr>
          <p:cNvPr id="6" name="Footer Placeholder 5"/>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942200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4E5799D-C386-CC78-B637-F500DC27016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4585818-CDD7-5F50-7736-18DAA7867AC0}"/>
              </a:ext>
            </a:extLst>
          </p:cNvPr>
          <p:cNvSpPr>
            <a:spLocks noGrp="1"/>
          </p:cNvSpPr>
          <p:nvPr>
            <p:ph type="title"/>
          </p:nvPr>
        </p:nvSpPr>
        <p:spPr>
          <a:xfrm>
            <a:off x="693261" y="187059"/>
            <a:ext cx="8697278" cy="643908"/>
          </a:xfrm>
        </p:spPr>
        <p:txBody>
          <a:bodyPr>
            <a:normAutofit/>
          </a:bodyPr>
          <a:lstStyle/>
          <a:p>
            <a:pPr algn="ctr"/>
            <a:r>
              <a:rPr lang="en-IN" sz="3300" b="1" dirty="0">
                <a:latin typeface="+mn-lt"/>
              </a:rPr>
              <a:t>Introduction to Programming Languages</a:t>
            </a:r>
            <a:endParaRPr lang="en-IN" sz="3300" dirty="0"/>
          </a:p>
        </p:txBody>
      </p:sp>
      <p:sp>
        <p:nvSpPr>
          <p:cNvPr id="3" name="Content Placeholder 2">
            <a:extLst>
              <a:ext uri="{FF2B5EF4-FFF2-40B4-BE49-F238E27FC236}">
                <a16:creationId xmlns="" xmlns:a16="http://schemas.microsoft.com/office/drawing/2014/main" id="{3B2036E4-0F82-AF95-9298-F7837CA1F857}"/>
              </a:ext>
            </a:extLst>
          </p:cNvPr>
          <p:cNvSpPr>
            <a:spLocks noGrp="1"/>
          </p:cNvSpPr>
          <p:nvPr>
            <p:ph idx="1"/>
          </p:nvPr>
        </p:nvSpPr>
        <p:spPr>
          <a:xfrm>
            <a:off x="411025" y="830966"/>
            <a:ext cx="9264491" cy="4763660"/>
          </a:xfrm>
        </p:spPr>
        <p:txBody>
          <a:bodyPr>
            <a:noAutofit/>
          </a:bodyPr>
          <a:lstStyle/>
          <a:p>
            <a:pPr marL="0" indent="0" algn="just">
              <a:lnSpc>
                <a:spcPct val="120000"/>
              </a:lnSpc>
              <a:spcBef>
                <a:spcPts val="0"/>
              </a:spcBef>
              <a:buNone/>
            </a:pPr>
            <a:r>
              <a:rPr lang="en-US" sz="1700" b="1" dirty="0"/>
              <a:t>Low Level Languages</a:t>
            </a:r>
          </a:p>
          <a:p>
            <a:pPr algn="just">
              <a:lnSpc>
                <a:spcPct val="120000"/>
              </a:lnSpc>
              <a:spcBef>
                <a:spcPts val="0"/>
              </a:spcBef>
            </a:pPr>
            <a:r>
              <a:rPr lang="en-US" sz="1700" dirty="0"/>
              <a:t>These are machine oriented and require extensive knowledge of computer hardware architecture and its configuration. </a:t>
            </a:r>
          </a:p>
          <a:p>
            <a:pPr algn="just">
              <a:lnSpc>
                <a:spcPct val="120000"/>
              </a:lnSpc>
              <a:spcBef>
                <a:spcPts val="0"/>
              </a:spcBef>
            </a:pPr>
            <a:r>
              <a:rPr lang="en-US" sz="1700" dirty="0"/>
              <a:t>Low Level languages are further divided in to Machine language and Assembly language. </a:t>
            </a:r>
          </a:p>
          <a:p>
            <a:pPr marL="0" indent="0" algn="just">
              <a:lnSpc>
                <a:spcPct val="120000"/>
              </a:lnSpc>
              <a:spcBef>
                <a:spcPts val="0"/>
              </a:spcBef>
              <a:buNone/>
            </a:pPr>
            <a:r>
              <a:rPr lang="en-US" sz="1700" b="1" dirty="0"/>
              <a:t>Machine Language</a:t>
            </a:r>
          </a:p>
          <a:p>
            <a:pPr algn="just">
              <a:lnSpc>
                <a:spcPct val="120000"/>
              </a:lnSpc>
              <a:spcBef>
                <a:spcPts val="0"/>
              </a:spcBef>
            </a:pPr>
            <a:r>
              <a:rPr lang="en-US" sz="1700" dirty="0"/>
              <a:t>Only language that is directly understood by the computer. It does not need any translator program. </a:t>
            </a:r>
          </a:p>
          <a:p>
            <a:pPr algn="just">
              <a:lnSpc>
                <a:spcPct val="120000"/>
              </a:lnSpc>
              <a:spcBef>
                <a:spcPts val="0"/>
              </a:spcBef>
            </a:pPr>
            <a:r>
              <a:rPr lang="en-US" sz="1700" dirty="0"/>
              <a:t>The instructions are called machine instruction (machine code) and it is written as strings of 1's (one) and 0’s (zero). When this sequence of codes is fed in to the computer, it recognizes the code and converts it in to electrical signals.</a:t>
            </a:r>
          </a:p>
          <a:p>
            <a:pPr algn="just">
              <a:lnSpc>
                <a:spcPct val="120000"/>
              </a:lnSpc>
              <a:spcBef>
                <a:spcPts val="0"/>
              </a:spcBef>
            </a:pPr>
            <a:r>
              <a:rPr lang="en-US" sz="1700" dirty="0"/>
              <a:t>Example : A program instruction in machine language may look like this: 1011000111101</a:t>
            </a:r>
          </a:p>
          <a:p>
            <a:pPr marL="0" indent="0" algn="just">
              <a:lnSpc>
                <a:spcPct val="120000"/>
              </a:lnSpc>
              <a:spcBef>
                <a:spcPts val="0"/>
              </a:spcBef>
              <a:buNone/>
            </a:pPr>
            <a:r>
              <a:rPr lang="en-US" sz="1700" b="1" dirty="0"/>
              <a:t>Advantage</a:t>
            </a:r>
          </a:p>
          <a:p>
            <a:pPr algn="just">
              <a:lnSpc>
                <a:spcPct val="120000"/>
              </a:lnSpc>
              <a:spcBef>
                <a:spcPts val="0"/>
              </a:spcBef>
            </a:pPr>
            <a:r>
              <a:rPr lang="en-US" sz="1700" dirty="0"/>
              <a:t>The program runs faster because no translation is needed. </a:t>
            </a:r>
          </a:p>
          <a:p>
            <a:pPr marL="0" indent="0" algn="just">
              <a:lnSpc>
                <a:spcPct val="120000"/>
              </a:lnSpc>
              <a:spcBef>
                <a:spcPts val="0"/>
              </a:spcBef>
              <a:buNone/>
            </a:pPr>
            <a:r>
              <a:rPr lang="en-US" sz="1700" b="1" dirty="0"/>
              <a:t>Disadvantages</a:t>
            </a:r>
          </a:p>
          <a:p>
            <a:pPr algn="just">
              <a:lnSpc>
                <a:spcPct val="120000"/>
              </a:lnSpc>
              <a:spcBef>
                <a:spcPts val="0"/>
              </a:spcBef>
            </a:pPr>
            <a:r>
              <a:rPr lang="en-US" sz="1700" dirty="0"/>
              <a:t>It is very difficult to write programs and debug the program.</a:t>
            </a: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89367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3A3D342-9BE7-5110-385A-D9EC418C7EB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A2CA188-F6FA-C1C4-2590-8A18EF5FF2C5}"/>
              </a:ext>
            </a:extLst>
          </p:cNvPr>
          <p:cNvSpPr>
            <a:spLocks noGrp="1"/>
          </p:cNvSpPr>
          <p:nvPr>
            <p:ph type="title"/>
          </p:nvPr>
        </p:nvSpPr>
        <p:spPr>
          <a:xfrm>
            <a:off x="693261" y="187059"/>
            <a:ext cx="8697278" cy="643908"/>
          </a:xfrm>
        </p:spPr>
        <p:txBody>
          <a:bodyPr>
            <a:normAutofit/>
          </a:bodyPr>
          <a:lstStyle/>
          <a:p>
            <a:pPr algn="ctr"/>
            <a:r>
              <a:rPr lang="en-IN" sz="3300" b="1" dirty="0">
                <a:latin typeface="+mn-lt"/>
              </a:rPr>
              <a:t>Introduction to Programming Languages</a:t>
            </a:r>
            <a:endParaRPr lang="en-IN" sz="3300" dirty="0"/>
          </a:p>
        </p:txBody>
      </p:sp>
      <p:sp>
        <p:nvSpPr>
          <p:cNvPr id="3" name="Content Placeholder 2">
            <a:extLst>
              <a:ext uri="{FF2B5EF4-FFF2-40B4-BE49-F238E27FC236}">
                <a16:creationId xmlns="" xmlns:a16="http://schemas.microsoft.com/office/drawing/2014/main" id="{C8CFF115-9DFE-FC23-1CB8-C0022BD115F0}"/>
              </a:ext>
            </a:extLst>
          </p:cNvPr>
          <p:cNvSpPr>
            <a:spLocks noGrp="1"/>
          </p:cNvSpPr>
          <p:nvPr>
            <p:ph idx="1"/>
          </p:nvPr>
        </p:nvSpPr>
        <p:spPr>
          <a:xfrm>
            <a:off x="411025" y="830966"/>
            <a:ext cx="9264491" cy="4763660"/>
          </a:xfrm>
        </p:spPr>
        <p:txBody>
          <a:bodyPr>
            <a:normAutofit fontScale="92500" lnSpcReduction="10000"/>
          </a:bodyPr>
          <a:lstStyle/>
          <a:p>
            <a:pPr marL="0" indent="0" algn="just">
              <a:lnSpc>
                <a:spcPct val="120000"/>
              </a:lnSpc>
              <a:spcBef>
                <a:spcPts val="0"/>
              </a:spcBef>
              <a:buNone/>
            </a:pPr>
            <a:r>
              <a:rPr lang="en-US" sz="1800" b="1" dirty="0"/>
              <a:t>Assembly Language</a:t>
            </a:r>
          </a:p>
          <a:p>
            <a:pPr algn="just">
              <a:lnSpc>
                <a:spcPct val="120000"/>
              </a:lnSpc>
              <a:spcBef>
                <a:spcPts val="0"/>
              </a:spcBef>
            </a:pPr>
            <a:r>
              <a:rPr lang="en-US" sz="1800" dirty="0"/>
              <a:t>In assembly language, set of mnemonics (symbolic keywords) are used to represent machine codes. Mnemonics are usually combination of words like ADD, SUB and LOAD etc. </a:t>
            </a:r>
          </a:p>
          <a:p>
            <a:pPr algn="just">
              <a:lnSpc>
                <a:spcPct val="120000"/>
              </a:lnSpc>
              <a:spcBef>
                <a:spcPts val="0"/>
              </a:spcBef>
            </a:pPr>
            <a:r>
              <a:rPr lang="en-US" sz="1800" dirty="0"/>
              <a:t>In order to execute the programs written in assembly language, a translator program is required to translate it to the machine language. This translator program is called Assembler.</a:t>
            </a:r>
          </a:p>
          <a:p>
            <a:pPr marL="0" indent="0" algn="just">
              <a:lnSpc>
                <a:spcPct val="120000"/>
              </a:lnSpc>
              <a:spcBef>
                <a:spcPts val="0"/>
              </a:spcBef>
              <a:buNone/>
            </a:pPr>
            <a:r>
              <a:rPr lang="en-US" sz="1800" b="1" dirty="0"/>
              <a:t>Advantages</a:t>
            </a:r>
          </a:p>
          <a:p>
            <a:pPr algn="just">
              <a:lnSpc>
                <a:spcPct val="120000"/>
              </a:lnSpc>
              <a:spcBef>
                <a:spcPts val="0"/>
              </a:spcBef>
            </a:pPr>
            <a:r>
              <a:rPr lang="en-US" sz="1800" dirty="0"/>
              <a:t>The symbolic keywords are easier to code and saves time and effort</a:t>
            </a:r>
          </a:p>
          <a:p>
            <a:pPr algn="just">
              <a:lnSpc>
                <a:spcPct val="120000"/>
              </a:lnSpc>
              <a:spcBef>
                <a:spcPts val="0"/>
              </a:spcBef>
            </a:pPr>
            <a:r>
              <a:rPr lang="en-US" sz="1800" dirty="0"/>
              <a:t>It is easier to correct errors and modify programming instructions</a:t>
            </a:r>
          </a:p>
          <a:p>
            <a:pPr algn="just">
              <a:lnSpc>
                <a:spcPct val="120000"/>
              </a:lnSpc>
              <a:spcBef>
                <a:spcPts val="0"/>
              </a:spcBef>
            </a:pPr>
            <a:r>
              <a:rPr lang="en-US" sz="1800" dirty="0"/>
              <a:t>Assembly Language has utmost the same efficiency of execution as the machine level language, because there is one- to-one translation between assembly language program and its corresponding machine language program</a:t>
            </a:r>
          </a:p>
          <a:p>
            <a:pPr marL="0" indent="0" algn="just">
              <a:lnSpc>
                <a:spcPct val="120000"/>
              </a:lnSpc>
              <a:spcBef>
                <a:spcPts val="0"/>
              </a:spcBef>
              <a:buNone/>
            </a:pPr>
            <a:r>
              <a:rPr lang="en-US" sz="1800" b="1" dirty="0"/>
              <a:t>Disadvantages</a:t>
            </a:r>
          </a:p>
          <a:p>
            <a:pPr marL="0" indent="0" algn="just">
              <a:lnSpc>
                <a:spcPct val="120000"/>
              </a:lnSpc>
              <a:spcBef>
                <a:spcPts val="0"/>
              </a:spcBef>
              <a:buNone/>
            </a:pPr>
            <a:r>
              <a:rPr lang="en-US" sz="1800" dirty="0"/>
              <a:t>Assembly languages are machine dependent. </a:t>
            </a:r>
          </a:p>
          <a:p>
            <a:pPr marL="0" indent="0" algn="just">
              <a:lnSpc>
                <a:spcPct val="120000"/>
              </a:lnSpc>
              <a:spcBef>
                <a:spcPts val="0"/>
              </a:spcBef>
              <a:buNone/>
            </a:pPr>
            <a:r>
              <a:rPr lang="en-US" sz="1800" dirty="0"/>
              <a:t>A program written for one computer might not run in another computer.</a:t>
            </a: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88901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6A0FB3B-720B-9721-4C83-964FF6B6E5A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CF44783-091C-5076-F502-884352731235}"/>
              </a:ext>
            </a:extLst>
          </p:cNvPr>
          <p:cNvSpPr>
            <a:spLocks noGrp="1"/>
          </p:cNvSpPr>
          <p:nvPr>
            <p:ph type="title"/>
          </p:nvPr>
        </p:nvSpPr>
        <p:spPr>
          <a:xfrm>
            <a:off x="693261" y="187059"/>
            <a:ext cx="8697278" cy="643908"/>
          </a:xfrm>
        </p:spPr>
        <p:txBody>
          <a:bodyPr>
            <a:normAutofit/>
          </a:bodyPr>
          <a:lstStyle/>
          <a:p>
            <a:pPr algn="ctr"/>
            <a:r>
              <a:rPr lang="en-IN" sz="3300" b="1" dirty="0">
                <a:latin typeface="+mn-lt"/>
              </a:rPr>
              <a:t>Introduction to Programming Languages</a:t>
            </a:r>
            <a:endParaRPr lang="en-IN" sz="3300" dirty="0"/>
          </a:p>
        </p:txBody>
      </p:sp>
      <p:sp>
        <p:nvSpPr>
          <p:cNvPr id="3" name="Content Placeholder 2">
            <a:extLst>
              <a:ext uri="{FF2B5EF4-FFF2-40B4-BE49-F238E27FC236}">
                <a16:creationId xmlns="" xmlns:a16="http://schemas.microsoft.com/office/drawing/2014/main" id="{D220FE5C-4421-F29B-EAE8-857F6937137C}"/>
              </a:ext>
            </a:extLst>
          </p:cNvPr>
          <p:cNvSpPr>
            <a:spLocks noGrp="1"/>
          </p:cNvSpPr>
          <p:nvPr>
            <p:ph idx="1"/>
          </p:nvPr>
        </p:nvSpPr>
        <p:spPr>
          <a:xfrm>
            <a:off x="411025" y="830966"/>
            <a:ext cx="9264491" cy="4763660"/>
          </a:xfrm>
        </p:spPr>
        <p:txBody>
          <a:bodyPr>
            <a:normAutofit/>
          </a:bodyPr>
          <a:lstStyle/>
          <a:p>
            <a:pPr marL="0" indent="0" algn="just">
              <a:lnSpc>
                <a:spcPct val="120000"/>
              </a:lnSpc>
              <a:spcBef>
                <a:spcPts val="0"/>
              </a:spcBef>
              <a:buNone/>
            </a:pPr>
            <a:r>
              <a:rPr lang="en-US" sz="1800" b="1" dirty="0"/>
              <a:t>High Level Languages</a:t>
            </a:r>
          </a:p>
          <a:p>
            <a:pPr algn="just">
              <a:lnSpc>
                <a:spcPct val="120000"/>
              </a:lnSpc>
              <a:spcBef>
                <a:spcPts val="0"/>
              </a:spcBef>
            </a:pPr>
            <a:r>
              <a:rPr lang="en-US" sz="1800" dirty="0"/>
              <a:t>High level languages are the simple languages that use English like instructions and mathematical symbols like +, -, %, /, for its program construction. </a:t>
            </a:r>
          </a:p>
          <a:p>
            <a:pPr algn="just">
              <a:lnSpc>
                <a:spcPct val="120000"/>
              </a:lnSpc>
              <a:spcBef>
                <a:spcPts val="0"/>
              </a:spcBef>
            </a:pPr>
            <a:r>
              <a:rPr lang="en-US" sz="1800" dirty="0"/>
              <a:t>In high level languages, it is enough to know the logic and required instructions for a given problem, irrespective of the type of computer used. </a:t>
            </a:r>
          </a:p>
          <a:p>
            <a:pPr algn="just">
              <a:lnSpc>
                <a:spcPct val="120000"/>
              </a:lnSpc>
              <a:spcBef>
                <a:spcPts val="0"/>
              </a:spcBef>
            </a:pPr>
            <a:r>
              <a:rPr lang="en-US" sz="1800" dirty="0"/>
              <a:t>Compiler is a translator program which converts a program in high level language in to machine language. </a:t>
            </a:r>
          </a:p>
          <a:p>
            <a:pPr algn="just">
              <a:lnSpc>
                <a:spcPct val="120000"/>
              </a:lnSpc>
              <a:spcBef>
                <a:spcPts val="0"/>
              </a:spcBef>
            </a:pPr>
            <a:r>
              <a:rPr lang="en-US" sz="1800" dirty="0"/>
              <a:t>Higher level languages are problem-oriented languages because the instructions are suitable for solving a particular problem.</a:t>
            </a:r>
          </a:p>
          <a:p>
            <a:pPr algn="just">
              <a:lnSpc>
                <a:spcPct val="120000"/>
              </a:lnSpc>
              <a:spcBef>
                <a:spcPts val="0"/>
              </a:spcBef>
            </a:pPr>
            <a:r>
              <a:rPr lang="en-US" sz="1800" dirty="0"/>
              <a:t>Examples : COBOL, BASIC, FORTRAN, C, C++, etc.</a:t>
            </a:r>
          </a:p>
          <a:p>
            <a:pPr marL="0" indent="0" algn="just">
              <a:lnSpc>
                <a:spcPct val="120000"/>
              </a:lnSpc>
              <a:spcBef>
                <a:spcPts val="0"/>
              </a:spcBef>
              <a:buNone/>
            </a:pPr>
            <a:endParaRPr lang="en-US" sz="1800" dirty="0"/>
          </a:p>
          <a:p>
            <a:pPr marL="0" indent="0" algn="just">
              <a:lnSpc>
                <a:spcPct val="120000"/>
              </a:lnSpc>
              <a:spcBef>
                <a:spcPts val="0"/>
              </a:spcBef>
              <a:buNone/>
            </a:pPr>
            <a:r>
              <a:rPr lang="en-US" sz="1800" b="1" dirty="0"/>
              <a:t>Advantages</a:t>
            </a:r>
          </a:p>
          <a:p>
            <a:pPr algn="just">
              <a:lnSpc>
                <a:spcPct val="120000"/>
              </a:lnSpc>
              <a:spcBef>
                <a:spcPts val="0"/>
              </a:spcBef>
            </a:pPr>
            <a:r>
              <a:rPr lang="en-US" sz="1800" dirty="0"/>
              <a:t>High level languages are easy to learn and use</a:t>
            </a: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519809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2581D6F-7902-503B-BB8C-DDD3EA19360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C8F2392-E5AF-BD06-9107-14E447A7A79A}"/>
              </a:ext>
            </a:extLst>
          </p:cNvPr>
          <p:cNvSpPr>
            <a:spLocks noGrp="1"/>
          </p:cNvSpPr>
          <p:nvPr>
            <p:ph type="title"/>
          </p:nvPr>
        </p:nvSpPr>
        <p:spPr>
          <a:xfrm>
            <a:off x="693261" y="187059"/>
            <a:ext cx="8697278" cy="643908"/>
          </a:xfrm>
        </p:spPr>
        <p:txBody>
          <a:bodyPr>
            <a:normAutofit/>
          </a:bodyPr>
          <a:lstStyle/>
          <a:p>
            <a:pPr algn="ctr"/>
            <a:r>
              <a:rPr lang="en-IN" sz="3300" b="1" dirty="0">
                <a:latin typeface="+mn-lt"/>
              </a:rPr>
              <a:t>Introduction to Programming Languages</a:t>
            </a:r>
            <a:endParaRPr lang="en-IN" sz="3300" dirty="0"/>
          </a:p>
        </p:txBody>
      </p:sp>
      <p:sp>
        <p:nvSpPr>
          <p:cNvPr id="3" name="Content Placeholder 2">
            <a:extLst>
              <a:ext uri="{FF2B5EF4-FFF2-40B4-BE49-F238E27FC236}">
                <a16:creationId xmlns="" xmlns:a16="http://schemas.microsoft.com/office/drawing/2014/main" id="{4554C1B1-10CC-BD67-C420-B99E49CD4D82}"/>
              </a:ext>
            </a:extLst>
          </p:cNvPr>
          <p:cNvSpPr>
            <a:spLocks noGrp="1"/>
          </p:cNvSpPr>
          <p:nvPr>
            <p:ph idx="1"/>
          </p:nvPr>
        </p:nvSpPr>
        <p:spPr>
          <a:xfrm>
            <a:off x="411025" y="830967"/>
            <a:ext cx="9264491" cy="4500384"/>
          </a:xfrm>
        </p:spPr>
        <p:txBody>
          <a:bodyPr>
            <a:normAutofit/>
          </a:bodyPr>
          <a:lstStyle/>
          <a:p>
            <a:pPr marL="0" indent="0">
              <a:lnSpc>
                <a:spcPct val="150000"/>
              </a:lnSpc>
              <a:spcBef>
                <a:spcPts val="0"/>
              </a:spcBef>
              <a:buNone/>
            </a:pPr>
            <a:r>
              <a:rPr lang="en-US" sz="2000" b="1" dirty="0"/>
              <a:t>Why Study Programming Languages?</a:t>
            </a:r>
          </a:p>
          <a:p>
            <a:pPr algn="just">
              <a:lnSpc>
                <a:spcPct val="150000"/>
              </a:lnSpc>
              <a:spcBef>
                <a:spcPts val="0"/>
              </a:spcBef>
            </a:pPr>
            <a:r>
              <a:rPr lang="en-US" sz="2000" dirty="0"/>
              <a:t>The design of new programming languages and implementation methods have been evolved and improved to meet the change in requirements. Thus, there are many new languages.</a:t>
            </a:r>
          </a:p>
          <a:p>
            <a:pPr algn="just">
              <a:lnSpc>
                <a:spcPct val="150000"/>
              </a:lnSpc>
              <a:spcBef>
                <a:spcPts val="0"/>
              </a:spcBef>
            </a:pPr>
            <a:r>
              <a:rPr lang="en-US" sz="2000" dirty="0"/>
              <a:t>The study of more than one programming language helps us to:</a:t>
            </a:r>
          </a:p>
          <a:p>
            <a:pPr marL="370362" lvl="1" indent="-221955" algn="just">
              <a:lnSpc>
                <a:spcPct val="150000"/>
              </a:lnSpc>
              <a:spcBef>
                <a:spcPts val="0"/>
              </a:spcBef>
              <a:buFont typeface="Wingdings" panose="05000000000000000000" pitchFamily="2" charset="2"/>
              <a:buChar char="Ø"/>
            </a:pPr>
            <a:r>
              <a:rPr lang="en-US" sz="1700" dirty="0"/>
              <a:t> </a:t>
            </a:r>
            <a:r>
              <a:rPr lang="en-US" sz="1800" dirty="0"/>
              <a:t>master different programming paradigms</a:t>
            </a:r>
          </a:p>
          <a:p>
            <a:pPr marL="370362" lvl="1" indent="-221955" algn="just">
              <a:lnSpc>
                <a:spcPct val="150000"/>
              </a:lnSpc>
              <a:spcBef>
                <a:spcPts val="0"/>
              </a:spcBef>
              <a:buFont typeface="Wingdings" panose="05000000000000000000" pitchFamily="2" charset="2"/>
              <a:buChar char="Ø"/>
            </a:pPr>
            <a:r>
              <a:rPr lang="en-US" sz="1800" dirty="0"/>
              <a:t> enhance the skills to state different programming concepts</a:t>
            </a:r>
          </a:p>
          <a:p>
            <a:pPr marL="370362" lvl="1" indent="-221955" algn="just">
              <a:lnSpc>
                <a:spcPct val="150000"/>
              </a:lnSpc>
              <a:spcBef>
                <a:spcPts val="0"/>
              </a:spcBef>
              <a:buFont typeface="Wingdings" panose="05000000000000000000" pitchFamily="2" charset="2"/>
              <a:buChar char="Ø"/>
            </a:pPr>
            <a:r>
              <a:rPr lang="en-US" sz="1800" dirty="0"/>
              <a:t> understand the significance of a particular language implementation</a:t>
            </a:r>
          </a:p>
          <a:p>
            <a:pPr marL="370362" lvl="1" indent="-221955" algn="just">
              <a:lnSpc>
                <a:spcPct val="150000"/>
              </a:lnSpc>
              <a:spcBef>
                <a:spcPts val="0"/>
              </a:spcBef>
              <a:buFont typeface="Wingdings" panose="05000000000000000000" pitchFamily="2" charset="2"/>
              <a:buChar char="Ø"/>
            </a:pPr>
            <a:r>
              <a:rPr lang="en-US" sz="1800" dirty="0"/>
              <a:t> compare different languages and to choose appropriate language</a:t>
            </a:r>
          </a:p>
          <a:p>
            <a:pPr marL="370362" lvl="1" indent="-221955" algn="just">
              <a:lnSpc>
                <a:spcPct val="150000"/>
              </a:lnSpc>
              <a:spcBef>
                <a:spcPts val="0"/>
              </a:spcBef>
              <a:buFont typeface="Wingdings" panose="05000000000000000000" pitchFamily="2" charset="2"/>
              <a:buChar char="Ø"/>
            </a:pPr>
            <a:r>
              <a:rPr lang="en-US" sz="1800" dirty="0"/>
              <a:t> improve the ability to learn new languages and to design new languages</a:t>
            </a: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4173270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689195" y="133977"/>
            <a:ext cx="8697278" cy="109635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Play"/>
              <a:buNone/>
            </a:pPr>
            <a:r>
              <a:rPr lang="en-US" b="1"/>
              <a:t>Algorithms</a:t>
            </a:r>
            <a:endParaRPr/>
          </a:p>
        </p:txBody>
      </p:sp>
      <p:sp>
        <p:nvSpPr>
          <p:cNvPr id="94" name="Google Shape;94;p2"/>
          <p:cNvSpPr txBox="1">
            <a:spLocks noGrp="1"/>
          </p:cNvSpPr>
          <p:nvPr>
            <p:ph type="body" idx="1"/>
          </p:nvPr>
        </p:nvSpPr>
        <p:spPr>
          <a:xfrm>
            <a:off x="374077" y="1108346"/>
            <a:ext cx="9327515" cy="3880917"/>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150000"/>
              </a:lnSpc>
              <a:spcBef>
                <a:spcPts val="0"/>
              </a:spcBef>
              <a:spcAft>
                <a:spcPts val="0"/>
              </a:spcAft>
              <a:buClr>
                <a:schemeClr val="dk1"/>
              </a:buClr>
              <a:buSzPts val="2300"/>
              <a:buNone/>
            </a:pPr>
            <a:r>
              <a:rPr lang="en-US"/>
              <a:t>An algorithm is a step-by-step procedure to solve a given problem. It is a finite set of unambiguous instructions that, when executed, perform a task correctly. There are 3 important features,</a:t>
            </a:r>
            <a:endParaRPr/>
          </a:p>
          <a:p>
            <a:pPr marL="189075" lvl="0" indent="-189075" algn="just" rtl="0">
              <a:lnSpc>
                <a:spcPct val="150000"/>
              </a:lnSpc>
              <a:spcBef>
                <a:spcPts val="827"/>
              </a:spcBef>
              <a:spcAft>
                <a:spcPts val="0"/>
              </a:spcAft>
              <a:buClr>
                <a:schemeClr val="dk1"/>
              </a:buClr>
              <a:buSzPts val="2300"/>
              <a:buChar char="•"/>
            </a:pPr>
            <a:r>
              <a:rPr lang="en-US"/>
              <a:t>The number of steps required to perform the task should be finite</a:t>
            </a:r>
            <a:endParaRPr/>
          </a:p>
          <a:p>
            <a:pPr marL="189075" lvl="0" indent="-189075" algn="just" rtl="0">
              <a:lnSpc>
                <a:spcPct val="150000"/>
              </a:lnSpc>
              <a:spcBef>
                <a:spcPts val="827"/>
              </a:spcBef>
              <a:spcAft>
                <a:spcPts val="0"/>
              </a:spcAft>
              <a:buClr>
                <a:schemeClr val="dk1"/>
              </a:buClr>
              <a:buSzPts val="2300"/>
              <a:buChar char="•"/>
            </a:pPr>
            <a:r>
              <a:rPr lang="en-US"/>
              <a:t>Each of the instructions in the algorithm should be unambiguous in nature</a:t>
            </a:r>
            <a:endParaRPr/>
          </a:p>
          <a:p>
            <a:pPr marL="189075" lvl="0" indent="-189075" algn="just" rtl="0">
              <a:lnSpc>
                <a:spcPct val="150000"/>
              </a:lnSpc>
              <a:spcBef>
                <a:spcPts val="827"/>
              </a:spcBef>
              <a:spcAft>
                <a:spcPts val="0"/>
              </a:spcAft>
              <a:buClr>
                <a:schemeClr val="dk1"/>
              </a:buClr>
              <a:buSzPts val="2300"/>
              <a:buChar char="•"/>
            </a:pPr>
            <a:r>
              <a:rPr lang="en-US"/>
              <a:t>Finally, the algorithm should solve the problem correctly. </a:t>
            </a:r>
            <a:endParaRPr/>
          </a:p>
          <a:p>
            <a:pPr marL="189075" lvl="0" indent="-42009" algn="just" rtl="0">
              <a:lnSpc>
                <a:spcPct val="150000"/>
              </a:lnSpc>
              <a:spcBef>
                <a:spcPts val="827"/>
              </a:spcBef>
              <a:spcAft>
                <a:spcPts val="0"/>
              </a:spcAft>
              <a:buClr>
                <a:schemeClr val="dk1"/>
              </a:buClr>
              <a:buSzPts val="2316"/>
              <a:buNone/>
            </a:pP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en-US" b="1"/>
              <a:t>Statements in C programming language</a:t>
            </a:r>
            <a:endParaRPr/>
          </a:p>
        </p:txBody>
      </p:sp>
      <p:sp>
        <p:nvSpPr>
          <p:cNvPr id="100" name="Google Shape;100;p3"/>
          <p:cNvSpPr txBox="1">
            <a:spLocks noGrp="1"/>
          </p:cNvSpPr>
          <p:nvPr>
            <p:ph type="body" idx="1"/>
          </p:nvPr>
        </p:nvSpPr>
        <p:spPr>
          <a:xfrm>
            <a:off x="693261" y="1400721"/>
            <a:ext cx="8697278" cy="3598919"/>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300"/>
              <a:buNone/>
            </a:pPr>
            <a:r>
              <a:rPr lang="en-US"/>
              <a:t>1. Sequential or imperative statements (actions)</a:t>
            </a:r>
            <a:br>
              <a:rPr lang="en-US"/>
            </a:br>
            <a:r>
              <a:rPr lang="en-US"/>
              <a:t>2. Conditional / Selection statements (decision making)</a:t>
            </a:r>
            <a:br>
              <a:rPr lang="en-US"/>
            </a:br>
            <a:r>
              <a:rPr lang="en-US"/>
              <a:t>3. Looping / Iterative statements </a:t>
            </a: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fontScale="90000"/>
          </a:bodyPr>
          <a:lstStyle/>
          <a:p>
            <a:pPr marL="0" lvl="0" indent="0" algn="just" rtl="0">
              <a:lnSpc>
                <a:spcPct val="90000"/>
              </a:lnSpc>
              <a:spcBef>
                <a:spcPts val="0"/>
              </a:spcBef>
              <a:spcAft>
                <a:spcPts val="0"/>
              </a:spcAft>
              <a:buClr>
                <a:schemeClr val="dk1"/>
              </a:buClr>
              <a:buSzPct val="98928"/>
              <a:buFont typeface="Play"/>
              <a:buNone/>
            </a:pPr>
            <a:r>
              <a:rPr lang="en-US" b="1"/>
              <a:t>Develop an algorithm to find the average of 3 numbers taken as input from user </a:t>
            </a:r>
            <a:r>
              <a:rPr lang="en-US"/>
              <a:t>(use of imperative statements )</a:t>
            </a:r>
            <a:endParaRPr/>
          </a:p>
        </p:txBody>
      </p:sp>
      <p:sp>
        <p:nvSpPr>
          <p:cNvPr id="106" name="Google Shape;106;p4"/>
          <p:cNvSpPr txBox="1">
            <a:spLocks noGrp="1"/>
          </p:cNvSpPr>
          <p:nvPr>
            <p:ph type="body" idx="1"/>
          </p:nvPr>
        </p:nvSpPr>
        <p:spPr>
          <a:xfrm>
            <a:off x="693261" y="1511212"/>
            <a:ext cx="8697278" cy="360194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300"/>
              <a:buNone/>
            </a:pPr>
            <a:r>
              <a:rPr lang="en-US"/>
              <a:t>Step 0 START</a:t>
            </a:r>
            <a:endParaRPr/>
          </a:p>
          <a:p>
            <a:pPr marL="0" lvl="0" indent="0" algn="l" rtl="0">
              <a:lnSpc>
                <a:spcPct val="90000"/>
              </a:lnSpc>
              <a:spcBef>
                <a:spcPts val="827"/>
              </a:spcBef>
              <a:spcAft>
                <a:spcPts val="0"/>
              </a:spcAft>
              <a:buClr>
                <a:schemeClr val="dk1"/>
              </a:buClr>
              <a:buSzPts val="2300"/>
              <a:buNone/>
            </a:pPr>
            <a:r>
              <a:rPr lang="en-US"/>
              <a:t>Step 1 INPUT first number into variable A</a:t>
            </a:r>
            <a:endParaRPr/>
          </a:p>
          <a:p>
            <a:pPr marL="0" lvl="0" indent="0" algn="l" rtl="0">
              <a:lnSpc>
                <a:spcPct val="90000"/>
              </a:lnSpc>
              <a:spcBef>
                <a:spcPts val="827"/>
              </a:spcBef>
              <a:spcAft>
                <a:spcPts val="0"/>
              </a:spcAft>
              <a:buClr>
                <a:schemeClr val="dk1"/>
              </a:buClr>
              <a:buSzPts val="2300"/>
              <a:buNone/>
            </a:pPr>
            <a:r>
              <a:rPr lang="en-US"/>
              <a:t>Step 2 INPUT second number into variable B</a:t>
            </a:r>
            <a:endParaRPr/>
          </a:p>
          <a:p>
            <a:pPr marL="0" lvl="0" indent="0" algn="l" rtl="0">
              <a:lnSpc>
                <a:spcPct val="90000"/>
              </a:lnSpc>
              <a:spcBef>
                <a:spcPts val="827"/>
              </a:spcBef>
              <a:spcAft>
                <a:spcPts val="0"/>
              </a:spcAft>
              <a:buClr>
                <a:schemeClr val="dk1"/>
              </a:buClr>
              <a:buSzPts val="2300"/>
              <a:buNone/>
            </a:pPr>
            <a:r>
              <a:rPr lang="en-US"/>
              <a:t>Step 3 INPUT third number into variable c</a:t>
            </a:r>
            <a:endParaRPr/>
          </a:p>
          <a:p>
            <a:pPr marL="0" lvl="0" indent="0" algn="l" rtl="0">
              <a:lnSpc>
                <a:spcPct val="90000"/>
              </a:lnSpc>
              <a:spcBef>
                <a:spcPts val="827"/>
              </a:spcBef>
              <a:spcAft>
                <a:spcPts val="0"/>
              </a:spcAft>
              <a:buClr>
                <a:schemeClr val="dk1"/>
              </a:buClr>
              <a:buSzPts val="2300"/>
              <a:buNone/>
            </a:pPr>
            <a:r>
              <a:rPr lang="en-US"/>
              <a:t>Step 4 COMPUTE SUM=A+B+C</a:t>
            </a:r>
            <a:endParaRPr/>
          </a:p>
          <a:p>
            <a:pPr marL="0" lvl="0" indent="0" algn="l" rtl="0">
              <a:lnSpc>
                <a:spcPct val="90000"/>
              </a:lnSpc>
              <a:spcBef>
                <a:spcPts val="827"/>
              </a:spcBef>
              <a:spcAft>
                <a:spcPts val="0"/>
              </a:spcAft>
              <a:buClr>
                <a:schemeClr val="dk1"/>
              </a:buClr>
              <a:buSzPts val="2300"/>
              <a:buNone/>
            </a:pPr>
            <a:r>
              <a:rPr lang="en-US"/>
              <a:t>Step 5 COMPUTE AVG = SUM/3</a:t>
            </a:r>
            <a:endParaRPr/>
          </a:p>
          <a:p>
            <a:pPr marL="0" lvl="0" indent="0" algn="l" rtl="0">
              <a:lnSpc>
                <a:spcPct val="90000"/>
              </a:lnSpc>
              <a:spcBef>
                <a:spcPts val="827"/>
              </a:spcBef>
              <a:spcAft>
                <a:spcPts val="0"/>
              </a:spcAft>
              <a:buClr>
                <a:schemeClr val="dk1"/>
              </a:buClr>
              <a:buSzPts val="2300"/>
              <a:buNone/>
            </a:pPr>
            <a:r>
              <a:rPr lang="en-US"/>
              <a:t>Step 6 DISPLAY AVG</a:t>
            </a:r>
            <a:endParaRPr/>
          </a:p>
          <a:p>
            <a:pPr marL="0" lvl="0" indent="0" algn="l" rtl="0">
              <a:lnSpc>
                <a:spcPct val="90000"/>
              </a:lnSpc>
              <a:spcBef>
                <a:spcPts val="827"/>
              </a:spcBef>
              <a:spcAft>
                <a:spcPts val="0"/>
              </a:spcAft>
              <a:buClr>
                <a:schemeClr val="dk1"/>
              </a:buClr>
              <a:buSzPts val="2300"/>
              <a:buNone/>
            </a:pPr>
            <a:r>
              <a:rPr lang="en-US"/>
              <a:t>Step 7 END</a:t>
            </a:r>
            <a:endParaRPr/>
          </a:p>
          <a:p>
            <a:pPr marL="0" lvl="0" indent="0" algn="l" rtl="0">
              <a:lnSpc>
                <a:spcPct val="90000"/>
              </a:lnSpc>
              <a:spcBef>
                <a:spcPts val="827"/>
              </a:spcBef>
              <a:spcAft>
                <a:spcPts val="0"/>
              </a:spcAft>
              <a:buClr>
                <a:schemeClr val="dk1"/>
              </a:buClr>
              <a:buSzPts val="2316"/>
              <a:buNone/>
            </a:pPr>
            <a:endParaRPr/>
          </a:p>
          <a:p>
            <a:pPr marL="0" lvl="0" indent="0" algn="l" rtl="0">
              <a:lnSpc>
                <a:spcPct val="90000"/>
              </a:lnSpc>
              <a:spcBef>
                <a:spcPts val="827"/>
              </a:spcBef>
              <a:spcAft>
                <a:spcPts val="0"/>
              </a:spcAft>
              <a:buClr>
                <a:schemeClr val="dk1"/>
              </a:buClr>
              <a:buSzPts val="2316"/>
              <a:buNone/>
            </a:pP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5"/>
          <p:cNvSpPr txBox="1">
            <a:spLocks noGrp="1"/>
          </p:cNvSpPr>
          <p:nvPr>
            <p:ph type="title"/>
          </p:nvPr>
        </p:nvSpPr>
        <p:spPr>
          <a:xfrm>
            <a:off x="693261" y="304370"/>
            <a:ext cx="9585709" cy="1096351"/>
          </a:xfrm>
          <a:prstGeom prst="rect">
            <a:avLst/>
          </a:prstGeom>
          <a:noFill/>
          <a:ln>
            <a:noFill/>
          </a:ln>
        </p:spPr>
        <p:txBody>
          <a:bodyPr spcFirstLastPara="1" wrap="square" lIns="91425" tIns="45700" rIns="91425" bIns="45700" anchor="ctr" anchorCtr="0">
            <a:normAutofit fontScale="90000"/>
          </a:bodyPr>
          <a:lstStyle/>
          <a:p>
            <a:pPr marL="0" lvl="0" indent="0" algn="just" rtl="0">
              <a:lnSpc>
                <a:spcPct val="90000"/>
              </a:lnSpc>
              <a:spcBef>
                <a:spcPts val="0"/>
              </a:spcBef>
              <a:spcAft>
                <a:spcPts val="0"/>
              </a:spcAft>
              <a:buClr>
                <a:schemeClr val="dk1"/>
              </a:buClr>
              <a:buSzPct val="98928"/>
              <a:buFont typeface="Play"/>
              <a:buNone/>
            </a:pPr>
            <a:r>
              <a:rPr lang="en-US" b="1"/>
              <a:t>Develop an algorithm to find maximum of 2 numbers input by the user </a:t>
            </a:r>
            <a:r>
              <a:rPr lang="en-US"/>
              <a:t>(use of Conditional statements)</a:t>
            </a:r>
            <a:endParaRPr b="1"/>
          </a:p>
        </p:txBody>
      </p:sp>
      <p:sp>
        <p:nvSpPr>
          <p:cNvPr id="112" name="Google Shape;112;p5"/>
          <p:cNvSpPr txBox="1">
            <a:spLocks noGrp="1"/>
          </p:cNvSpPr>
          <p:nvPr>
            <p:ph type="body" idx="1"/>
          </p:nvPr>
        </p:nvSpPr>
        <p:spPr>
          <a:xfrm>
            <a:off x="693261" y="1511212"/>
            <a:ext cx="8697278" cy="360194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99309"/>
              <a:buNone/>
            </a:pPr>
            <a:r>
              <a:rPr lang="en-US"/>
              <a:t>Step 0 START</a:t>
            </a:r>
            <a:endParaRPr/>
          </a:p>
          <a:p>
            <a:pPr marL="0" lvl="0" indent="0" algn="l" rtl="0">
              <a:lnSpc>
                <a:spcPct val="90000"/>
              </a:lnSpc>
              <a:spcBef>
                <a:spcPts val="827"/>
              </a:spcBef>
              <a:spcAft>
                <a:spcPts val="0"/>
              </a:spcAft>
              <a:buClr>
                <a:schemeClr val="dk1"/>
              </a:buClr>
              <a:buSzPct val="99309"/>
              <a:buNone/>
            </a:pPr>
            <a:r>
              <a:rPr lang="en-US"/>
              <a:t>Step 1 INPUT first number into variable A</a:t>
            </a:r>
            <a:endParaRPr/>
          </a:p>
          <a:p>
            <a:pPr marL="0" lvl="0" indent="0" algn="l" rtl="0">
              <a:lnSpc>
                <a:spcPct val="90000"/>
              </a:lnSpc>
              <a:spcBef>
                <a:spcPts val="827"/>
              </a:spcBef>
              <a:spcAft>
                <a:spcPts val="0"/>
              </a:spcAft>
              <a:buClr>
                <a:schemeClr val="dk1"/>
              </a:buClr>
              <a:buSzPct val="99309"/>
              <a:buNone/>
            </a:pPr>
            <a:r>
              <a:rPr lang="en-US"/>
              <a:t>Step 2 INPUT second number into variable B</a:t>
            </a:r>
            <a:endParaRPr/>
          </a:p>
          <a:p>
            <a:pPr marL="0" lvl="0" indent="0" algn="l" rtl="0">
              <a:lnSpc>
                <a:spcPct val="90000"/>
              </a:lnSpc>
              <a:spcBef>
                <a:spcPts val="827"/>
              </a:spcBef>
              <a:spcAft>
                <a:spcPts val="0"/>
              </a:spcAft>
              <a:buClr>
                <a:schemeClr val="dk1"/>
              </a:buClr>
              <a:buSzPct val="99309"/>
              <a:buNone/>
            </a:pPr>
            <a:r>
              <a:rPr lang="en-US"/>
              <a:t>Step 3 IF A&gt;B THEN</a:t>
            </a:r>
            <a:endParaRPr/>
          </a:p>
          <a:p>
            <a:pPr marL="0" lvl="0" indent="0" algn="l" rtl="0">
              <a:lnSpc>
                <a:spcPct val="90000"/>
              </a:lnSpc>
              <a:spcBef>
                <a:spcPts val="827"/>
              </a:spcBef>
              <a:spcAft>
                <a:spcPts val="0"/>
              </a:spcAft>
              <a:buClr>
                <a:schemeClr val="dk1"/>
              </a:buClr>
              <a:buSzPct val="99309"/>
              <a:buNone/>
            </a:pPr>
            <a:r>
              <a:rPr lang="en-US"/>
              <a:t>		MAX =A</a:t>
            </a:r>
            <a:endParaRPr/>
          </a:p>
          <a:p>
            <a:pPr marL="0" lvl="0" indent="0" algn="l" rtl="0">
              <a:lnSpc>
                <a:spcPct val="90000"/>
              </a:lnSpc>
              <a:spcBef>
                <a:spcPts val="827"/>
              </a:spcBef>
              <a:spcAft>
                <a:spcPts val="0"/>
              </a:spcAft>
              <a:buClr>
                <a:schemeClr val="dk1"/>
              </a:buClr>
              <a:buSzPct val="99309"/>
              <a:buNone/>
            </a:pPr>
            <a:r>
              <a:rPr lang="en-US"/>
              <a:t>	Else</a:t>
            </a:r>
            <a:endParaRPr/>
          </a:p>
          <a:p>
            <a:pPr marL="0" lvl="0" indent="0" algn="l" rtl="0">
              <a:lnSpc>
                <a:spcPct val="90000"/>
              </a:lnSpc>
              <a:spcBef>
                <a:spcPts val="827"/>
              </a:spcBef>
              <a:spcAft>
                <a:spcPts val="0"/>
              </a:spcAft>
              <a:buClr>
                <a:schemeClr val="dk1"/>
              </a:buClr>
              <a:buSzPct val="99309"/>
              <a:buNone/>
            </a:pPr>
            <a:r>
              <a:rPr lang="en-US"/>
              <a:t>		MAX=B</a:t>
            </a:r>
            <a:endParaRPr/>
          </a:p>
          <a:p>
            <a:pPr marL="0" lvl="0" indent="0" algn="l" rtl="0">
              <a:lnSpc>
                <a:spcPct val="90000"/>
              </a:lnSpc>
              <a:spcBef>
                <a:spcPts val="827"/>
              </a:spcBef>
              <a:spcAft>
                <a:spcPts val="0"/>
              </a:spcAft>
              <a:buClr>
                <a:schemeClr val="dk1"/>
              </a:buClr>
              <a:buSzPct val="99309"/>
              <a:buNone/>
            </a:pPr>
            <a:r>
              <a:rPr lang="en-US"/>
              <a:t>	END IF</a:t>
            </a:r>
            <a:endParaRPr/>
          </a:p>
          <a:p>
            <a:pPr marL="0" lvl="0" indent="0" algn="l" rtl="0">
              <a:lnSpc>
                <a:spcPct val="90000"/>
              </a:lnSpc>
              <a:spcBef>
                <a:spcPts val="827"/>
              </a:spcBef>
              <a:spcAft>
                <a:spcPts val="0"/>
              </a:spcAft>
              <a:buClr>
                <a:schemeClr val="dk1"/>
              </a:buClr>
              <a:buSzPct val="99309"/>
              <a:buNone/>
            </a:pPr>
            <a:r>
              <a:rPr lang="en-US"/>
              <a:t>Step 4 DISPLAY MAX</a:t>
            </a:r>
            <a:endParaRPr/>
          </a:p>
          <a:p>
            <a:pPr marL="0" lvl="0" indent="0" algn="l" rtl="0">
              <a:lnSpc>
                <a:spcPct val="90000"/>
              </a:lnSpc>
              <a:spcBef>
                <a:spcPts val="827"/>
              </a:spcBef>
              <a:spcAft>
                <a:spcPts val="0"/>
              </a:spcAft>
              <a:buClr>
                <a:schemeClr val="dk1"/>
              </a:buClr>
              <a:buSzPct val="99309"/>
              <a:buNone/>
            </a:pPr>
            <a:r>
              <a:rPr lang="en-US"/>
              <a:t>Step 5 END</a:t>
            </a:r>
            <a:endParaRPr/>
          </a:p>
          <a:p>
            <a:pPr marL="189075" lvl="0" indent="-53058" algn="l" rtl="0">
              <a:lnSpc>
                <a:spcPct val="90000"/>
              </a:lnSpc>
              <a:spcBef>
                <a:spcPts val="827"/>
              </a:spcBef>
              <a:spcAft>
                <a:spcPts val="0"/>
              </a:spcAft>
              <a:buClr>
                <a:schemeClr val="dk1"/>
              </a:buClr>
              <a:buSzPct val="100000"/>
              <a:buNone/>
            </a:pP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E86DA7-9EC7-6BD8-044F-F786D34F1F6B}"/>
              </a:ext>
            </a:extLst>
          </p:cNvPr>
          <p:cNvSpPr>
            <a:spLocks noGrp="1"/>
          </p:cNvSpPr>
          <p:nvPr>
            <p:ph type="ctrTitle"/>
          </p:nvPr>
        </p:nvSpPr>
        <p:spPr>
          <a:xfrm>
            <a:off x="933026" y="592196"/>
            <a:ext cx="8217749" cy="2695931"/>
          </a:xfrm>
        </p:spPr>
        <p:txBody>
          <a:bodyPr>
            <a:normAutofit fontScale="90000"/>
          </a:bodyPr>
          <a:lstStyle/>
          <a:p>
            <a:r>
              <a:rPr lang="en-US" b="1" dirty="0"/>
              <a:t>UNIT 1:</a:t>
            </a:r>
            <a:br>
              <a:rPr lang="en-US" b="1" dirty="0"/>
            </a:br>
            <a:r>
              <a:rPr lang="en-US" b="1" dirty="0"/>
              <a:t>Introduction to Computer and </a:t>
            </a:r>
            <a:br>
              <a:rPr lang="en-US" b="1" dirty="0"/>
            </a:br>
            <a:r>
              <a:rPr lang="en-US" b="1" dirty="0"/>
              <a:t>C Language, Operators and Expressions</a:t>
            </a:r>
            <a:endParaRPr lang="en-IN" b="1" dirty="0"/>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910830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fontScale="90000"/>
          </a:bodyPr>
          <a:lstStyle/>
          <a:p>
            <a:pPr marL="0" lvl="0" indent="0" algn="just" rtl="0">
              <a:lnSpc>
                <a:spcPct val="90000"/>
              </a:lnSpc>
              <a:spcBef>
                <a:spcPts val="0"/>
              </a:spcBef>
              <a:spcAft>
                <a:spcPts val="0"/>
              </a:spcAft>
              <a:buClr>
                <a:schemeClr val="dk1"/>
              </a:buClr>
              <a:buSzPct val="98928"/>
              <a:buFont typeface="Play"/>
              <a:buNone/>
            </a:pPr>
            <a:r>
              <a:rPr lang="en-US" b="1"/>
              <a:t>Develop an algorithm to divide one number by another and find the quotient </a:t>
            </a:r>
            <a:r>
              <a:rPr lang="en-US"/>
              <a:t>(use of Conditional statements)</a:t>
            </a:r>
            <a:endParaRPr/>
          </a:p>
        </p:txBody>
      </p:sp>
      <p:sp>
        <p:nvSpPr>
          <p:cNvPr id="118" name="Google Shape;118;p6"/>
          <p:cNvSpPr txBox="1">
            <a:spLocks noGrp="1"/>
          </p:cNvSpPr>
          <p:nvPr>
            <p:ph type="body" idx="1"/>
          </p:nvPr>
        </p:nvSpPr>
        <p:spPr>
          <a:xfrm>
            <a:off x="693261" y="1536722"/>
            <a:ext cx="8697278" cy="3598919"/>
          </a:xfrm>
          <a:prstGeom prst="rect">
            <a:avLst/>
          </a:prstGeom>
          <a:noFill/>
          <a:ln>
            <a:noFill/>
          </a:ln>
        </p:spPr>
        <p:txBody>
          <a:bodyPr spcFirstLastPara="1" wrap="square" lIns="91425" tIns="45700" rIns="91425" bIns="45700" anchor="t" anchorCtr="0">
            <a:normAutofit/>
          </a:bodyPr>
          <a:lstStyle/>
          <a:p>
            <a:pPr marL="189075" lvl="0" indent="-189075" algn="l" rtl="0">
              <a:lnSpc>
                <a:spcPct val="90000"/>
              </a:lnSpc>
              <a:spcBef>
                <a:spcPts val="0"/>
              </a:spcBef>
              <a:spcAft>
                <a:spcPts val="0"/>
              </a:spcAft>
              <a:buClr>
                <a:schemeClr val="dk1"/>
              </a:buClr>
              <a:buSzPts val="2300"/>
              <a:buChar char="•"/>
            </a:pPr>
            <a:r>
              <a:rPr lang="en-US"/>
              <a:t>Step 0 START</a:t>
            </a:r>
            <a:endParaRPr/>
          </a:p>
          <a:p>
            <a:pPr marL="189075" lvl="0" indent="-189075" algn="l" rtl="0">
              <a:lnSpc>
                <a:spcPct val="90000"/>
              </a:lnSpc>
              <a:spcBef>
                <a:spcPts val="827"/>
              </a:spcBef>
              <a:spcAft>
                <a:spcPts val="0"/>
              </a:spcAft>
              <a:buClr>
                <a:schemeClr val="dk1"/>
              </a:buClr>
              <a:buSzPts val="2300"/>
              <a:buChar char="•"/>
            </a:pPr>
            <a:r>
              <a:rPr lang="en-US"/>
              <a:t>Step 1 INPUT first number into a variable A</a:t>
            </a:r>
            <a:endParaRPr/>
          </a:p>
          <a:p>
            <a:pPr marL="189075" lvl="0" indent="-189075" algn="l" rtl="0">
              <a:lnSpc>
                <a:spcPct val="90000"/>
              </a:lnSpc>
              <a:spcBef>
                <a:spcPts val="827"/>
              </a:spcBef>
              <a:spcAft>
                <a:spcPts val="0"/>
              </a:spcAft>
              <a:buClr>
                <a:schemeClr val="dk1"/>
              </a:buClr>
              <a:buSzPts val="2300"/>
              <a:buChar char="•"/>
            </a:pPr>
            <a:r>
              <a:rPr lang="en-US"/>
              <a:t>Step 2 INPUT second number into variable B</a:t>
            </a:r>
            <a:endParaRPr/>
          </a:p>
          <a:p>
            <a:pPr marL="189075" lvl="0" indent="-189075" algn="l" rtl="0">
              <a:lnSpc>
                <a:spcPct val="90000"/>
              </a:lnSpc>
              <a:spcBef>
                <a:spcPts val="827"/>
              </a:spcBef>
              <a:spcAft>
                <a:spcPts val="0"/>
              </a:spcAft>
              <a:buClr>
                <a:schemeClr val="dk1"/>
              </a:buClr>
              <a:buSzPts val="2300"/>
              <a:buChar char="•"/>
            </a:pPr>
            <a:r>
              <a:rPr lang="en-US"/>
              <a:t>Step 3 IF B! = 0 THEN</a:t>
            </a:r>
            <a:endParaRPr/>
          </a:p>
          <a:p>
            <a:pPr marL="0" lvl="0" indent="0" algn="l" rtl="0">
              <a:lnSpc>
                <a:spcPct val="90000"/>
              </a:lnSpc>
              <a:spcBef>
                <a:spcPts val="827"/>
              </a:spcBef>
              <a:spcAft>
                <a:spcPts val="0"/>
              </a:spcAft>
              <a:buClr>
                <a:schemeClr val="dk1"/>
              </a:buClr>
              <a:buSzPts val="2300"/>
              <a:buNone/>
            </a:pPr>
            <a:r>
              <a:rPr lang="en-US"/>
              <a:t>		Q=A/B</a:t>
            </a:r>
            <a:endParaRPr/>
          </a:p>
          <a:p>
            <a:pPr marL="0" lvl="0" indent="0" algn="l" rtl="0">
              <a:lnSpc>
                <a:spcPct val="90000"/>
              </a:lnSpc>
              <a:spcBef>
                <a:spcPts val="827"/>
              </a:spcBef>
              <a:spcAft>
                <a:spcPts val="0"/>
              </a:spcAft>
              <a:buClr>
                <a:schemeClr val="dk1"/>
              </a:buClr>
              <a:buSzPts val="2300"/>
              <a:buNone/>
            </a:pPr>
            <a:r>
              <a:rPr lang="en-US"/>
              <a:t>		DISPLAY Q</a:t>
            </a:r>
            <a:endParaRPr/>
          </a:p>
          <a:p>
            <a:pPr marL="0" lvl="0" indent="0" algn="l" rtl="0">
              <a:lnSpc>
                <a:spcPct val="90000"/>
              </a:lnSpc>
              <a:spcBef>
                <a:spcPts val="827"/>
              </a:spcBef>
              <a:spcAft>
                <a:spcPts val="0"/>
              </a:spcAft>
              <a:buClr>
                <a:schemeClr val="dk1"/>
              </a:buClr>
              <a:buSzPts val="2300"/>
              <a:buNone/>
            </a:pPr>
            <a:r>
              <a:rPr lang="en-US"/>
              <a:t>	END IF</a:t>
            </a:r>
            <a:endParaRPr/>
          </a:p>
          <a:p>
            <a:pPr marL="0" lvl="0" indent="0" algn="l" rtl="0">
              <a:lnSpc>
                <a:spcPct val="90000"/>
              </a:lnSpc>
              <a:spcBef>
                <a:spcPts val="827"/>
              </a:spcBef>
              <a:spcAft>
                <a:spcPts val="0"/>
              </a:spcAft>
              <a:buClr>
                <a:schemeClr val="dk1"/>
              </a:buClr>
              <a:buSzPts val="2300"/>
              <a:buNone/>
            </a:pPr>
            <a:r>
              <a:rPr lang="en-US"/>
              <a:t>Step 4 END</a:t>
            </a: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223633" y="597123"/>
            <a:ext cx="9860167" cy="109635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98928"/>
              <a:buFont typeface="Play"/>
              <a:buNone/>
            </a:pPr>
            <a:r>
              <a:rPr lang="en-US" b="1"/>
              <a:t>Develop an algorithm to find the sum of the first N natural numbers, where N would be input by the user. </a:t>
            </a:r>
            <a:r>
              <a:rPr lang="en-US"/>
              <a:t>(Using Looping / Iteration)</a:t>
            </a:r>
            <a:r>
              <a:rPr lang="en-US" b="1"/>
              <a:t/>
            </a:r>
            <a:br>
              <a:rPr lang="en-US" b="1"/>
            </a:br>
            <a:endParaRPr b="1"/>
          </a:p>
        </p:txBody>
      </p:sp>
      <p:sp>
        <p:nvSpPr>
          <p:cNvPr id="124" name="Google Shape;124;p7"/>
          <p:cNvSpPr txBox="1"/>
          <p:nvPr/>
        </p:nvSpPr>
        <p:spPr>
          <a:xfrm>
            <a:off x="626172" y="1693474"/>
            <a:ext cx="5432240" cy="31470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85" b="0" i="0" u="none" strike="noStrike" cap="none">
                <a:solidFill>
                  <a:schemeClr val="dk1"/>
                </a:solidFill>
                <a:latin typeface="Arial"/>
                <a:ea typeface="Arial"/>
                <a:cs typeface="Arial"/>
                <a:sym typeface="Arial"/>
              </a:rPr>
              <a:t>Step  0 Start</a:t>
            </a:r>
            <a:endParaRPr/>
          </a:p>
          <a:p>
            <a:pPr marL="0" marR="0" lvl="0" indent="0" algn="l" rtl="0">
              <a:spcBef>
                <a:spcPts val="0"/>
              </a:spcBef>
              <a:spcAft>
                <a:spcPts val="0"/>
              </a:spcAft>
              <a:buNone/>
            </a:pPr>
            <a:r>
              <a:rPr lang="en-US" sz="1985">
                <a:solidFill>
                  <a:schemeClr val="dk1"/>
                </a:solidFill>
                <a:latin typeface="Arial"/>
                <a:ea typeface="Arial"/>
                <a:cs typeface="Arial"/>
                <a:sym typeface="Arial"/>
              </a:rPr>
              <a:t>Step 1 Input N</a:t>
            </a:r>
            <a:endParaRPr/>
          </a:p>
          <a:p>
            <a:pPr marL="0" marR="0" lvl="0" indent="0" algn="l" rtl="0">
              <a:spcBef>
                <a:spcPts val="0"/>
              </a:spcBef>
              <a:spcAft>
                <a:spcPts val="0"/>
              </a:spcAft>
              <a:buNone/>
            </a:pPr>
            <a:r>
              <a:rPr lang="en-US" sz="1985">
                <a:solidFill>
                  <a:schemeClr val="dk1"/>
                </a:solidFill>
                <a:latin typeface="Arial"/>
                <a:ea typeface="Arial"/>
                <a:cs typeface="Arial"/>
                <a:sym typeface="Arial"/>
              </a:rPr>
              <a:t>Step 2 I=1</a:t>
            </a:r>
            <a:endParaRPr/>
          </a:p>
          <a:p>
            <a:pPr marL="0" marR="0" lvl="0" indent="0" algn="l" rtl="0">
              <a:spcBef>
                <a:spcPts val="0"/>
              </a:spcBef>
              <a:spcAft>
                <a:spcPts val="0"/>
              </a:spcAft>
              <a:buNone/>
            </a:pPr>
            <a:r>
              <a:rPr lang="en-US" sz="1985">
                <a:solidFill>
                  <a:schemeClr val="dk1"/>
                </a:solidFill>
                <a:latin typeface="Arial"/>
                <a:ea typeface="Arial"/>
                <a:cs typeface="Arial"/>
                <a:sym typeface="Arial"/>
              </a:rPr>
              <a:t>Step 3 SUM=0</a:t>
            </a:r>
            <a:endParaRPr/>
          </a:p>
          <a:p>
            <a:pPr marL="0" marR="0" lvl="0" indent="0" algn="l" rtl="0">
              <a:spcBef>
                <a:spcPts val="0"/>
              </a:spcBef>
              <a:spcAft>
                <a:spcPts val="0"/>
              </a:spcAft>
              <a:buNone/>
            </a:pPr>
            <a:r>
              <a:rPr lang="en-US" sz="1985">
                <a:solidFill>
                  <a:schemeClr val="dk1"/>
                </a:solidFill>
                <a:latin typeface="Arial"/>
                <a:ea typeface="Arial"/>
                <a:cs typeface="Arial"/>
                <a:sym typeface="Arial"/>
              </a:rPr>
              <a:t>Step 4 REPEAT Steps (a) to (b) WHILE I&lt;=N</a:t>
            </a:r>
            <a:endParaRPr/>
          </a:p>
          <a:p>
            <a:pPr marL="0" marR="0" lvl="0" indent="0" algn="l" rtl="0">
              <a:spcBef>
                <a:spcPts val="0"/>
              </a:spcBef>
              <a:spcAft>
                <a:spcPts val="0"/>
              </a:spcAft>
              <a:buNone/>
            </a:pPr>
            <a:r>
              <a:rPr lang="en-US" sz="1985">
                <a:solidFill>
                  <a:schemeClr val="dk1"/>
                </a:solidFill>
                <a:latin typeface="Arial"/>
                <a:ea typeface="Arial"/>
                <a:cs typeface="Arial"/>
                <a:sym typeface="Arial"/>
              </a:rPr>
              <a:t>		(a) SUM = SUM+1</a:t>
            </a:r>
            <a:endParaRPr/>
          </a:p>
          <a:p>
            <a:pPr marL="0" marR="0" lvl="0" indent="0" algn="l" rtl="0">
              <a:spcBef>
                <a:spcPts val="0"/>
              </a:spcBef>
              <a:spcAft>
                <a:spcPts val="0"/>
              </a:spcAft>
              <a:buNone/>
            </a:pPr>
            <a:r>
              <a:rPr lang="en-US" sz="1985">
                <a:solidFill>
                  <a:schemeClr val="dk1"/>
                </a:solidFill>
                <a:latin typeface="Arial"/>
                <a:ea typeface="Arial"/>
                <a:cs typeface="Arial"/>
                <a:sym typeface="Arial"/>
              </a:rPr>
              <a:t>		(b) I=I+1</a:t>
            </a:r>
            <a:endParaRPr/>
          </a:p>
          <a:p>
            <a:pPr marL="0" marR="0" lvl="0" indent="0" algn="l" rtl="0">
              <a:spcBef>
                <a:spcPts val="0"/>
              </a:spcBef>
              <a:spcAft>
                <a:spcPts val="0"/>
              </a:spcAft>
              <a:buNone/>
            </a:pPr>
            <a:r>
              <a:rPr lang="en-US" sz="1985">
                <a:solidFill>
                  <a:schemeClr val="dk1"/>
                </a:solidFill>
                <a:latin typeface="Arial"/>
                <a:ea typeface="Arial"/>
                <a:cs typeface="Arial"/>
                <a:sym typeface="Arial"/>
              </a:rPr>
              <a:t>	END WHILE</a:t>
            </a:r>
            <a:endParaRPr/>
          </a:p>
          <a:p>
            <a:pPr marL="0" marR="0" lvl="0" indent="0" algn="l" rtl="0">
              <a:spcBef>
                <a:spcPts val="0"/>
              </a:spcBef>
              <a:spcAft>
                <a:spcPts val="0"/>
              </a:spcAft>
              <a:buNone/>
            </a:pPr>
            <a:r>
              <a:rPr lang="en-US" sz="1985">
                <a:solidFill>
                  <a:schemeClr val="dk1"/>
                </a:solidFill>
                <a:latin typeface="Arial"/>
                <a:ea typeface="Arial"/>
                <a:cs typeface="Arial"/>
                <a:sym typeface="Arial"/>
              </a:rPr>
              <a:t>STEP 5 DISPLAY SUM</a:t>
            </a:r>
            <a:endParaRPr/>
          </a:p>
          <a:p>
            <a:pPr marL="0" marR="0" lvl="0" indent="0" algn="l" rtl="0">
              <a:spcBef>
                <a:spcPts val="0"/>
              </a:spcBef>
              <a:spcAft>
                <a:spcPts val="0"/>
              </a:spcAft>
              <a:buNone/>
            </a:pPr>
            <a:r>
              <a:rPr lang="en-US" sz="1985">
                <a:solidFill>
                  <a:schemeClr val="dk1"/>
                </a:solidFill>
                <a:latin typeface="Arial"/>
                <a:ea typeface="Arial"/>
                <a:cs typeface="Arial"/>
                <a:sym typeface="Arial"/>
              </a:rPr>
              <a:t>STEP 6 END</a:t>
            </a: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8"/>
          <p:cNvSpPr/>
          <p:nvPr/>
        </p:nvSpPr>
        <p:spPr>
          <a:xfrm>
            <a:off x="0" y="0"/>
            <a:ext cx="10083800" cy="5676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8"/>
          <p:cNvSpPr txBox="1">
            <a:spLocks noGrp="1"/>
          </p:cNvSpPr>
          <p:nvPr>
            <p:ph type="title"/>
          </p:nvPr>
        </p:nvSpPr>
        <p:spPr>
          <a:xfrm>
            <a:off x="340327" y="713738"/>
            <a:ext cx="3674858" cy="90047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800"/>
              <a:buFont typeface="Play"/>
              <a:buNone/>
            </a:pPr>
            <a:r>
              <a:rPr lang="en-US" sz="2800" b="1"/>
              <a:t>FLOWCHARTS</a:t>
            </a:r>
            <a:endParaRPr/>
          </a:p>
        </p:txBody>
      </p:sp>
      <p:sp>
        <p:nvSpPr>
          <p:cNvPr id="131" name="Google Shape;131;p8"/>
          <p:cNvSpPr/>
          <p:nvPr/>
        </p:nvSpPr>
        <p:spPr>
          <a:xfrm rot="5400000">
            <a:off x="536936" y="321318"/>
            <a:ext cx="60554" cy="45377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2" name="Google Shape;132;p8"/>
          <p:cNvSpPr/>
          <p:nvPr/>
        </p:nvSpPr>
        <p:spPr>
          <a:xfrm>
            <a:off x="340328" y="1891920"/>
            <a:ext cx="3630168" cy="1513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3" name="Google Shape;133;p8"/>
          <p:cNvSpPr txBox="1">
            <a:spLocks noGrp="1"/>
          </p:cNvSpPr>
          <p:nvPr>
            <p:ph type="body" idx="1"/>
          </p:nvPr>
        </p:nvSpPr>
        <p:spPr>
          <a:xfrm>
            <a:off x="340328" y="2221834"/>
            <a:ext cx="3939572" cy="2891318"/>
          </a:xfrm>
          <a:prstGeom prst="rect">
            <a:avLst/>
          </a:prstGeom>
          <a:noFill/>
          <a:ln>
            <a:noFill/>
          </a:ln>
        </p:spPr>
        <p:txBody>
          <a:bodyPr spcFirstLastPara="1" wrap="square" lIns="91425" tIns="45700" rIns="91425" bIns="45700" anchor="t" anchorCtr="0">
            <a:normAutofit/>
          </a:bodyPr>
          <a:lstStyle/>
          <a:p>
            <a:pPr marL="189075" lvl="0" indent="-189075" algn="just" rtl="0">
              <a:lnSpc>
                <a:spcPct val="90000"/>
              </a:lnSpc>
              <a:spcBef>
                <a:spcPts val="0"/>
              </a:spcBef>
              <a:spcAft>
                <a:spcPts val="0"/>
              </a:spcAft>
              <a:buClr>
                <a:schemeClr val="dk1"/>
              </a:buClr>
              <a:buSzPts val="2000"/>
              <a:buChar char="•"/>
            </a:pPr>
            <a:r>
              <a:rPr lang="en-US" sz="2000"/>
              <a:t>Flowchart is a graphical representation of an algorithm. Programmers often use it as a program-planning tool to solve a problem. </a:t>
            </a:r>
            <a:endParaRPr/>
          </a:p>
          <a:p>
            <a:pPr marL="189075" lvl="0" indent="-189075" algn="just" rtl="0">
              <a:lnSpc>
                <a:spcPct val="90000"/>
              </a:lnSpc>
              <a:spcBef>
                <a:spcPts val="827"/>
              </a:spcBef>
              <a:spcAft>
                <a:spcPts val="0"/>
              </a:spcAft>
              <a:buClr>
                <a:schemeClr val="dk1"/>
              </a:buClr>
              <a:buSzPts val="2000"/>
              <a:buChar char="•"/>
            </a:pPr>
            <a:r>
              <a:rPr lang="en-US" sz="2000"/>
              <a:t>It makes use of symbols which are connected among them to indicate the flow of information and processing.</a:t>
            </a:r>
            <a:endParaRPr/>
          </a:p>
        </p:txBody>
      </p:sp>
      <p:pic>
        <p:nvPicPr>
          <p:cNvPr id="134" name="Google Shape;134;p8" descr="A diagram of a diagram&#10;&#10;AI-generated content may be incorrect."/>
          <p:cNvPicPr preferRelativeResize="0"/>
          <p:nvPr/>
        </p:nvPicPr>
        <p:blipFill rotWithShape="1">
          <a:blip r:embed="rId3">
            <a:alphaModFix/>
          </a:blip>
          <a:srcRect l="3560" r="1702"/>
          <a:stretch/>
        </p:blipFill>
        <p:spPr>
          <a:xfrm>
            <a:off x="4623130" y="517926"/>
            <a:ext cx="4989544" cy="4595226"/>
          </a:xfrm>
          <a:prstGeom prst="rect">
            <a:avLst/>
          </a:prstGeom>
          <a:noFill/>
          <a:ln>
            <a:noFill/>
          </a:ln>
        </p:spPr>
      </p:pic>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Play"/>
              <a:buNone/>
            </a:pPr>
            <a:r>
              <a:rPr lang="en-US" b="1" dirty="0"/>
              <a:t>Sample Flowchart </a:t>
            </a:r>
            <a:endParaRPr dirty="0"/>
          </a:p>
        </p:txBody>
      </p:sp>
      <p:pic>
        <p:nvPicPr>
          <p:cNvPr id="140" name="Google Shape;140;p9" descr="A diagram of a flowchart&#10;&#10;AI-generated content may be incorrect."/>
          <p:cNvPicPr preferRelativeResize="0">
            <a:picLocks noGrp="1"/>
          </p:cNvPicPr>
          <p:nvPr>
            <p:ph type="body" idx="1"/>
          </p:nvPr>
        </p:nvPicPr>
        <p:blipFill rotWithShape="1">
          <a:blip r:embed="rId3">
            <a:alphaModFix/>
          </a:blip>
          <a:srcRect/>
          <a:stretch/>
        </p:blipFill>
        <p:spPr>
          <a:xfrm>
            <a:off x="3289300" y="1366807"/>
            <a:ext cx="3686175" cy="4085699"/>
          </a:xfrm>
          <a:prstGeom prst="rect">
            <a:avLst/>
          </a:prstGeom>
          <a:noFill/>
          <a:ln>
            <a:noFill/>
          </a:ln>
        </p:spPr>
      </p:pic>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563148" y="785768"/>
            <a:ext cx="8697278" cy="30008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98928"/>
              <a:buFont typeface="Play"/>
              <a:buNone/>
            </a:pPr>
            <a:r>
              <a:rPr lang="en-US" b="1"/>
              <a:t>Rules For Creating a Flowchart</a:t>
            </a:r>
            <a:endParaRPr/>
          </a:p>
        </p:txBody>
      </p:sp>
      <p:sp>
        <p:nvSpPr>
          <p:cNvPr id="146" name="Google Shape;146;p10"/>
          <p:cNvSpPr txBox="1">
            <a:spLocks noGrp="1"/>
          </p:cNvSpPr>
          <p:nvPr>
            <p:ph type="body" idx="1"/>
          </p:nvPr>
        </p:nvSpPr>
        <p:spPr>
          <a:xfrm>
            <a:off x="192121" y="1311268"/>
            <a:ext cx="9813407" cy="359891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300"/>
              <a:buNone/>
            </a:pPr>
            <a:r>
              <a:rPr lang="en-US"/>
              <a:t>A flowchart is a graphical representation of an algorithm. It should follow some rules while creating a flowchart</a:t>
            </a:r>
            <a:endParaRPr/>
          </a:p>
          <a:p>
            <a:pPr marL="0" lvl="0" indent="0" algn="l" rtl="0">
              <a:lnSpc>
                <a:spcPct val="90000"/>
              </a:lnSpc>
              <a:spcBef>
                <a:spcPts val="827"/>
              </a:spcBef>
              <a:spcAft>
                <a:spcPts val="0"/>
              </a:spcAft>
              <a:buClr>
                <a:schemeClr val="dk1"/>
              </a:buClr>
              <a:buSzPts val="2300"/>
              <a:buNone/>
            </a:pPr>
            <a:r>
              <a:rPr lang="en-US" b="1"/>
              <a:t>Rule 1:</a:t>
            </a:r>
            <a:r>
              <a:rPr lang="en-US"/>
              <a:t> Flowchart opening statement must be ‘start’ keyword.</a:t>
            </a:r>
            <a:endParaRPr/>
          </a:p>
          <a:p>
            <a:pPr marL="0" lvl="0" indent="0" algn="l" rtl="0">
              <a:lnSpc>
                <a:spcPct val="90000"/>
              </a:lnSpc>
              <a:spcBef>
                <a:spcPts val="827"/>
              </a:spcBef>
              <a:spcAft>
                <a:spcPts val="0"/>
              </a:spcAft>
              <a:buClr>
                <a:schemeClr val="dk1"/>
              </a:buClr>
              <a:buSzPts val="2300"/>
              <a:buNone/>
            </a:pPr>
            <a:r>
              <a:rPr lang="en-US" b="1"/>
              <a:t>Rule 2: </a:t>
            </a:r>
            <a:r>
              <a:rPr lang="en-US"/>
              <a:t> Flowchart ending statement must be ‘end’ keyword.</a:t>
            </a:r>
            <a:endParaRPr/>
          </a:p>
          <a:p>
            <a:pPr marL="0" lvl="0" indent="0" algn="l" rtl="0">
              <a:lnSpc>
                <a:spcPct val="90000"/>
              </a:lnSpc>
              <a:spcBef>
                <a:spcPts val="827"/>
              </a:spcBef>
              <a:spcAft>
                <a:spcPts val="0"/>
              </a:spcAft>
              <a:buClr>
                <a:schemeClr val="dk1"/>
              </a:buClr>
              <a:buSzPts val="2300"/>
              <a:buNone/>
            </a:pPr>
            <a:r>
              <a:rPr lang="en-US" b="1"/>
              <a:t>Rule 3: </a:t>
            </a:r>
            <a:r>
              <a:rPr lang="en-US"/>
              <a:t>All symbols in the flowchart must be connected with an arrow line.</a:t>
            </a:r>
            <a:endParaRPr/>
          </a:p>
          <a:p>
            <a:pPr marL="0" lvl="0" indent="0" algn="l" rtl="0">
              <a:lnSpc>
                <a:spcPct val="90000"/>
              </a:lnSpc>
              <a:spcBef>
                <a:spcPts val="827"/>
              </a:spcBef>
              <a:spcAft>
                <a:spcPts val="0"/>
              </a:spcAft>
              <a:buClr>
                <a:schemeClr val="dk1"/>
              </a:buClr>
              <a:buSzPts val="2300"/>
              <a:buNone/>
            </a:pPr>
            <a:r>
              <a:rPr lang="en-US" b="1"/>
              <a:t>Rule 4:</a:t>
            </a:r>
            <a:r>
              <a:rPr lang="en-US"/>
              <a:t> Each decision point should have two or more distinct outcomes.</a:t>
            </a:r>
            <a:endParaRPr/>
          </a:p>
          <a:p>
            <a:pPr marL="0" lvl="0" indent="0" algn="l" rtl="0">
              <a:lnSpc>
                <a:spcPct val="90000"/>
              </a:lnSpc>
              <a:spcBef>
                <a:spcPts val="827"/>
              </a:spcBef>
              <a:spcAft>
                <a:spcPts val="0"/>
              </a:spcAft>
              <a:buClr>
                <a:schemeClr val="dk1"/>
              </a:buClr>
              <a:buSzPts val="2300"/>
              <a:buNone/>
            </a:pPr>
            <a:r>
              <a:rPr lang="en-US" b="1"/>
              <a:t>Rule 5: </a:t>
            </a:r>
            <a:r>
              <a:rPr lang="en-US"/>
              <a:t>Flow should generally move from top to bottom or left to right.</a:t>
            </a:r>
            <a:endParaRPr/>
          </a:p>
          <a:p>
            <a:pPr marL="189075" lvl="0" indent="-42009" algn="l" rtl="0">
              <a:lnSpc>
                <a:spcPct val="90000"/>
              </a:lnSpc>
              <a:spcBef>
                <a:spcPts val="827"/>
              </a:spcBef>
              <a:spcAft>
                <a:spcPts val="0"/>
              </a:spcAft>
              <a:buClr>
                <a:schemeClr val="dk1"/>
              </a:buClr>
              <a:buSzPts val="2316"/>
              <a:buNone/>
            </a:pP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693261" y="131199"/>
            <a:ext cx="8697278" cy="109635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600"/>
              <a:buFont typeface="Play"/>
              <a:buNone/>
            </a:pPr>
            <a:r>
              <a:rPr lang="en-US" b="1"/>
              <a:t>Develop an algorithm to find the average of 3 numbers taken as input from user</a:t>
            </a:r>
            <a:endParaRPr/>
          </a:p>
        </p:txBody>
      </p:sp>
      <p:sp>
        <p:nvSpPr>
          <p:cNvPr id="152" name="Google Shape;152;p11"/>
          <p:cNvSpPr txBox="1">
            <a:spLocks noGrp="1"/>
          </p:cNvSpPr>
          <p:nvPr>
            <p:ph type="body" idx="1"/>
          </p:nvPr>
        </p:nvSpPr>
        <p:spPr>
          <a:xfrm>
            <a:off x="624134" y="1371654"/>
            <a:ext cx="8697278" cy="3598919"/>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300"/>
              <a:buNone/>
            </a:pPr>
            <a:r>
              <a:rPr lang="en-US" b="1"/>
              <a:t>Algorithm</a:t>
            </a:r>
            <a:endParaRPr/>
          </a:p>
          <a:p>
            <a:pPr marL="0" lvl="0" indent="0" algn="l" rtl="0">
              <a:lnSpc>
                <a:spcPct val="90000"/>
              </a:lnSpc>
              <a:spcBef>
                <a:spcPts val="827"/>
              </a:spcBef>
              <a:spcAft>
                <a:spcPts val="0"/>
              </a:spcAft>
              <a:buClr>
                <a:schemeClr val="dk1"/>
              </a:buClr>
              <a:buSzPts val="2300"/>
              <a:buNone/>
            </a:pPr>
            <a:r>
              <a:rPr lang="en-US"/>
              <a:t>Step 0 START</a:t>
            </a:r>
            <a:endParaRPr/>
          </a:p>
          <a:p>
            <a:pPr marL="0" lvl="0" indent="0" algn="l" rtl="0">
              <a:lnSpc>
                <a:spcPct val="90000"/>
              </a:lnSpc>
              <a:spcBef>
                <a:spcPts val="827"/>
              </a:spcBef>
              <a:spcAft>
                <a:spcPts val="0"/>
              </a:spcAft>
              <a:buClr>
                <a:schemeClr val="dk1"/>
              </a:buClr>
              <a:buSzPts val="2300"/>
              <a:buNone/>
            </a:pPr>
            <a:r>
              <a:rPr lang="en-US"/>
              <a:t>Step 1 INPUT first number into variable A</a:t>
            </a:r>
            <a:endParaRPr/>
          </a:p>
          <a:p>
            <a:pPr marL="0" lvl="0" indent="0" algn="l" rtl="0">
              <a:lnSpc>
                <a:spcPct val="90000"/>
              </a:lnSpc>
              <a:spcBef>
                <a:spcPts val="827"/>
              </a:spcBef>
              <a:spcAft>
                <a:spcPts val="0"/>
              </a:spcAft>
              <a:buClr>
                <a:schemeClr val="dk1"/>
              </a:buClr>
              <a:buSzPts val="2300"/>
              <a:buNone/>
            </a:pPr>
            <a:r>
              <a:rPr lang="en-US"/>
              <a:t>Step 2 INPUT second number into variable B</a:t>
            </a:r>
            <a:endParaRPr/>
          </a:p>
          <a:p>
            <a:pPr marL="0" lvl="0" indent="0" algn="l" rtl="0">
              <a:lnSpc>
                <a:spcPct val="90000"/>
              </a:lnSpc>
              <a:spcBef>
                <a:spcPts val="827"/>
              </a:spcBef>
              <a:spcAft>
                <a:spcPts val="0"/>
              </a:spcAft>
              <a:buClr>
                <a:schemeClr val="dk1"/>
              </a:buClr>
              <a:buSzPts val="2300"/>
              <a:buNone/>
            </a:pPr>
            <a:r>
              <a:rPr lang="en-US"/>
              <a:t>Step 3 INPUT third number into variable c</a:t>
            </a:r>
            <a:endParaRPr/>
          </a:p>
          <a:p>
            <a:pPr marL="0" lvl="0" indent="0" algn="l" rtl="0">
              <a:lnSpc>
                <a:spcPct val="90000"/>
              </a:lnSpc>
              <a:spcBef>
                <a:spcPts val="827"/>
              </a:spcBef>
              <a:spcAft>
                <a:spcPts val="0"/>
              </a:spcAft>
              <a:buClr>
                <a:schemeClr val="dk1"/>
              </a:buClr>
              <a:buSzPts val="2300"/>
              <a:buNone/>
            </a:pPr>
            <a:r>
              <a:rPr lang="en-US"/>
              <a:t>Step 4 COMPUTE SUM=A+B+C</a:t>
            </a:r>
            <a:endParaRPr/>
          </a:p>
          <a:p>
            <a:pPr marL="0" lvl="0" indent="0" algn="l" rtl="0">
              <a:lnSpc>
                <a:spcPct val="90000"/>
              </a:lnSpc>
              <a:spcBef>
                <a:spcPts val="827"/>
              </a:spcBef>
              <a:spcAft>
                <a:spcPts val="0"/>
              </a:spcAft>
              <a:buClr>
                <a:schemeClr val="dk1"/>
              </a:buClr>
              <a:buSzPts val="2300"/>
              <a:buNone/>
            </a:pPr>
            <a:r>
              <a:rPr lang="en-US"/>
              <a:t>Step 5 COMPUTE AVG = SUM/3</a:t>
            </a:r>
            <a:endParaRPr/>
          </a:p>
          <a:p>
            <a:pPr marL="0" lvl="0" indent="0" algn="l" rtl="0">
              <a:lnSpc>
                <a:spcPct val="90000"/>
              </a:lnSpc>
              <a:spcBef>
                <a:spcPts val="827"/>
              </a:spcBef>
              <a:spcAft>
                <a:spcPts val="0"/>
              </a:spcAft>
              <a:buClr>
                <a:schemeClr val="dk1"/>
              </a:buClr>
              <a:buSzPts val="2300"/>
              <a:buNone/>
            </a:pPr>
            <a:r>
              <a:rPr lang="en-US"/>
              <a:t>Step 6 DISPLAY AVG</a:t>
            </a:r>
            <a:endParaRPr/>
          </a:p>
          <a:p>
            <a:pPr marL="0" lvl="0" indent="0" algn="l" rtl="0">
              <a:lnSpc>
                <a:spcPct val="90000"/>
              </a:lnSpc>
              <a:spcBef>
                <a:spcPts val="827"/>
              </a:spcBef>
              <a:spcAft>
                <a:spcPts val="0"/>
              </a:spcAft>
              <a:buClr>
                <a:schemeClr val="dk1"/>
              </a:buClr>
              <a:buSzPts val="2300"/>
              <a:buNone/>
            </a:pPr>
            <a:r>
              <a:rPr lang="en-US"/>
              <a:t>Step 7 END</a:t>
            </a:r>
            <a:endParaRPr/>
          </a:p>
          <a:p>
            <a:pPr marL="189075" lvl="0" indent="-42009" algn="l" rtl="0">
              <a:lnSpc>
                <a:spcPct val="90000"/>
              </a:lnSpc>
              <a:spcBef>
                <a:spcPts val="827"/>
              </a:spcBef>
              <a:spcAft>
                <a:spcPts val="0"/>
              </a:spcAft>
              <a:buClr>
                <a:schemeClr val="dk1"/>
              </a:buClr>
              <a:buSzPts val="2316"/>
              <a:buNone/>
            </a:pPr>
            <a:endParaRPr/>
          </a:p>
          <a:p>
            <a:pPr marL="189075" lvl="0" indent="-42009" algn="l" rtl="0">
              <a:lnSpc>
                <a:spcPct val="90000"/>
              </a:lnSpc>
              <a:spcBef>
                <a:spcPts val="827"/>
              </a:spcBef>
              <a:spcAft>
                <a:spcPts val="0"/>
              </a:spcAft>
              <a:buClr>
                <a:schemeClr val="dk1"/>
              </a:buClr>
              <a:buSzPts val="2316"/>
              <a:buNone/>
            </a:pPr>
            <a:endParaRPr/>
          </a:p>
        </p:txBody>
      </p:sp>
      <p:sp>
        <p:nvSpPr>
          <p:cNvPr id="153" name="Google Shape;153;p11"/>
          <p:cNvSpPr/>
          <p:nvPr/>
        </p:nvSpPr>
        <p:spPr>
          <a:xfrm>
            <a:off x="7205168" y="4457543"/>
            <a:ext cx="2590751" cy="292128"/>
          </a:xfrm>
          <a:prstGeom prst="flowChartInputOutpu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DISPLAY AVG</a:t>
            </a:r>
            <a:endParaRPr sz="1200"/>
          </a:p>
        </p:txBody>
      </p:sp>
      <p:grpSp>
        <p:nvGrpSpPr>
          <p:cNvPr id="154" name="Google Shape;154;p11"/>
          <p:cNvGrpSpPr/>
          <p:nvPr/>
        </p:nvGrpSpPr>
        <p:grpSpPr>
          <a:xfrm>
            <a:off x="7539528" y="1058683"/>
            <a:ext cx="2256385" cy="4224857"/>
            <a:chOff x="9322117" y="1056204"/>
            <a:chExt cx="2087506" cy="5108037"/>
          </a:xfrm>
        </p:grpSpPr>
        <p:sp>
          <p:nvSpPr>
            <p:cNvPr id="155" name="Google Shape;155;p11"/>
            <p:cNvSpPr/>
            <p:nvPr/>
          </p:nvSpPr>
          <p:spPr>
            <a:xfrm>
              <a:off x="9574336" y="1056204"/>
              <a:ext cx="1469571" cy="515869"/>
            </a:xfrm>
            <a:prstGeom prst="ellipse">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START</a:t>
              </a:r>
              <a:endParaRPr sz="1200"/>
            </a:p>
          </p:txBody>
        </p:sp>
        <p:sp>
          <p:nvSpPr>
            <p:cNvPr id="156" name="Google Shape;156;p11"/>
            <p:cNvSpPr/>
            <p:nvPr/>
          </p:nvSpPr>
          <p:spPr>
            <a:xfrm>
              <a:off x="9442654" y="1847615"/>
              <a:ext cx="1966969" cy="326334"/>
            </a:xfrm>
            <a:prstGeom prst="flowChartInputOutpu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INPUT A</a:t>
              </a:r>
              <a:endParaRPr sz="1200"/>
            </a:p>
          </p:txBody>
        </p:sp>
        <p:sp>
          <p:nvSpPr>
            <p:cNvPr id="157" name="Google Shape;157;p11"/>
            <p:cNvSpPr/>
            <p:nvPr/>
          </p:nvSpPr>
          <p:spPr>
            <a:xfrm>
              <a:off x="9322117" y="3179510"/>
              <a:ext cx="1991119" cy="296480"/>
            </a:xfrm>
            <a:prstGeom prst="flowChartInputOutpu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INPUT C</a:t>
              </a:r>
              <a:endParaRPr sz="1200"/>
            </a:p>
          </p:txBody>
        </p:sp>
        <p:sp>
          <p:nvSpPr>
            <p:cNvPr id="158" name="Google Shape;158;p11"/>
            <p:cNvSpPr/>
            <p:nvPr/>
          </p:nvSpPr>
          <p:spPr>
            <a:xfrm>
              <a:off x="9370137" y="2509543"/>
              <a:ext cx="2039470" cy="359637"/>
            </a:xfrm>
            <a:prstGeom prst="flowChartInputOutpu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INPUT B</a:t>
              </a:r>
              <a:endParaRPr sz="1200"/>
            </a:p>
          </p:txBody>
        </p:sp>
        <p:sp>
          <p:nvSpPr>
            <p:cNvPr id="159" name="Google Shape;159;p11"/>
            <p:cNvSpPr/>
            <p:nvPr/>
          </p:nvSpPr>
          <p:spPr>
            <a:xfrm>
              <a:off x="9416043" y="4490160"/>
              <a:ext cx="1894004" cy="420606"/>
            </a:xfrm>
            <a:prstGeom prst="rec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AVG= SUM/3</a:t>
              </a:r>
              <a:endParaRPr sz="1200"/>
            </a:p>
          </p:txBody>
        </p:sp>
        <p:sp>
          <p:nvSpPr>
            <p:cNvPr id="160" name="Google Shape;160;p11"/>
            <p:cNvSpPr/>
            <p:nvPr/>
          </p:nvSpPr>
          <p:spPr>
            <a:xfrm>
              <a:off x="9419210" y="3831370"/>
              <a:ext cx="1894021" cy="420606"/>
            </a:xfrm>
            <a:prstGeom prst="rec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SUM= A+B+C</a:t>
              </a:r>
              <a:endParaRPr sz="1200"/>
            </a:p>
          </p:txBody>
        </p:sp>
        <p:sp>
          <p:nvSpPr>
            <p:cNvPr id="161" name="Google Shape;161;p11"/>
            <p:cNvSpPr/>
            <p:nvPr/>
          </p:nvSpPr>
          <p:spPr>
            <a:xfrm>
              <a:off x="9517967" y="5824393"/>
              <a:ext cx="1469571" cy="339848"/>
            </a:xfrm>
            <a:prstGeom prst="ellipse">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END</a:t>
              </a:r>
              <a:endParaRPr sz="1200"/>
            </a:p>
          </p:txBody>
        </p:sp>
        <p:cxnSp>
          <p:nvCxnSpPr>
            <p:cNvPr id="162" name="Google Shape;162;p11"/>
            <p:cNvCxnSpPr>
              <a:stCxn id="155" idx="4"/>
            </p:cNvCxnSpPr>
            <p:nvPr/>
          </p:nvCxnSpPr>
          <p:spPr>
            <a:xfrm>
              <a:off x="10309122" y="1572073"/>
              <a:ext cx="0" cy="2670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63" name="Google Shape;163;p11"/>
            <p:cNvCxnSpPr/>
            <p:nvPr/>
          </p:nvCxnSpPr>
          <p:spPr>
            <a:xfrm flipH="1">
              <a:off x="10309120" y="2185785"/>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64" name="Google Shape;164;p11"/>
            <p:cNvCxnSpPr/>
            <p:nvPr/>
          </p:nvCxnSpPr>
          <p:spPr>
            <a:xfrm flipH="1">
              <a:off x="10309119" y="2889961"/>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65" name="Google Shape;165;p11"/>
            <p:cNvCxnSpPr/>
            <p:nvPr/>
          </p:nvCxnSpPr>
          <p:spPr>
            <a:xfrm flipH="1">
              <a:off x="10309119" y="3543502"/>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66" name="Google Shape;166;p11"/>
            <p:cNvCxnSpPr/>
            <p:nvPr/>
          </p:nvCxnSpPr>
          <p:spPr>
            <a:xfrm flipH="1">
              <a:off x="10309118" y="4180893"/>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67" name="Google Shape;167;p11"/>
            <p:cNvCxnSpPr/>
            <p:nvPr/>
          </p:nvCxnSpPr>
          <p:spPr>
            <a:xfrm flipH="1">
              <a:off x="10309118" y="4884061"/>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68" name="Google Shape;168;p11"/>
            <p:cNvCxnSpPr/>
            <p:nvPr/>
          </p:nvCxnSpPr>
          <p:spPr>
            <a:xfrm flipH="1">
              <a:off x="10309118" y="5519325"/>
              <a:ext cx="1" cy="267085"/>
            </a:xfrm>
            <a:prstGeom prst="straightConnector1">
              <a:avLst/>
            </a:prstGeom>
            <a:noFill/>
            <a:ln w="19050" cap="flat" cmpd="sng">
              <a:solidFill>
                <a:schemeClr val="accent1"/>
              </a:solidFill>
              <a:prstDash val="solid"/>
              <a:miter lim="800000"/>
              <a:headEnd type="none" w="sm" len="sm"/>
              <a:tailEnd type="triangle" w="med" len="med"/>
            </a:ln>
          </p:spPr>
        </p:cxnSp>
      </p:gr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2"/>
          <p:cNvSpPr txBox="1">
            <a:spLocks noGrp="1"/>
          </p:cNvSpPr>
          <p:nvPr>
            <p:ph type="title"/>
          </p:nvPr>
        </p:nvSpPr>
        <p:spPr>
          <a:xfrm>
            <a:off x="693261" y="131199"/>
            <a:ext cx="8697278" cy="109635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600"/>
              <a:buFont typeface="Play"/>
              <a:buNone/>
            </a:pPr>
            <a:r>
              <a:rPr lang="en-US" b="1"/>
              <a:t>Develop an algorithm to divide one number by another and find the quotient</a:t>
            </a:r>
            <a:endParaRPr/>
          </a:p>
        </p:txBody>
      </p:sp>
      <p:sp>
        <p:nvSpPr>
          <p:cNvPr id="174" name="Google Shape;174;p12"/>
          <p:cNvSpPr txBox="1">
            <a:spLocks noGrp="1"/>
          </p:cNvSpPr>
          <p:nvPr>
            <p:ph type="body" idx="1"/>
          </p:nvPr>
        </p:nvSpPr>
        <p:spPr>
          <a:xfrm>
            <a:off x="624134" y="1371654"/>
            <a:ext cx="8697278" cy="3598919"/>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300"/>
              <a:buNone/>
            </a:pPr>
            <a:r>
              <a:rPr lang="en-US" b="1"/>
              <a:t>Algorithm</a:t>
            </a:r>
            <a:endParaRPr/>
          </a:p>
          <a:p>
            <a:pPr marL="0" lvl="0" indent="0" algn="l" rtl="0">
              <a:lnSpc>
                <a:spcPct val="90000"/>
              </a:lnSpc>
              <a:spcBef>
                <a:spcPts val="827"/>
              </a:spcBef>
              <a:spcAft>
                <a:spcPts val="0"/>
              </a:spcAft>
              <a:buClr>
                <a:schemeClr val="dk1"/>
              </a:buClr>
              <a:buSzPts val="2300"/>
              <a:buNone/>
            </a:pPr>
            <a:r>
              <a:rPr lang="en-US"/>
              <a:t>Step 0 START</a:t>
            </a:r>
            <a:endParaRPr/>
          </a:p>
          <a:p>
            <a:pPr marL="0" lvl="0" indent="0" algn="l" rtl="0">
              <a:lnSpc>
                <a:spcPct val="90000"/>
              </a:lnSpc>
              <a:spcBef>
                <a:spcPts val="827"/>
              </a:spcBef>
              <a:spcAft>
                <a:spcPts val="0"/>
              </a:spcAft>
              <a:buClr>
                <a:schemeClr val="dk1"/>
              </a:buClr>
              <a:buSzPts val="2300"/>
              <a:buNone/>
            </a:pPr>
            <a:r>
              <a:rPr lang="en-US"/>
              <a:t>Step 1 INPUT first number into variable A</a:t>
            </a:r>
            <a:endParaRPr/>
          </a:p>
          <a:p>
            <a:pPr marL="0" lvl="0" indent="0" algn="l" rtl="0">
              <a:lnSpc>
                <a:spcPct val="90000"/>
              </a:lnSpc>
              <a:spcBef>
                <a:spcPts val="827"/>
              </a:spcBef>
              <a:spcAft>
                <a:spcPts val="0"/>
              </a:spcAft>
              <a:buClr>
                <a:schemeClr val="dk1"/>
              </a:buClr>
              <a:buSzPts val="2300"/>
              <a:buNone/>
            </a:pPr>
            <a:r>
              <a:rPr lang="en-US"/>
              <a:t>Step 2 INPUT second number into variable B</a:t>
            </a:r>
            <a:endParaRPr/>
          </a:p>
          <a:p>
            <a:pPr marL="0" lvl="0" indent="0" algn="l" rtl="0">
              <a:lnSpc>
                <a:spcPct val="90000"/>
              </a:lnSpc>
              <a:spcBef>
                <a:spcPts val="827"/>
              </a:spcBef>
              <a:spcAft>
                <a:spcPts val="0"/>
              </a:spcAft>
              <a:buClr>
                <a:schemeClr val="dk1"/>
              </a:buClr>
              <a:buSzPts val="2300"/>
              <a:buNone/>
            </a:pPr>
            <a:r>
              <a:rPr lang="en-US"/>
              <a:t>Step 3 If B ! = 0 THEN</a:t>
            </a:r>
            <a:endParaRPr/>
          </a:p>
          <a:p>
            <a:pPr marL="0" lvl="0" indent="0" algn="l" rtl="0">
              <a:lnSpc>
                <a:spcPct val="90000"/>
              </a:lnSpc>
              <a:spcBef>
                <a:spcPts val="827"/>
              </a:spcBef>
              <a:spcAft>
                <a:spcPts val="0"/>
              </a:spcAft>
              <a:buClr>
                <a:schemeClr val="dk1"/>
              </a:buClr>
              <a:buSzPts val="2300"/>
              <a:buNone/>
            </a:pPr>
            <a:r>
              <a:rPr lang="en-US"/>
              <a:t>		Q=A/B</a:t>
            </a:r>
            <a:endParaRPr/>
          </a:p>
          <a:p>
            <a:pPr marL="0" lvl="0" indent="0" algn="l" rtl="0">
              <a:lnSpc>
                <a:spcPct val="90000"/>
              </a:lnSpc>
              <a:spcBef>
                <a:spcPts val="827"/>
              </a:spcBef>
              <a:spcAft>
                <a:spcPts val="0"/>
              </a:spcAft>
              <a:buClr>
                <a:schemeClr val="dk1"/>
              </a:buClr>
              <a:buSzPts val="2300"/>
              <a:buNone/>
            </a:pPr>
            <a:r>
              <a:rPr lang="en-US"/>
              <a:t>		DISPLAY Q</a:t>
            </a:r>
            <a:endParaRPr/>
          </a:p>
          <a:p>
            <a:pPr marL="0" lvl="0" indent="0" algn="l" rtl="0">
              <a:lnSpc>
                <a:spcPct val="90000"/>
              </a:lnSpc>
              <a:spcBef>
                <a:spcPts val="827"/>
              </a:spcBef>
              <a:spcAft>
                <a:spcPts val="0"/>
              </a:spcAft>
              <a:buClr>
                <a:schemeClr val="dk1"/>
              </a:buClr>
              <a:buSzPts val="2300"/>
              <a:buNone/>
            </a:pPr>
            <a:r>
              <a:rPr lang="en-US"/>
              <a:t>	END IF</a:t>
            </a:r>
            <a:endParaRPr/>
          </a:p>
          <a:p>
            <a:pPr marL="0" lvl="0" indent="0" algn="l" rtl="0">
              <a:lnSpc>
                <a:spcPct val="90000"/>
              </a:lnSpc>
              <a:spcBef>
                <a:spcPts val="827"/>
              </a:spcBef>
              <a:spcAft>
                <a:spcPts val="0"/>
              </a:spcAft>
              <a:buClr>
                <a:schemeClr val="dk1"/>
              </a:buClr>
              <a:buSzPts val="2300"/>
              <a:buNone/>
            </a:pPr>
            <a:r>
              <a:rPr lang="en-US"/>
              <a:t>Step 4 END</a:t>
            </a:r>
            <a:endParaRPr/>
          </a:p>
          <a:p>
            <a:pPr marL="189075" lvl="0" indent="-42009" algn="l" rtl="0">
              <a:lnSpc>
                <a:spcPct val="90000"/>
              </a:lnSpc>
              <a:spcBef>
                <a:spcPts val="827"/>
              </a:spcBef>
              <a:spcAft>
                <a:spcPts val="0"/>
              </a:spcAft>
              <a:buClr>
                <a:schemeClr val="dk1"/>
              </a:buClr>
              <a:buSzPts val="2316"/>
              <a:buNone/>
            </a:pPr>
            <a:endParaRPr/>
          </a:p>
          <a:p>
            <a:pPr marL="189075" lvl="0" indent="-42009" algn="l" rtl="0">
              <a:lnSpc>
                <a:spcPct val="90000"/>
              </a:lnSpc>
              <a:spcBef>
                <a:spcPts val="827"/>
              </a:spcBef>
              <a:spcAft>
                <a:spcPts val="0"/>
              </a:spcAft>
              <a:buClr>
                <a:schemeClr val="dk1"/>
              </a:buClr>
              <a:buSzPts val="2316"/>
              <a:buNone/>
            </a:pPr>
            <a:endParaRPr/>
          </a:p>
        </p:txBody>
      </p:sp>
      <p:grpSp>
        <p:nvGrpSpPr>
          <p:cNvPr id="175" name="Google Shape;175;p12"/>
          <p:cNvGrpSpPr/>
          <p:nvPr/>
        </p:nvGrpSpPr>
        <p:grpSpPr>
          <a:xfrm>
            <a:off x="7408341" y="1227550"/>
            <a:ext cx="2388928" cy="3931726"/>
            <a:chOff x="8770375" y="1631507"/>
            <a:chExt cx="2888376" cy="4753724"/>
          </a:xfrm>
        </p:grpSpPr>
        <p:sp>
          <p:nvSpPr>
            <p:cNvPr id="176" name="Google Shape;176;p12"/>
            <p:cNvSpPr/>
            <p:nvPr/>
          </p:nvSpPr>
          <p:spPr>
            <a:xfrm>
              <a:off x="8770375" y="5386594"/>
              <a:ext cx="2583423" cy="288472"/>
            </a:xfrm>
            <a:prstGeom prst="flowChartInputOutpu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DISPLAY Q</a:t>
              </a:r>
              <a:endParaRPr/>
            </a:p>
          </p:txBody>
        </p:sp>
        <p:grpSp>
          <p:nvGrpSpPr>
            <p:cNvPr id="177" name="Google Shape;177;p12"/>
            <p:cNvGrpSpPr/>
            <p:nvPr/>
          </p:nvGrpSpPr>
          <p:grpSpPr>
            <a:xfrm>
              <a:off x="8949817" y="1631507"/>
              <a:ext cx="2708934" cy="4753724"/>
              <a:chOff x="8949817" y="1631507"/>
              <a:chExt cx="2708934" cy="4753724"/>
            </a:xfrm>
          </p:grpSpPr>
          <p:sp>
            <p:nvSpPr>
              <p:cNvPr id="178" name="Google Shape;178;p12"/>
              <p:cNvSpPr/>
              <p:nvPr/>
            </p:nvSpPr>
            <p:spPr>
              <a:xfrm>
                <a:off x="9309777" y="1631507"/>
                <a:ext cx="1875926" cy="515869"/>
              </a:xfrm>
              <a:prstGeom prst="ellipse">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START</a:t>
                </a:r>
                <a:endParaRPr sz="1000"/>
              </a:p>
            </p:txBody>
          </p:sp>
          <p:sp>
            <p:nvSpPr>
              <p:cNvPr id="179" name="Google Shape;179;p12"/>
              <p:cNvSpPr/>
              <p:nvPr/>
            </p:nvSpPr>
            <p:spPr>
              <a:xfrm>
                <a:off x="8949817" y="2471278"/>
                <a:ext cx="2583422" cy="384312"/>
              </a:xfrm>
              <a:prstGeom prst="flowChartInputOutpu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INPUT A,B</a:t>
                </a:r>
                <a:endParaRPr sz="1000"/>
              </a:p>
            </p:txBody>
          </p:sp>
          <p:sp>
            <p:nvSpPr>
              <p:cNvPr id="180" name="Google Shape;180;p12"/>
              <p:cNvSpPr/>
              <p:nvPr/>
            </p:nvSpPr>
            <p:spPr>
              <a:xfrm>
                <a:off x="9107721" y="4711150"/>
                <a:ext cx="2114843" cy="339848"/>
              </a:xfrm>
              <a:prstGeom prst="rec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Q= A/B</a:t>
                </a:r>
                <a:endParaRPr sz="1000"/>
              </a:p>
            </p:txBody>
          </p:sp>
          <p:sp>
            <p:nvSpPr>
              <p:cNvPr id="181" name="Google Shape;181;p12"/>
              <p:cNvSpPr/>
              <p:nvPr/>
            </p:nvSpPr>
            <p:spPr>
              <a:xfrm>
                <a:off x="9237826" y="6045383"/>
                <a:ext cx="1875926" cy="339848"/>
              </a:xfrm>
              <a:prstGeom prst="ellipse">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END</a:t>
                </a:r>
                <a:endParaRPr sz="1000"/>
              </a:p>
            </p:txBody>
          </p:sp>
          <p:cxnSp>
            <p:nvCxnSpPr>
              <p:cNvPr id="182" name="Google Shape;182;p12"/>
              <p:cNvCxnSpPr/>
              <p:nvPr/>
            </p:nvCxnSpPr>
            <p:spPr>
              <a:xfrm flipH="1">
                <a:off x="10252795" y="2155132"/>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83" name="Google Shape;183;p12"/>
              <p:cNvCxnSpPr/>
              <p:nvPr/>
            </p:nvCxnSpPr>
            <p:spPr>
              <a:xfrm flipH="1">
                <a:off x="10269932" y="2810660"/>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84" name="Google Shape;184;p12"/>
              <p:cNvCxnSpPr/>
              <p:nvPr/>
            </p:nvCxnSpPr>
            <p:spPr>
              <a:xfrm flipH="1">
                <a:off x="10247741" y="3110951"/>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85" name="Google Shape;185;p12"/>
              <p:cNvCxnSpPr/>
              <p:nvPr/>
            </p:nvCxnSpPr>
            <p:spPr>
              <a:xfrm flipH="1">
                <a:off x="10247740" y="4401883"/>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86" name="Google Shape;186;p12"/>
              <p:cNvCxnSpPr/>
              <p:nvPr/>
            </p:nvCxnSpPr>
            <p:spPr>
              <a:xfrm flipH="1">
                <a:off x="10247740" y="5105051"/>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187" name="Google Shape;187;p12"/>
              <p:cNvCxnSpPr/>
              <p:nvPr/>
            </p:nvCxnSpPr>
            <p:spPr>
              <a:xfrm flipH="1">
                <a:off x="10247740" y="5740315"/>
                <a:ext cx="1" cy="267085"/>
              </a:xfrm>
              <a:prstGeom prst="straightConnector1">
                <a:avLst/>
              </a:prstGeom>
              <a:noFill/>
              <a:ln w="19050" cap="flat" cmpd="sng">
                <a:solidFill>
                  <a:schemeClr val="accent1"/>
                </a:solidFill>
                <a:prstDash val="solid"/>
                <a:miter lim="800000"/>
                <a:headEnd type="none" w="sm" len="sm"/>
                <a:tailEnd type="triangle" w="med" len="med"/>
              </a:ln>
            </p:spPr>
          </p:cxnSp>
          <p:sp>
            <p:nvSpPr>
              <p:cNvPr id="188" name="Google Shape;188;p12"/>
              <p:cNvSpPr/>
              <p:nvPr/>
            </p:nvSpPr>
            <p:spPr>
              <a:xfrm>
                <a:off x="9418616" y="3085501"/>
                <a:ext cx="1658100" cy="1283700"/>
              </a:xfrm>
              <a:prstGeom prst="diamond">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Is B! = 0?</a:t>
                </a:r>
                <a:endParaRPr sz="1000"/>
              </a:p>
            </p:txBody>
          </p:sp>
          <p:sp>
            <p:nvSpPr>
              <p:cNvPr id="189" name="Google Shape;189;p12"/>
              <p:cNvSpPr txBox="1"/>
              <p:nvPr/>
            </p:nvSpPr>
            <p:spPr>
              <a:xfrm>
                <a:off x="10343535" y="4297912"/>
                <a:ext cx="781500" cy="372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Arial"/>
                    <a:ea typeface="Arial"/>
                    <a:cs typeface="Arial"/>
                    <a:sym typeface="Arial"/>
                  </a:rPr>
                  <a:t>YES</a:t>
                </a:r>
                <a:endParaRPr sz="1000"/>
              </a:p>
            </p:txBody>
          </p:sp>
          <p:cxnSp>
            <p:nvCxnSpPr>
              <p:cNvPr id="190" name="Google Shape;190;p12"/>
              <p:cNvCxnSpPr>
                <a:stCxn id="188" idx="3"/>
              </p:cNvCxnSpPr>
              <p:nvPr/>
            </p:nvCxnSpPr>
            <p:spPr>
              <a:xfrm>
                <a:off x="11076716" y="3727351"/>
                <a:ext cx="456300" cy="0"/>
              </a:xfrm>
              <a:prstGeom prst="straightConnector1">
                <a:avLst/>
              </a:prstGeom>
              <a:noFill/>
              <a:ln w="19050" cap="flat" cmpd="sng">
                <a:solidFill>
                  <a:schemeClr val="accent1"/>
                </a:solidFill>
                <a:prstDash val="solid"/>
                <a:miter lim="800000"/>
                <a:headEnd type="none" w="sm" len="sm"/>
                <a:tailEnd type="none" w="sm" len="sm"/>
              </a:ln>
            </p:spPr>
          </p:cxnSp>
          <p:cxnSp>
            <p:nvCxnSpPr>
              <p:cNvPr id="191" name="Google Shape;191;p12"/>
              <p:cNvCxnSpPr/>
              <p:nvPr/>
            </p:nvCxnSpPr>
            <p:spPr>
              <a:xfrm>
                <a:off x="11533239" y="3727380"/>
                <a:ext cx="0" cy="2146477"/>
              </a:xfrm>
              <a:prstGeom prst="straightConnector1">
                <a:avLst/>
              </a:prstGeom>
              <a:noFill/>
              <a:ln w="19050" cap="flat" cmpd="sng">
                <a:solidFill>
                  <a:schemeClr val="accent1"/>
                </a:solidFill>
                <a:prstDash val="solid"/>
                <a:miter lim="800000"/>
                <a:headEnd type="none" w="sm" len="sm"/>
                <a:tailEnd type="none" w="sm" len="sm"/>
              </a:ln>
            </p:spPr>
          </p:cxnSp>
          <p:cxnSp>
            <p:nvCxnSpPr>
              <p:cNvPr id="192" name="Google Shape;192;p12"/>
              <p:cNvCxnSpPr/>
              <p:nvPr/>
            </p:nvCxnSpPr>
            <p:spPr>
              <a:xfrm rot="10800000">
                <a:off x="10269932" y="5873857"/>
                <a:ext cx="1263307" cy="0"/>
              </a:xfrm>
              <a:prstGeom prst="straightConnector1">
                <a:avLst/>
              </a:prstGeom>
              <a:noFill/>
              <a:ln w="19050" cap="flat" cmpd="sng">
                <a:solidFill>
                  <a:schemeClr val="accent1"/>
                </a:solidFill>
                <a:prstDash val="solid"/>
                <a:miter lim="800000"/>
                <a:headEnd type="none" w="sm" len="sm"/>
                <a:tailEnd type="triangle" w="med" len="med"/>
              </a:ln>
            </p:spPr>
          </p:cxnSp>
          <p:sp>
            <p:nvSpPr>
              <p:cNvPr id="193" name="Google Shape;193;p12"/>
              <p:cNvSpPr txBox="1"/>
              <p:nvPr/>
            </p:nvSpPr>
            <p:spPr>
              <a:xfrm>
                <a:off x="11016751" y="3357530"/>
                <a:ext cx="642000" cy="372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Arial"/>
                    <a:ea typeface="Arial"/>
                    <a:cs typeface="Arial"/>
                    <a:sym typeface="Arial"/>
                  </a:rPr>
                  <a:t>NO</a:t>
                </a:r>
                <a:endParaRPr sz="1000"/>
              </a:p>
            </p:txBody>
          </p:sp>
        </p:grpSp>
      </p:gr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3"/>
          <p:cNvSpPr txBox="1">
            <a:spLocks noGrp="1"/>
          </p:cNvSpPr>
          <p:nvPr>
            <p:ph type="title"/>
          </p:nvPr>
        </p:nvSpPr>
        <p:spPr>
          <a:xfrm>
            <a:off x="693261" y="131199"/>
            <a:ext cx="8697278" cy="109635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600"/>
              <a:buFont typeface="Play"/>
              <a:buNone/>
            </a:pPr>
            <a:r>
              <a:rPr lang="en-US" b="1"/>
              <a:t>Develop an algorithm to find the maximum of two numbers input by the user</a:t>
            </a:r>
            <a:endParaRPr/>
          </a:p>
        </p:txBody>
      </p:sp>
      <p:sp>
        <p:nvSpPr>
          <p:cNvPr id="199" name="Google Shape;199;p13"/>
          <p:cNvSpPr txBox="1">
            <a:spLocks noGrp="1"/>
          </p:cNvSpPr>
          <p:nvPr>
            <p:ph type="body" idx="1"/>
          </p:nvPr>
        </p:nvSpPr>
        <p:spPr>
          <a:xfrm>
            <a:off x="624134" y="1371654"/>
            <a:ext cx="8697278" cy="3598919"/>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99309"/>
              <a:buNone/>
            </a:pPr>
            <a:r>
              <a:rPr lang="en-US" b="1"/>
              <a:t>Algorithm</a:t>
            </a:r>
            <a:endParaRPr/>
          </a:p>
          <a:p>
            <a:pPr marL="0" lvl="0" indent="0" algn="l" rtl="0">
              <a:lnSpc>
                <a:spcPct val="90000"/>
              </a:lnSpc>
              <a:spcBef>
                <a:spcPts val="827"/>
              </a:spcBef>
              <a:spcAft>
                <a:spcPts val="0"/>
              </a:spcAft>
              <a:buClr>
                <a:schemeClr val="dk1"/>
              </a:buClr>
              <a:buSzPct val="99309"/>
              <a:buNone/>
            </a:pPr>
            <a:r>
              <a:rPr lang="en-US"/>
              <a:t>Step 0 START</a:t>
            </a:r>
            <a:endParaRPr/>
          </a:p>
          <a:p>
            <a:pPr marL="0" lvl="0" indent="0" algn="l" rtl="0">
              <a:lnSpc>
                <a:spcPct val="90000"/>
              </a:lnSpc>
              <a:spcBef>
                <a:spcPts val="827"/>
              </a:spcBef>
              <a:spcAft>
                <a:spcPts val="0"/>
              </a:spcAft>
              <a:buClr>
                <a:schemeClr val="dk1"/>
              </a:buClr>
              <a:buSzPct val="99309"/>
              <a:buNone/>
            </a:pPr>
            <a:r>
              <a:rPr lang="en-US"/>
              <a:t>Step 1 INPUT first number into variable A</a:t>
            </a:r>
            <a:endParaRPr/>
          </a:p>
          <a:p>
            <a:pPr marL="0" lvl="0" indent="0" algn="l" rtl="0">
              <a:lnSpc>
                <a:spcPct val="90000"/>
              </a:lnSpc>
              <a:spcBef>
                <a:spcPts val="827"/>
              </a:spcBef>
              <a:spcAft>
                <a:spcPts val="0"/>
              </a:spcAft>
              <a:buClr>
                <a:schemeClr val="dk1"/>
              </a:buClr>
              <a:buSzPct val="99309"/>
              <a:buNone/>
            </a:pPr>
            <a:r>
              <a:rPr lang="en-US"/>
              <a:t>Step 2 INPUT second number into variable B</a:t>
            </a:r>
            <a:endParaRPr/>
          </a:p>
          <a:p>
            <a:pPr marL="0" lvl="0" indent="0" algn="l" rtl="0">
              <a:lnSpc>
                <a:spcPct val="90000"/>
              </a:lnSpc>
              <a:spcBef>
                <a:spcPts val="827"/>
              </a:spcBef>
              <a:spcAft>
                <a:spcPts val="0"/>
              </a:spcAft>
              <a:buClr>
                <a:schemeClr val="dk1"/>
              </a:buClr>
              <a:buSzPct val="99309"/>
              <a:buNone/>
            </a:pPr>
            <a:r>
              <a:rPr lang="en-US"/>
              <a:t>Step 3 If A&gt;B THEN</a:t>
            </a:r>
            <a:endParaRPr/>
          </a:p>
          <a:p>
            <a:pPr marL="0" lvl="0" indent="0" algn="l" rtl="0">
              <a:lnSpc>
                <a:spcPct val="90000"/>
              </a:lnSpc>
              <a:spcBef>
                <a:spcPts val="827"/>
              </a:spcBef>
              <a:spcAft>
                <a:spcPts val="0"/>
              </a:spcAft>
              <a:buClr>
                <a:schemeClr val="dk1"/>
              </a:buClr>
              <a:buSzPct val="99309"/>
              <a:buNone/>
            </a:pPr>
            <a:r>
              <a:rPr lang="en-US"/>
              <a:t>		MAX=A</a:t>
            </a:r>
            <a:endParaRPr/>
          </a:p>
          <a:p>
            <a:pPr marL="0" lvl="0" indent="0" algn="l" rtl="0">
              <a:lnSpc>
                <a:spcPct val="90000"/>
              </a:lnSpc>
              <a:spcBef>
                <a:spcPts val="827"/>
              </a:spcBef>
              <a:spcAft>
                <a:spcPts val="0"/>
              </a:spcAft>
              <a:buClr>
                <a:schemeClr val="dk1"/>
              </a:buClr>
              <a:buSzPct val="99309"/>
              <a:buNone/>
            </a:pPr>
            <a:r>
              <a:rPr lang="en-US"/>
              <a:t>	ELSE</a:t>
            </a:r>
            <a:endParaRPr/>
          </a:p>
          <a:p>
            <a:pPr marL="0" lvl="0" indent="0" algn="l" rtl="0">
              <a:lnSpc>
                <a:spcPct val="90000"/>
              </a:lnSpc>
              <a:spcBef>
                <a:spcPts val="827"/>
              </a:spcBef>
              <a:spcAft>
                <a:spcPts val="0"/>
              </a:spcAft>
              <a:buClr>
                <a:schemeClr val="dk1"/>
              </a:buClr>
              <a:buSzPct val="99309"/>
              <a:buNone/>
            </a:pPr>
            <a:r>
              <a:rPr lang="en-US"/>
              <a:t>		MAX=B</a:t>
            </a:r>
            <a:endParaRPr/>
          </a:p>
          <a:p>
            <a:pPr marL="0" lvl="0" indent="0" algn="l" rtl="0">
              <a:lnSpc>
                <a:spcPct val="90000"/>
              </a:lnSpc>
              <a:spcBef>
                <a:spcPts val="827"/>
              </a:spcBef>
              <a:spcAft>
                <a:spcPts val="0"/>
              </a:spcAft>
              <a:buClr>
                <a:schemeClr val="dk1"/>
              </a:buClr>
              <a:buSzPct val="99309"/>
              <a:buNone/>
            </a:pPr>
            <a:r>
              <a:rPr lang="en-US"/>
              <a:t>	END IF</a:t>
            </a:r>
            <a:endParaRPr/>
          </a:p>
          <a:p>
            <a:pPr marL="0" lvl="0" indent="0" algn="l" rtl="0">
              <a:lnSpc>
                <a:spcPct val="90000"/>
              </a:lnSpc>
              <a:spcBef>
                <a:spcPts val="827"/>
              </a:spcBef>
              <a:spcAft>
                <a:spcPts val="0"/>
              </a:spcAft>
              <a:buClr>
                <a:schemeClr val="dk1"/>
              </a:buClr>
              <a:buSzPct val="99309"/>
              <a:buNone/>
            </a:pPr>
            <a:r>
              <a:rPr lang="en-US"/>
              <a:t>Step 4 DISPLAY MAX</a:t>
            </a:r>
            <a:endParaRPr/>
          </a:p>
          <a:p>
            <a:pPr marL="0" lvl="0" indent="0" algn="l" rtl="0">
              <a:lnSpc>
                <a:spcPct val="90000"/>
              </a:lnSpc>
              <a:spcBef>
                <a:spcPts val="827"/>
              </a:spcBef>
              <a:spcAft>
                <a:spcPts val="0"/>
              </a:spcAft>
              <a:buClr>
                <a:schemeClr val="dk1"/>
              </a:buClr>
              <a:buSzPct val="99309"/>
              <a:buNone/>
            </a:pPr>
            <a:r>
              <a:rPr lang="en-US"/>
              <a:t>Step 5 END</a:t>
            </a:r>
            <a:endParaRPr/>
          </a:p>
          <a:p>
            <a:pPr marL="189075" lvl="0" indent="-53058" algn="l" rtl="0">
              <a:lnSpc>
                <a:spcPct val="90000"/>
              </a:lnSpc>
              <a:spcBef>
                <a:spcPts val="827"/>
              </a:spcBef>
              <a:spcAft>
                <a:spcPts val="0"/>
              </a:spcAft>
              <a:buClr>
                <a:schemeClr val="dk1"/>
              </a:buClr>
              <a:buSzPct val="100000"/>
              <a:buNone/>
            </a:pPr>
            <a:endParaRPr/>
          </a:p>
          <a:p>
            <a:pPr marL="189075" lvl="0" indent="-53058" algn="l" rtl="0">
              <a:lnSpc>
                <a:spcPct val="90000"/>
              </a:lnSpc>
              <a:spcBef>
                <a:spcPts val="827"/>
              </a:spcBef>
              <a:spcAft>
                <a:spcPts val="0"/>
              </a:spcAft>
              <a:buClr>
                <a:schemeClr val="dk1"/>
              </a:buClr>
              <a:buSzPct val="100000"/>
              <a:buNone/>
            </a:pPr>
            <a:endParaRPr/>
          </a:p>
        </p:txBody>
      </p:sp>
      <p:sp>
        <p:nvSpPr>
          <p:cNvPr id="200" name="Google Shape;200;p13"/>
          <p:cNvSpPr/>
          <p:nvPr/>
        </p:nvSpPr>
        <p:spPr>
          <a:xfrm>
            <a:off x="6025884" y="4311021"/>
            <a:ext cx="2673615" cy="226539"/>
          </a:xfrm>
          <a:prstGeom prst="flowChartInputOutpu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DISPLAY MAX</a:t>
            </a:r>
            <a:endParaRPr sz="1000"/>
          </a:p>
        </p:txBody>
      </p:sp>
      <p:grpSp>
        <p:nvGrpSpPr>
          <p:cNvPr id="201" name="Google Shape;201;p13"/>
          <p:cNvGrpSpPr/>
          <p:nvPr/>
        </p:nvGrpSpPr>
        <p:grpSpPr>
          <a:xfrm>
            <a:off x="6304898" y="1205251"/>
            <a:ext cx="3437354" cy="3931726"/>
            <a:chOff x="9107721" y="1631507"/>
            <a:chExt cx="4155995" cy="4753724"/>
          </a:xfrm>
        </p:grpSpPr>
        <p:sp>
          <p:nvSpPr>
            <p:cNvPr id="202" name="Google Shape;202;p13"/>
            <p:cNvSpPr/>
            <p:nvPr/>
          </p:nvSpPr>
          <p:spPr>
            <a:xfrm>
              <a:off x="9309777" y="1631507"/>
              <a:ext cx="1875926" cy="515869"/>
            </a:xfrm>
            <a:prstGeom prst="ellipse">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START</a:t>
              </a:r>
              <a:endParaRPr sz="1000"/>
            </a:p>
          </p:txBody>
        </p:sp>
        <p:sp>
          <p:nvSpPr>
            <p:cNvPr id="203" name="Google Shape;203;p13"/>
            <p:cNvSpPr/>
            <p:nvPr/>
          </p:nvSpPr>
          <p:spPr>
            <a:xfrm>
              <a:off x="9141686" y="2451144"/>
              <a:ext cx="2420141" cy="339848"/>
            </a:xfrm>
            <a:prstGeom prst="flowChartInputOutpu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INPUT A,B</a:t>
              </a:r>
              <a:endParaRPr/>
            </a:p>
          </p:txBody>
        </p:sp>
        <p:sp>
          <p:nvSpPr>
            <p:cNvPr id="204" name="Google Shape;204;p13"/>
            <p:cNvSpPr/>
            <p:nvPr/>
          </p:nvSpPr>
          <p:spPr>
            <a:xfrm>
              <a:off x="9107721" y="4711150"/>
              <a:ext cx="2114843" cy="339848"/>
            </a:xfrm>
            <a:prstGeom prst="rec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MAX=A</a:t>
              </a:r>
              <a:endParaRPr sz="1000"/>
            </a:p>
          </p:txBody>
        </p:sp>
        <p:sp>
          <p:nvSpPr>
            <p:cNvPr id="205" name="Google Shape;205;p13"/>
            <p:cNvSpPr/>
            <p:nvPr/>
          </p:nvSpPr>
          <p:spPr>
            <a:xfrm>
              <a:off x="9237826" y="6045383"/>
              <a:ext cx="1875926" cy="339848"/>
            </a:xfrm>
            <a:prstGeom prst="ellipse">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END</a:t>
              </a:r>
              <a:endParaRPr sz="1000"/>
            </a:p>
          </p:txBody>
        </p:sp>
        <p:cxnSp>
          <p:nvCxnSpPr>
            <p:cNvPr id="206" name="Google Shape;206;p13"/>
            <p:cNvCxnSpPr/>
            <p:nvPr/>
          </p:nvCxnSpPr>
          <p:spPr>
            <a:xfrm flipH="1">
              <a:off x="10252795" y="2155132"/>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207" name="Google Shape;207;p13"/>
            <p:cNvCxnSpPr/>
            <p:nvPr/>
          </p:nvCxnSpPr>
          <p:spPr>
            <a:xfrm flipH="1">
              <a:off x="10269932" y="2810660"/>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208" name="Google Shape;208;p13"/>
            <p:cNvCxnSpPr/>
            <p:nvPr/>
          </p:nvCxnSpPr>
          <p:spPr>
            <a:xfrm flipH="1">
              <a:off x="10247741" y="3110951"/>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209" name="Google Shape;209;p13"/>
            <p:cNvCxnSpPr/>
            <p:nvPr/>
          </p:nvCxnSpPr>
          <p:spPr>
            <a:xfrm flipH="1">
              <a:off x="10247740" y="4401883"/>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210" name="Google Shape;210;p13"/>
            <p:cNvCxnSpPr/>
            <p:nvPr/>
          </p:nvCxnSpPr>
          <p:spPr>
            <a:xfrm flipH="1">
              <a:off x="10247740" y="5105051"/>
              <a:ext cx="1" cy="267085"/>
            </a:xfrm>
            <a:prstGeom prst="straightConnector1">
              <a:avLst/>
            </a:prstGeom>
            <a:noFill/>
            <a:ln w="19050" cap="flat" cmpd="sng">
              <a:solidFill>
                <a:schemeClr val="accent1"/>
              </a:solidFill>
              <a:prstDash val="solid"/>
              <a:miter lim="800000"/>
              <a:headEnd type="none" w="sm" len="sm"/>
              <a:tailEnd type="triangle" w="med" len="med"/>
            </a:ln>
          </p:spPr>
        </p:cxnSp>
        <p:cxnSp>
          <p:nvCxnSpPr>
            <p:cNvPr id="211" name="Google Shape;211;p13"/>
            <p:cNvCxnSpPr/>
            <p:nvPr/>
          </p:nvCxnSpPr>
          <p:spPr>
            <a:xfrm flipH="1">
              <a:off x="10247740" y="5740315"/>
              <a:ext cx="1" cy="267085"/>
            </a:xfrm>
            <a:prstGeom prst="straightConnector1">
              <a:avLst/>
            </a:prstGeom>
            <a:noFill/>
            <a:ln w="19050" cap="flat" cmpd="sng">
              <a:solidFill>
                <a:schemeClr val="accent1"/>
              </a:solidFill>
              <a:prstDash val="solid"/>
              <a:miter lim="800000"/>
              <a:headEnd type="none" w="sm" len="sm"/>
              <a:tailEnd type="triangle" w="med" len="med"/>
            </a:ln>
          </p:spPr>
        </p:cxnSp>
        <p:sp>
          <p:nvSpPr>
            <p:cNvPr id="212" name="Google Shape;212;p13"/>
            <p:cNvSpPr/>
            <p:nvPr/>
          </p:nvSpPr>
          <p:spPr>
            <a:xfrm>
              <a:off x="9418616" y="3085501"/>
              <a:ext cx="1658248" cy="1283758"/>
            </a:xfrm>
            <a:prstGeom prst="diamond">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Is A&gt;B ?</a:t>
              </a:r>
              <a:endParaRPr sz="1000"/>
            </a:p>
          </p:txBody>
        </p:sp>
        <p:sp>
          <p:nvSpPr>
            <p:cNvPr id="213" name="Google Shape;213;p13"/>
            <p:cNvSpPr txBox="1"/>
            <p:nvPr/>
          </p:nvSpPr>
          <p:spPr>
            <a:xfrm>
              <a:off x="10343535" y="4297912"/>
              <a:ext cx="781500" cy="372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Arial"/>
                  <a:ea typeface="Arial"/>
                  <a:cs typeface="Arial"/>
                  <a:sym typeface="Arial"/>
                </a:rPr>
                <a:t>YES</a:t>
              </a:r>
              <a:endParaRPr sz="1000"/>
            </a:p>
          </p:txBody>
        </p:sp>
        <p:cxnSp>
          <p:nvCxnSpPr>
            <p:cNvPr id="214" name="Google Shape;214;p13"/>
            <p:cNvCxnSpPr>
              <a:stCxn id="212" idx="3"/>
            </p:cNvCxnSpPr>
            <p:nvPr/>
          </p:nvCxnSpPr>
          <p:spPr>
            <a:xfrm>
              <a:off x="11076864" y="3727380"/>
              <a:ext cx="456300" cy="0"/>
            </a:xfrm>
            <a:prstGeom prst="straightConnector1">
              <a:avLst/>
            </a:prstGeom>
            <a:noFill/>
            <a:ln w="19050" cap="flat" cmpd="sng">
              <a:solidFill>
                <a:schemeClr val="accent1"/>
              </a:solidFill>
              <a:prstDash val="solid"/>
              <a:miter lim="800000"/>
              <a:headEnd type="none" w="sm" len="sm"/>
              <a:tailEnd type="none" w="sm" len="sm"/>
            </a:ln>
          </p:spPr>
        </p:cxnSp>
        <p:cxnSp>
          <p:nvCxnSpPr>
            <p:cNvPr id="215" name="Google Shape;215;p13"/>
            <p:cNvCxnSpPr/>
            <p:nvPr/>
          </p:nvCxnSpPr>
          <p:spPr>
            <a:xfrm rot="10800000">
              <a:off x="10269932" y="5873857"/>
              <a:ext cx="2993784" cy="0"/>
            </a:xfrm>
            <a:prstGeom prst="straightConnector1">
              <a:avLst/>
            </a:prstGeom>
            <a:noFill/>
            <a:ln w="19050" cap="flat" cmpd="sng">
              <a:solidFill>
                <a:schemeClr val="accent1"/>
              </a:solidFill>
              <a:prstDash val="solid"/>
              <a:miter lim="800000"/>
              <a:headEnd type="none" w="sm" len="sm"/>
              <a:tailEnd type="triangle" w="med" len="med"/>
            </a:ln>
          </p:spPr>
        </p:cxnSp>
        <p:sp>
          <p:nvSpPr>
            <p:cNvPr id="216" name="Google Shape;216;p13"/>
            <p:cNvSpPr txBox="1"/>
            <p:nvPr/>
          </p:nvSpPr>
          <p:spPr>
            <a:xfrm>
              <a:off x="11016751" y="3357530"/>
              <a:ext cx="642000" cy="372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Arial"/>
                  <a:ea typeface="Arial"/>
                  <a:cs typeface="Arial"/>
                  <a:sym typeface="Arial"/>
                </a:rPr>
                <a:t>NO</a:t>
              </a:r>
              <a:endParaRPr sz="1000"/>
            </a:p>
          </p:txBody>
        </p:sp>
      </p:grpSp>
      <p:sp>
        <p:nvSpPr>
          <p:cNvPr id="217" name="Google Shape;217;p13"/>
          <p:cNvSpPr/>
          <p:nvPr/>
        </p:nvSpPr>
        <p:spPr>
          <a:xfrm>
            <a:off x="8334649" y="2819356"/>
            <a:ext cx="1212432" cy="281071"/>
          </a:xfrm>
          <a:prstGeom prst="rect">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Arial"/>
                <a:ea typeface="Arial"/>
                <a:cs typeface="Arial"/>
                <a:sym typeface="Arial"/>
              </a:rPr>
              <a:t>MAX=A</a:t>
            </a:r>
            <a:endParaRPr sz="1000"/>
          </a:p>
        </p:txBody>
      </p:sp>
      <p:cxnSp>
        <p:nvCxnSpPr>
          <p:cNvPr id="218" name="Google Shape;218;p13"/>
          <p:cNvCxnSpPr/>
          <p:nvPr/>
        </p:nvCxnSpPr>
        <p:spPr>
          <a:xfrm>
            <a:off x="9555214" y="2938284"/>
            <a:ext cx="178906" cy="0"/>
          </a:xfrm>
          <a:prstGeom prst="straightConnector1">
            <a:avLst/>
          </a:prstGeom>
          <a:noFill/>
          <a:ln w="19050" cap="flat" cmpd="sng">
            <a:solidFill>
              <a:schemeClr val="accent1"/>
            </a:solidFill>
            <a:prstDash val="solid"/>
            <a:miter lim="800000"/>
            <a:headEnd type="none" w="sm" len="sm"/>
            <a:tailEnd type="none" w="sm" len="sm"/>
          </a:ln>
        </p:spPr>
      </p:cxnSp>
      <p:cxnSp>
        <p:nvCxnSpPr>
          <p:cNvPr id="219" name="Google Shape;219;p13"/>
          <p:cNvCxnSpPr/>
          <p:nvPr/>
        </p:nvCxnSpPr>
        <p:spPr>
          <a:xfrm flipH="1">
            <a:off x="9734120" y="2938284"/>
            <a:ext cx="8132" cy="1775744"/>
          </a:xfrm>
          <a:prstGeom prst="straightConnector1">
            <a:avLst/>
          </a:prstGeom>
          <a:noFill/>
          <a:ln w="19050" cap="flat" cmpd="sng">
            <a:solidFill>
              <a:schemeClr val="accent1"/>
            </a:solidFill>
            <a:prstDash val="solid"/>
            <a:miter lim="800000"/>
            <a:headEnd type="none" w="sm" len="sm"/>
            <a:tailEnd type="none" w="sm" len="sm"/>
          </a:ln>
        </p:spPr>
      </p:cxn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4"/>
          <p:cNvSpPr txBox="1">
            <a:spLocks noGrp="1"/>
          </p:cNvSpPr>
          <p:nvPr>
            <p:ph type="title"/>
          </p:nvPr>
        </p:nvSpPr>
        <p:spPr>
          <a:xfrm>
            <a:off x="693261" y="302243"/>
            <a:ext cx="8697278" cy="10972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Play"/>
              <a:buNone/>
            </a:pPr>
            <a:r>
              <a:rPr lang="en-US" b="1"/>
              <a:t>Designing efficient programs</a:t>
            </a:r>
            <a:endParaRPr/>
          </a:p>
        </p:txBody>
      </p:sp>
      <p:sp>
        <p:nvSpPr>
          <p:cNvPr id="225" name="Google Shape;225;p14"/>
          <p:cNvSpPr txBox="1">
            <a:spLocks noGrp="1"/>
          </p:cNvSpPr>
          <p:nvPr>
            <p:ph type="body" idx="1"/>
          </p:nvPr>
        </p:nvSpPr>
        <p:spPr>
          <a:xfrm>
            <a:off x="693261" y="1511212"/>
            <a:ext cx="8697278" cy="3601941"/>
          </a:xfrm>
          <a:prstGeom prst="rect">
            <a:avLst/>
          </a:prstGeom>
          <a:noFill/>
          <a:ln>
            <a:noFill/>
          </a:ln>
        </p:spPr>
        <p:txBody>
          <a:bodyPr spcFirstLastPara="1" wrap="square" lIns="91425" tIns="45700" rIns="91425" bIns="45700" anchor="t" anchorCtr="0">
            <a:normAutofit fontScale="92500" lnSpcReduction="10000"/>
          </a:bodyPr>
          <a:lstStyle/>
          <a:p>
            <a:pPr marL="457200" lvl="0" indent="-457231" algn="l" rtl="0">
              <a:lnSpc>
                <a:spcPct val="90000"/>
              </a:lnSpc>
              <a:spcBef>
                <a:spcPts val="0"/>
              </a:spcBef>
              <a:spcAft>
                <a:spcPts val="0"/>
              </a:spcAft>
              <a:buClr>
                <a:schemeClr val="dk1"/>
              </a:buClr>
              <a:buSzPct val="99309"/>
              <a:buFont typeface="Play"/>
              <a:buAutoNum type="arabicPeriod"/>
            </a:pPr>
            <a:r>
              <a:rPr lang="en-US" dirty="0"/>
              <a:t>Plan before you code</a:t>
            </a:r>
            <a:endParaRPr dirty="0"/>
          </a:p>
          <a:p>
            <a:pPr marL="457200" lvl="0" indent="-457231" algn="l" rtl="0">
              <a:lnSpc>
                <a:spcPct val="90000"/>
              </a:lnSpc>
              <a:spcBef>
                <a:spcPts val="827"/>
              </a:spcBef>
              <a:spcAft>
                <a:spcPts val="0"/>
              </a:spcAft>
              <a:buClr>
                <a:schemeClr val="dk1"/>
              </a:buClr>
              <a:buSzPct val="99309"/>
              <a:buFont typeface="Play"/>
              <a:buAutoNum type="arabicPeriod"/>
            </a:pPr>
            <a:r>
              <a:rPr lang="en-US" dirty="0"/>
              <a:t>Choose the right tools</a:t>
            </a:r>
            <a:endParaRPr dirty="0"/>
          </a:p>
          <a:p>
            <a:pPr marL="457200" lvl="0" indent="-457231" algn="l" rtl="0">
              <a:lnSpc>
                <a:spcPct val="90000"/>
              </a:lnSpc>
              <a:spcBef>
                <a:spcPts val="827"/>
              </a:spcBef>
              <a:spcAft>
                <a:spcPts val="0"/>
              </a:spcAft>
              <a:buClr>
                <a:schemeClr val="dk1"/>
              </a:buClr>
              <a:buSzPct val="99309"/>
              <a:buFont typeface="Play"/>
              <a:buAutoNum type="arabicPeriod"/>
            </a:pPr>
            <a:r>
              <a:rPr lang="en-US" dirty="0"/>
              <a:t>Following coding standards</a:t>
            </a:r>
            <a:endParaRPr dirty="0"/>
          </a:p>
          <a:p>
            <a:pPr marL="457200" lvl="0" indent="-457231" algn="l" rtl="0">
              <a:lnSpc>
                <a:spcPct val="90000"/>
              </a:lnSpc>
              <a:spcBef>
                <a:spcPts val="827"/>
              </a:spcBef>
              <a:spcAft>
                <a:spcPts val="0"/>
              </a:spcAft>
              <a:buClr>
                <a:schemeClr val="dk1"/>
              </a:buClr>
              <a:buSzPct val="99309"/>
              <a:buFont typeface="Play"/>
              <a:buAutoNum type="arabicPeriod"/>
            </a:pPr>
            <a:r>
              <a:rPr lang="en-US" dirty="0"/>
              <a:t>Write modular and reusable codes</a:t>
            </a:r>
            <a:endParaRPr dirty="0"/>
          </a:p>
          <a:p>
            <a:pPr marL="457200" lvl="0" indent="-457231" algn="l" rtl="0">
              <a:lnSpc>
                <a:spcPct val="90000"/>
              </a:lnSpc>
              <a:spcBef>
                <a:spcPts val="827"/>
              </a:spcBef>
              <a:spcAft>
                <a:spcPts val="0"/>
              </a:spcAft>
              <a:buClr>
                <a:schemeClr val="dk1"/>
              </a:buClr>
              <a:buSzPct val="99309"/>
              <a:buFont typeface="Play"/>
              <a:buAutoNum type="arabicPeriod"/>
            </a:pPr>
            <a:r>
              <a:rPr lang="en-US" dirty="0"/>
              <a:t>Test and debug your code</a:t>
            </a:r>
            <a:endParaRPr dirty="0"/>
          </a:p>
          <a:p>
            <a:pPr marL="457200" lvl="0" indent="-457231" algn="l" rtl="0">
              <a:lnSpc>
                <a:spcPct val="90000"/>
              </a:lnSpc>
              <a:spcBef>
                <a:spcPts val="827"/>
              </a:spcBef>
              <a:spcAft>
                <a:spcPts val="0"/>
              </a:spcAft>
              <a:buClr>
                <a:schemeClr val="dk1"/>
              </a:buClr>
              <a:buSzPct val="99309"/>
              <a:buFont typeface="Play"/>
              <a:buAutoNum type="arabicPeriod"/>
            </a:pPr>
            <a:r>
              <a:rPr lang="en-US" dirty="0"/>
              <a:t>Learn from others</a:t>
            </a:r>
            <a:endParaRPr dirty="0"/>
          </a:p>
          <a:p>
            <a:pPr marL="189075" lvl="0" indent="-53058" algn="l" rtl="0">
              <a:lnSpc>
                <a:spcPct val="90000"/>
              </a:lnSpc>
              <a:spcBef>
                <a:spcPts val="827"/>
              </a:spcBef>
              <a:spcAft>
                <a:spcPts val="0"/>
              </a:spcAft>
              <a:buClr>
                <a:schemeClr val="dk1"/>
              </a:buClr>
              <a:buSzPct val="100000"/>
              <a:buNone/>
            </a:pPr>
            <a:endParaRPr dirty="0"/>
          </a:p>
          <a:p>
            <a:pPr marL="0" lvl="0" indent="0" algn="l" rtl="0">
              <a:lnSpc>
                <a:spcPct val="90000"/>
              </a:lnSpc>
              <a:spcBef>
                <a:spcPts val="827"/>
              </a:spcBef>
              <a:spcAft>
                <a:spcPts val="0"/>
              </a:spcAft>
              <a:buClr>
                <a:schemeClr val="dk1"/>
              </a:buClr>
              <a:buSzPct val="99309"/>
              <a:buNone/>
            </a:pPr>
            <a:r>
              <a:rPr lang="en-US" dirty="0"/>
              <a:t>Reference</a:t>
            </a:r>
            <a:endParaRPr dirty="0"/>
          </a:p>
          <a:p>
            <a:pPr marL="0" lvl="0" indent="0" algn="l" rtl="0">
              <a:lnSpc>
                <a:spcPct val="90000"/>
              </a:lnSpc>
              <a:spcBef>
                <a:spcPts val="827"/>
              </a:spcBef>
              <a:spcAft>
                <a:spcPts val="0"/>
              </a:spcAft>
              <a:buClr>
                <a:schemeClr val="dk1"/>
              </a:buClr>
              <a:buSzPct val="99309"/>
              <a:buNone/>
            </a:pPr>
            <a:r>
              <a:rPr lang="en-US" u="sng" dirty="0">
                <a:solidFill>
                  <a:schemeClr val="hlink"/>
                </a:solidFill>
                <a:hlinkClick r:id="rId3"/>
              </a:rPr>
              <a:t>https://www.linkedin.com/advice/1/how-do-you-program-more-efficiently-skills-information-technology</a:t>
            </a:r>
            <a:endParaRPr dirty="0"/>
          </a:p>
          <a:p>
            <a:pPr marL="0" lvl="0" indent="0" algn="l" rtl="0">
              <a:lnSpc>
                <a:spcPct val="90000"/>
              </a:lnSpc>
              <a:spcBef>
                <a:spcPts val="827"/>
              </a:spcBef>
              <a:spcAft>
                <a:spcPts val="0"/>
              </a:spcAft>
              <a:buClr>
                <a:schemeClr val="dk1"/>
              </a:buClr>
              <a:buSzPct val="100000"/>
              <a:buNone/>
            </a:pPr>
            <a:endParaRPr dirty="0"/>
          </a:p>
          <a:p>
            <a:pPr marL="0" lvl="0" indent="0" algn="l" rtl="0">
              <a:lnSpc>
                <a:spcPct val="90000"/>
              </a:lnSpc>
              <a:spcBef>
                <a:spcPts val="827"/>
              </a:spcBef>
              <a:spcAft>
                <a:spcPts val="0"/>
              </a:spcAft>
              <a:buClr>
                <a:schemeClr val="dk1"/>
              </a:buClr>
              <a:buSzPct val="100000"/>
              <a:buNone/>
            </a:pPr>
            <a:endParaRPr dirty="0"/>
          </a:p>
          <a:p>
            <a:pPr marL="0" lvl="0" indent="0" algn="l" rtl="0">
              <a:lnSpc>
                <a:spcPct val="90000"/>
              </a:lnSpc>
              <a:spcBef>
                <a:spcPts val="827"/>
              </a:spcBef>
              <a:spcAft>
                <a:spcPts val="0"/>
              </a:spcAft>
              <a:buClr>
                <a:schemeClr val="dk1"/>
              </a:buClr>
              <a:buSzPct val="100000"/>
              <a:buNone/>
            </a:pPr>
            <a:endParaRPr dirty="0"/>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15"/>
          <p:cNvPicPr preferRelativeResize="0"/>
          <p:nvPr/>
        </p:nvPicPr>
        <p:blipFill rotWithShape="1">
          <a:blip r:embed="rId3">
            <a:alphaModFix/>
          </a:blip>
          <a:srcRect/>
          <a:stretch/>
        </p:blipFill>
        <p:spPr>
          <a:xfrm>
            <a:off x="0" y="86968"/>
            <a:ext cx="7717880" cy="1175033"/>
          </a:xfrm>
          <a:prstGeom prst="rect">
            <a:avLst/>
          </a:prstGeom>
          <a:noFill/>
          <a:ln>
            <a:noFill/>
          </a:ln>
        </p:spPr>
      </p:pic>
      <p:sp>
        <p:nvSpPr>
          <p:cNvPr id="231" name="Google Shape;231;p15"/>
          <p:cNvSpPr txBox="1">
            <a:spLocks noGrp="1"/>
          </p:cNvSpPr>
          <p:nvPr>
            <p:ph type="title"/>
          </p:nvPr>
        </p:nvSpPr>
        <p:spPr>
          <a:xfrm>
            <a:off x="490524" y="126568"/>
            <a:ext cx="6460490" cy="1083945"/>
          </a:xfrm>
          <a:prstGeom prst="rect">
            <a:avLst/>
          </a:prstGeom>
          <a:noFill/>
          <a:ln>
            <a:noFill/>
          </a:ln>
        </p:spPr>
        <p:txBody>
          <a:bodyPr spcFirstLastPara="1" wrap="square" lIns="0" tIns="62850" rIns="0" bIns="0" anchor="ctr" anchorCtr="0">
            <a:spAutoFit/>
          </a:bodyPr>
          <a:lstStyle/>
          <a:p>
            <a:pPr marL="12700" marR="5080" lvl="0" indent="0" algn="l" rtl="0">
              <a:lnSpc>
                <a:spcPct val="111388"/>
              </a:lnSpc>
              <a:spcBef>
                <a:spcPts val="0"/>
              </a:spcBef>
              <a:spcAft>
                <a:spcPts val="0"/>
              </a:spcAft>
              <a:buClr>
                <a:srgbClr val="FFFFFF"/>
              </a:buClr>
              <a:buSzPts val="3600"/>
              <a:buFont typeface="Arial"/>
              <a:buNone/>
            </a:pPr>
            <a:r>
              <a:rPr lang="en-US" sz="3600" b="0">
                <a:solidFill>
                  <a:srgbClr val="FFFFFF"/>
                </a:solidFill>
                <a:latin typeface="Arial"/>
                <a:ea typeface="Arial"/>
                <a:cs typeface="Arial"/>
                <a:sym typeface="Arial"/>
              </a:rPr>
              <a:t>Evolution &amp; Characteristics of C Language</a:t>
            </a:r>
            <a:endParaRPr sz="3600">
              <a:latin typeface="Arial"/>
              <a:ea typeface="Arial"/>
              <a:cs typeface="Arial"/>
              <a:sym typeface="Arial"/>
            </a:endParaRPr>
          </a:p>
        </p:txBody>
      </p:sp>
      <p:sp>
        <p:nvSpPr>
          <p:cNvPr id="232" name="Google Shape;232;p15"/>
          <p:cNvSpPr txBox="1"/>
          <p:nvPr/>
        </p:nvSpPr>
        <p:spPr>
          <a:xfrm>
            <a:off x="166827" y="1350390"/>
            <a:ext cx="9711690" cy="4077127"/>
          </a:xfrm>
          <a:prstGeom prst="rect">
            <a:avLst/>
          </a:prstGeom>
          <a:noFill/>
          <a:ln>
            <a:noFill/>
          </a:ln>
        </p:spPr>
        <p:txBody>
          <a:bodyPr spcFirstLastPara="1" wrap="square" lIns="0" tIns="40625" rIns="0" bIns="0" anchor="t" anchorCtr="0">
            <a:spAutoFit/>
          </a:bodyPr>
          <a:lstStyle/>
          <a:p>
            <a:pPr marL="335280" marR="6985" lvl="0" indent="-323215" algn="just" rtl="0">
              <a:lnSpc>
                <a:spcPct val="111500"/>
              </a:lnSpc>
              <a:spcBef>
                <a:spcPts val="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C was developed at Bell Labs by Dennis Ritchie for the Unix Operating System (OS) in the early 1970s.</a:t>
            </a:r>
            <a:endParaRPr sz="1800" dirty="0">
              <a:solidFill>
                <a:schemeClr val="dk1"/>
              </a:solidFill>
              <a:latin typeface="Arial"/>
              <a:ea typeface="Arial"/>
              <a:cs typeface="Arial"/>
              <a:sym typeface="Arial"/>
            </a:endParaRPr>
          </a:p>
          <a:p>
            <a:pPr marL="405130" marR="0" lvl="0" indent="-392430" algn="just" rtl="0">
              <a:lnSpc>
                <a:spcPct val="100000"/>
              </a:lnSpc>
              <a:spcBef>
                <a:spcPts val="89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C provides a variety of data types.</a:t>
            </a:r>
            <a:endParaRPr sz="1800" dirty="0">
              <a:solidFill>
                <a:schemeClr val="dk1"/>
              </a:solidFill>
              <a:latin typeface="Arial"/>
              <a:ea typeface="Arial"/>
              <a:cs typeface="Arial"/>
              <a:sym typeface="Arial"/>
            </a:endParaRPr>
          </a:p>
          <a:p>
            <a:pPr marL="335280" marR="5715" lvl="0" indent="-323215" algn="just" rtl="0">
              <a:lnSpc>
                <a:spcPct val="111500"/>
              </a:lnSpc>
              <a:spcBef>
                <a:spcPts val="114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	In 1972 Dennis Ritchie at Bell Labs writes C and in 1978 the publication of the C Programming  Language  by  Kernighan  &amp;  Ritchie  caused  a  revolution  in  the computing world. Origin of C</a:t>
            </a:r>
            <a:endParaRPr sz="1800" dirty="0">
              <a:solidFill>
                <a:schemeClr val="dk1"/>
              </a:solidFill>
              <a:latin typeface="Arial"/>
              <a:ea typeface="Arial"/>
              <a:cs typeface="Arial"/>
              <a:sym typeface="Arial"/>
            </a:endParaRPr>
          </a:p>
          <a:p>
            <a:pPr marL="335280" marR="0" lvl="0" indent="-322580" algn="just" rtl="0">
              <a:lnSpc>
                <a:spcPct val="100000"/>
              </a:lnSpc>
              <a:spcBef>
                <a:spcPts val="90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Evolved from two previous languages – BCPL, B</a:t>
            </a:r>
            <a:endParaRPr sz="1800" dirty="0">
              <a:solidFill>
                <a:schemeClr val="dk1"/>
              </a:solidFill>
              <a:latin typeface="Arial"/>
              <a:ea typeface="Arial"/>
              <a:cs typeface="Arial"/>
              <a:sym typeface="Arial"/>
            </a:endParaRPr>
          </a:p>
          <a:p>
            <a:pPr marL="335280" marR="5080" lvl="0" indent="-323215" algn="l" rtl="0">
              <a:lnSpc>
                <a:spcPct val="111500"/>
              </a:lnSpc>
              <a:spcBef>
                <a:spcPts val="115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BCPL (Basic Combined programming language) used for writing OS &amp; compilers B used for creating early versions of UNIX OS</a:t>
            </a:r>
            <a:endParaRPr sz="1800" dirty="0">
              <a:solidFill>
                <a:schemeClr val="dk1"/>
              </a:solidFill>
              <a:latin typeface="Arial"/>
              <a:ea typeface="Arial"/>
              <a:cs typeface="Arial"/>
              <a:sym typeface="Arial"/>
            </a:endParaRPr>
          </a:p>
          <a:p>
            <a:pPr marL="335280" marR="0" lvl="0" indent="-322580" algn="l" rtl="0">
              <a:lnSpc>
                <a:spcPct val="100000"/>
              </a:lnSpc>
              <a:spcBef>
                <a:spcPts val="885"/>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Both are “</a:t>
            </a:r>
            <a:r>
              <a:rPr lang="en-US" sz="1800" dirty="0" err="1">
                <a:solidFill>
                  <a:schemeClr val="dk1"/>
                </a:solidFill>
                <a:latin typeface="Arial"/>
                <a:ea typeface="Arial"/>
                <a:cs typeface="Arial"/>
                <a:sym typeface="Arial"/>
              </a:rPr>
              <a:t>typeless</a:t>
            </a:r>
            <a:r>
              <a:rPr lang="en-US" sz="1800" dirty="0">
                <a:solidFill>
                  <a:schemeClr val="dk1"/>
                </a:solidFill>
                <a:latin typeface="Arial"/>
                <a:ea typeface="Arial"/>
                <a:cs typeface="Arial"/>
                <a:sym typeface="Arial"/>
              </a:rPr>
              <a:t>” language</a:t>
            </a:r>
            <a:endParaRPr sz="1800" dirty="0">
              <a:solidFill>
                <a:schemeClr val="dk1"/>
              </a:solidFill>
              <a:latin typeface="Arial"/>
              <a:ea typeface="Arial"/>
              <a:cs typeface="Arial"/>
              <a:sym typeface="Arial"/>
            </a:endParaRPr>
          </a:p>
          <a:p>
            <a:pPr marL="335280" marR="0" lvl="0" indent="-322580" algn="l" rtl="0">
              <a:lnSpc>
                <a:spcPct val="100000"/>
              </a:lnSpc>
              <a:spcBef>
                <a:spcPts val="935"/>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C language evolved from B (Dennis Ritchie – Bell </a:t>
            </a:r>
            <a:r>
              <a:rPr lang="en-US" sz="1800" dirty="0" err="1">
                <a:solidFill>
                  <a:schemeClr val="dk1"/>
                </a:solidFill>
                <a:latin typeface="Arial"/>
                <a:ea typeface="Arial"/>
                <a:cs typeface="Arial"/>
                <a:sym typeface="Arial"/>
              </a:rPr>
              <a:t>labes</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7689" y="324299"/>
            <a:ext cx="8569666" cy="5262979"/>
          </a:xfrm>
          <a:prstGeom prst="rect">
            <a:avLst/>
          </a:prstGeom>
        </p:spPr>
        <p:txBody>
          <a:bodyPr wrap="square">
            <a:spAutoFit/>
          </a:bodyPr>
          <a:lstStyle/>
          <a:p>
            <a:pPr algn="just">
              <a:lnSpc>
                <a:spcPct val="150000"/>
              </a:lnSpc>
            </a:pPr>
            <a:endParaRPr lang="en-US" sz="1600" b="1" dirty="0">
              <a:latin typeface="Times New Roman" pitchFamily="18" charset="0"/>
              <a:cs typeface="Times New Roman" pitchFamily="18" charset="0"/>
            </a:endParaRPr>
          </a:p>
          <a:p>
            <a:pPr algn="just">
              <a:lnSpc>
                <a:spcPct val="150000"/>
              </a:lnSpc>
            </a:pPr>
            <a:r>
              <a:rPr lang="en-US" sz="1600" b="1" dirty="0" smtClean="0">
                <a:latin typeface="Times New Roman" pitchFamily="18" charset="0"/>
                <a:cs typeface="Times New Roman" pitchFamily="18" charset="0"/>
              </a:rPr>
              <a:t>Unit 1 </a:t>
            </a:r>
            <a:r>
              <a:rPr lang="en-US" sz="1600" b="1" dirty="0" err="1" smtClean="0">
                <a:latin typeface="Times New Roman" pitchFamily="18" charset="0"/>
                <a:cs typeface="Times New Roman" pitchFamily="18" charset="0"/>
              </a:rPr>
              <a:t>Syllabs</a:t>
            </a:r>
            <a:r>
              <a:rPr lang="en-US" sz="1600" b="1" dirty="0">
                <a:latin typeface="Times New Roman" pitchFamily="18" charset="0"/>
                <a:cs typeface="Times New Roman" pitchFamily="18" charset="0"/>
              </a:rPr>
              <a:t>:</a:t>
            </a:r>
          </a:p>
          <a:p>
            <a:pPr algn="just">
              <a:lnSpc>
                <a:spcPct val="150000"/>
              </a:lnSpc>
            </a:pPr>
            <a:r>
              <a:rPr lang="en-US" sz="1600" b="1" dirty="0">
                <a:latin typeface="Times New Roman" pitchFamily="18" charset="0"/>
                <a:cs typeface="Times New Roman" pitchFamily="18" charset="0"/>
              </a:rPr>
              <a:t>Introduction to computers: </a:t>
            </a:r>
          </a:p>
          <a:p>
            <a:pPr algn="just">
              <a:lnSpc>
                <a:spcPct val="150000"/>
              </a:lnSpc>
            </a:pPr>
            <a:r>
              <a:rPr lang="en-US" sz="1600" dirty="0">
                <a:latin typeface="Times New Roman" pitchFamily="18" charset="0"/>
                <a:cs typeface="Times New Roman" pitchFamily="18" charset="0"/>
              </a:rPr>
              <a:t>Introduction to Computer System and problem solving, Program Development steps, Introduction to Programming Languages, input and output devices, Algorithm, Flowchart, Designing efficient programs. Evolution &amp; Characteristics of C Language, Structure of a C Program, C Compilation Model. Characters set, C tokens, Keywords and identifiers, Constants, Variables, Data Types, and Declaration of Variables. Formatted and Unformatted </a:t>
            </a:r>
            <a:r>
              <a:rPr lang="en-US" sz="1600" dirty="0" err="1">
                <a:latin typeface="Times New Roman" pitchFamily="18" charset="0"/>
                <a:cs typeface="Times New Roman" pitchFamily="18" charset="0"/>
              </a:rPr>
              <a:t>Input/Output</a:t>
            </a:r>
            <a:endParaRPr lang="en-IN"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:Formatted I/O: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scanf</a:t>
            </a:r>
            <a:r>
              <a:rPr lang="en-US" sz="1600" dirty="0">
                <a:latin typeface="Times New Roman" pitchFamily="18" charset="0"/>
                <a:cs typeface="Times New Roman" pitchFamily="18" charset="0"/>
              </a:rPr>
              <a:t>() ,Unformatted I/O: </a:t>
            </a:r>
            <a:r>
              <a:rPr lang="en-US" sz="1600" dirty="0" err="1">
                <a:latin typeface="Times New Roman" pitchFamily="18" charset="0"/>
                <a:cs typeface="Times New Roman" pitchFamily="18" charset="0"/>
              </a:rPr>
              <a:t>getchar</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putchar</a:t>
            </a:r>
            <a:r>
              <a:rPr lang="en-US" sz="1600" dirty="0">
                <a:latin typeface="Times New Roman" pitchFamily="18" charset="0"/>
                <a:cs typeface="Times New Roman" pitchFamily="18" charset="0"/>
              </a:rPr>
              <a:t>() ,gets() and puts(), Command line arguments.</a:t>
            </a:r>
            <a:endParaRPr lang="en-IN" sz="1600" dirty="0">
              <a:latin typeface="Times New Roman" pitchFamily="18" charset="0"/>
              <a:cs typeface="Times New Roman" pitchFamily="18" charset="0"/>
            </a:endParaRPr>
          </a:p>
          <a:p>
            <a:pPr algn="just">
              <a:lnSpc>
                <a:spcPct val="150000"/>
              </a:lnSpc>
            </a:pPr>
            <a:r>
              <a:rPr lang="en-US" sz="1600" b="1" dirty="0">
                <a:latin typeface="Times New Roman" pitchFamily="18" charset="0"/>
                <a:cs typeface="Times New Roman" pitchFamily="18" charset="0"/>
              </a:rPr>
              <a:t>Operators and Expressions: </a:t>
            </a:r>
            <a:r>
              <a:rPr lang="en-US" sz="1600" dirty="0">
                <a:latin typeface="Times New Roman" pitchFamily="18" charset="0"/>
                <a:cs typeface="Times New Roman" pitchFamily="18" charset="0"/>
              </a:rPr>
              <a:t>Arithmetic operators, Relational operators, Logical operators, Assignment operators, Increment, Decrement operators, Conditional(Ternary) operator, Bitwise operators, Special Operators. Arithmetic expressions, Evaluation of expressions, Precedence of operators, Type conversions in expressions, Operator precedence and associativity.</a:t>
            </a:r>
            <a:endParaRPr lang="en-IN" sz="1600" dirty="0">
              <a:latin typeface="Times New Roman" pitchFamily="18" charset="0"/>
              <a:cs typeface="Times New Roman" pitchFamily="18" charset="0"/>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304628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6"/>
          <p:cNvSpPr txBox="1"/>
          <p:nvPr/>
        </p:nvSpPr>
        <p:spPr>
          <a:xfrm>
            <a:off x="317500" y="572311"/>
            <a:ext cx="9638030" cy="4461842"/>
          </a:xfrm>
          <a:prstGeom prst="rect">
            <a:avLst/>
          </a:prstGeom>
          <a:noFill/>
          <a:ln>
            <a:noFill/>
          </a:ln>
        </p:spPr>
        <p:txBody>
          <a:bodyPr spcFirstLastPara="1" wrap="square" lIns="0" tIns="7600" rIns="0" bIns="0" anchor="t" anchorCtr="0">
            <a:spAutoFit/>
          </a:bodyPr>
          <a:lstStyle/>
          <a:p>
            <a:pPr marL="335280" marR="5080" lvl="0" indent="-323215" algn="l" rtl="0">
              <a:lnSpc>
                <a:spcPct val="101699"/>
              </a:lnSpc>
              <a:spcBef>
                <a:spcPts val="0"/>
              </a:spcBef>
              <a:spcAft>
                <a:spcPts val="0"/>
              </a:spcAft>
              <a:buClr>
                <a:schemeClr val="dk1"/>
              </a:buClr>
              <a:buSzPts val="2600"/>
              <a:buFont typeface="Calibri"/>
              <a:buChar char="●"/>
            </a:pPr>
            <a:r>
              <a:rPr lang="en-US" sz="1800" dirty="0" smtClean="0">
                <a:solidFill>
                  <a:schemeClr val="dk1"/>
                </a:solidFill>
                <a:latin typeface="Arial"/>
                <a:ea typeface="Arial"/>
                <a:cs typeface="Arial"/>
                <a:sym typeface="Arial"/>
              </a:rPr>
              <a:t>C </a:t>
            </a:r>
            <a:r>
              <a:rPr lang="en-US" sz="1800" dirty="0">
                <a:solidFill>
                  <a:schemeClr val="dk1"/>
                </a:solidFill>
                <a:latin typeface="Arial"/>
                <a:ea typeface="Arial"/>
                <a:cs typeface="Arial"/>
                <a:sym typeface="Arial"/>
              </a:rPr>
              <a:t>is a high-level and general purpose programming language that is ideal for developing firmware or portable applications.</a:t>
            </a:r>
            <a:endParaRPr sz="1800" dirty="0">
              <a:solidFill>
                <a:schemeClr val="dk1"/>
              </a:solidFill>
              <a:latin typeface="Arial"/>
              <a:ea typeface="Arial"/>
              <a:cs typeface="Arial"/>
              <a:sym typeface="Arial"/>
            </a:endParaRPr>
          </a:p>
          <a:p>
            <a:pPr marL="399415" marR="0" lvl="0" indent="-386715" algn="l" rtl="0">
              <a:lnSpc>
                <a:spcPct val="100000"/>
              </a:lnSpc>
              <a:spcBef>
                <a:spcPts val="95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C is what is called a compiled language.</a:t>
            </a:r>
            <a:endParaRPr sz="1800" dirty="0">
              <a:solidFill>
                <a:schemeClr val="dk1"/>
              </a:solidFill>
              <a:latin typeface="Arial"/>
              <a:ea typeface="Arial"/>
              <a:cs typeface="Arial"/>
              <a:sym typeface="Arial"/>
            </a:endParaRPr>
          </a:p>
          <a:p>
            <a:pPr marL="335280" marR="0" lvl="0" indent="-322580" algn="l" rtl="0">
              <a:lnSpc>
                <a:spcPct val="100000"/>
              </a:lnSpc>
              <a:spcBef>
                <a:spcPts val="95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Today C is the most widely used System Programming Language.</a:t>
            </a:r>
            <a:endParaRPr sz="1800" dirty="0">
              <a:solidFill>
                <a:schemeClr val="dk1"/>
              </a:solidFill>
              <a:latin typeface="Arial"/>
              <a:ea typeface="Arial"/>
              <a:cs typeface="Arial"/>
              <a:sym typeface="Arial"/>
            </a:endParaRPr>
          </a:p>
          <a:p>
            <a:pPr marL="399415" marR="0" lvl="0" indent="-386715" algn="l" rtl="0">
              <a:lnSpc>
                <a:spcPct val="100000"/>
              </a:lnSpc>
              <a:spcBef>
                <a:spcPts val="95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Most of the state of the art software have been implemented using C</a:t>
            </a:r>
            <a:endParaRPr sz="1800" dirty="0">
              <a:solidFill>
                <a:schemeClr val="dk1"/>
              </a:solidFill>
              <a:latin typeface="Arial"/>
              <a:ea typeface="Arial"/>
              <a:cs typeface="Arial"/>
              <a:sym typeface="Arial"/>
            </a:endParaRPr>
          </a:p>
          <a:p>
            <a:pPr marL="12700" marR="0" lvl="0" indent="0" algn="l" rtl="0">
              <a:lnSpc>
                <a:spcPct val="100000"/>
              </a:lnSpc>
              <a:spcBef>
                <a:spcPts val="944"/>
              </a:spcBef>
              <a:spcAft>
                <a:spcPts val="0"/>
              </a:spcAft>
              <a:buNone/>
            </a:pPr>
            <a:r>
              <a:rPr lang="en-US" sz="1800" b="1" dirty="0">
                <a:solidFill>
                  <a:schemeClr val="dk1"/>
                </a:solidFill>
                <a:latin typeface="Arial"/>
                <a:ea typeface="Arial"/>
                <a:cs typeface="Arial"/>
                <a:sym typeface="Arial"/>
              </a:rPr>
              <a:t>Why C?</a:t>
            </a:r>
            <a:endParaRPr sz="1800" b="1" dirty="0">
              <a:solidFill>
                <a:schemeClr val="dk1"/>
              </a:solidFill>
              <a:latin typeface="Arial"/>
              <a:ea typeface="Arial"/>
              <a:cs typeface="Arial"/>
              <a:sym typeface="Arial"/>
            </a:endParaRPr>
          </a:p>
          <a:p>
            <a:pPr marL="335280" marR="6350" lvl="0" indent="-323215" algn="l" rtl="0">
              <a:lnSpc>
                <a:spcPct val="112222"/>
              </a:lnSpc>
              <a:spcBef>
                <a:spcPts val="1135"/>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C was initially used for system development work, in particular the programs that make-up the operating system.</a:t>
            </a:r>
            <a:endParaRPr sz="1800" dirty="0">
              <a:solidFill>
                <a:schemeClr val="dk1"/>
              </a:solidFill>
              <a:latin typeface="Arial"/>
              <a:ea typeface="Arial"/>
              <a:cs typeface="Arial"/>
              <a:sym typeface="Arial"/>
            </a:endParaRPr>
          </a:p>
          <a:p>
            <a:pPr marL="334645" marR="0" lvl="0" indent="-321945" algn="l" rtl="0">
              <a:lnSpc>
                <a:spcPct val="115833"/>
              </a:lnSpc>
              <a:spcBef>
                <a:spcPts val="90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C was adopted as a system development language because it produces code that runs</a:t>
            </a:r>
            <a:endParaRPr sz="1800" dirty="0">
              <a:solidFill>
                <a:schemeClr val="dk1"/>
              </a:solidFill>
              <a:latin typeface="Arial"/>
              <a:ea typeface="Arial"/>
              <a:cs typeface="Arial"/>
              <a:sym typeface="Arial"/>
            </a:endParaRPr>
          </a:p>
          <a:p>
            <a:pPr marL="335280" marR="0" lvl="0" indent="0" algn="l" rtl="0">
              <a:lnSpc>
                <a:spcPct val="115833"/>
              </a:lnSpc>
              <a:spcBef>
                <a:spcPts val="0"/>
              </a:spcBef>
              <a:spcAft>
                <a:spcPts val="0"/>
              </a:spcAft>
              <a:buNone/>
            </a:pPr>
            <a:r>
              <a:rPr lang="en-US" sz="1800" dirty="0">
                <a:solidFill>
                  <a:schemeClr val="dk1"/>
                </a:solidFill>
                <a:latin typeface="Arial"/>
                <a:ea typeface="Arial"/>
                <a:cs typeface="Arial"/>
                <a:sym typeface="Arial"/>
              </a:rPr>
              <a:t>nearly as fast as code written in assembly language.</a:t>
            </a:r>
            <a:endParaRPr sz="1800" dirty="0">
              <a:solidFill>
                <a:schemeClr val="dk1"/>
              </a:solidFill>
              <a:latin typeface="Arial"/>
              <a:ea typeface="Arial"/>
              <a:cs typeface="Arial"/>
              <a:sym typeface="Arial"/>
            </a:endParaRPr>
          </a:p>
          <a:p>
            <a:pPr marL="335280" marR="5715" lvl="0" indent="-323215" algn="l" rtl="0">
              <a:lnSpc>
                <a:spcPct val="112222"/>
              </a:lnSpc>
              <a:spcBef>
                <a:spcPts val="1130"/>
              </a:spcBef>
              <a:spcAft>
                <a:spcPts val="0"/>
              </a:spcAft>
              <a:buClr>
                <a:schemeClr val="dk1"/>
              </a:buClr>
              <a:buSzPts val="2600"/>
              <a:buFont typeface="Calibri"/>
              <a:buChar char="●"/>
            </a:pPr>
            <a:r>
              <a:rPr lang="en-US" sz="1800" dirty="0">
                <a:solidFill>
                  <a:schemeClr val="dk1"/>
                </a:solidFill>
                <a:latin typeface="Arial"/>
                <a:ea typeface="Arial"/>
                <a:cs typeface="Arial"/>
                <a:sym typeface="Arial"/>
              </a:rPr>
              <a:t>Some examples of the use of C might be: • Operating Systems • Language Compilers • Network Drivers • Modern Programs • Data Bases • Utilities</a:t>
            </a:r>
            <a:endParaRPr sz="1800" dirty="0">
              <a:solidFill>
                <a:schemeClr val="dk1"/>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7"/>
          <p:cNvSpPr txBox="1"/>
          <p:nvPr/>
        </p:nvSpPr>
        <p:spPr>
          <a:xfrm>
            <a:off x="469900" y="323850"/>
            <a:ext cx="8989695" cy="3282315"/>
          </a:xfrm>
          <a:prstGeom prst="rect">
            <a:avLst/>
          </a:prstGeom>
          <a:noFill/>
          <a:ln>
            <a:noFill/>
          </a:ln>
        </p:spPr>
        <p:txBody>
          <a:bodyPr spcFirstLastPara="1" wrap="square" lIns="0" tIns="48875" rIns="0" bIns="0" anchor="t" anchorCtr="0">
            <a:spAutoFit/>
          </a:bodyPr>
          <a:lstStyle/>
          <a:p>
            <a:pPr marL="335280" marR="5080" lvl="0" indent="-323215" algn="just" rtl="0">
              <a:lnSpc>
                <a:spcPct val="111538"/>
              </a:lnSpc>
              <a:spcBef>
                <a:spcPts val="0"/>
              </a:spcBef>
              <a:spcAft>
                <a:spcPts val="0"/>
              </a:spcAft>
              <a:buClr>
                <a:schemeClr val="dk1"/>
              </a:buClr>
              <a:buSzPts val="2600"/>
              <a:buFont typeface="Calibri"/>
              <a:buChar char="●"/>
            </a:pPr>
            <a:r>
              <a:rPr lang="en-US" sz="2600">
                <a:solidFill>
                  <a:schemeClr val="dk1"/>
                </a:solidFill>
                <a:latin typeface="Arial"/>
                <a:ea typeface="Arial"/>
                <a:cs typeface="Arial"/>
                <a:sym typeface="Arial"/>
              </a:rPr>
              <a:t>C  is  a  structured  programming  language  C  supports functions  that  enables  easy  maintainability  of  code,  by breaking large file into smaller modules.</a:t>
            </a:r>
            <a:endParaRPr sz="2600">
              <a:solidFill>
                <a:schemeClr val="dk1"/>
              </a:solidFill>
              <a:latin typeface="Arial"/>
              <a:ea typeface="Arial"/>
              <a:cs typeface="Arial"/>
              <a:sym typeface="Arial"/>
            </a:endParaRPr>
          </a:p>
          <a:p>
            <a:pPr marL="335280" marR="0" lvl="0" indent="-322580" algn="just" rtl="0">
              <a:lnSpc>
                <a:spcPct val="105576"/>
              </a:lnSpc>
              <a:spcBef>
                <a:spcPts val="0"/>
              </a:spcBef>
              <a:spcAft>
                <a:spcPts val="0"/>
              </a:spcAft>
              <a:buClr>
                <a:schemeClr val="dk1"/>
              </a:buClr>
              <a:buSzPts val="2600"/>
              <a:buFont typeface="Calibri"/>
              <a:buChar char="●"/>
            </a:pPr>
            <a:r>
              <a:rPr lang="en-US" sz="2600">
                <a:solidFill>
                  <a:schemeClr val="dk1"/>
                </a:solidFill>
                <a:latin typeface="Arial"/>
                <a:ea typeface="Arial"/>
                <a:cs typeface="Arial"/>
                <a:sym typeface="Arial"/>
              </a:rPr>
              <a:t>Comments in C provides easy readability.</a:t>
            </a:r>
            <a:endParaRPr sz="2600">
              <a:solidFill>
                <a:schemeClr val="dk1"/>
              </a:solidFill>
              <a:latin typeface="Arial"/>
              <a:ea typeface="Arial"/>
              <a:cs typeface="Arial"/>
              <a:sym typeface="Arial"/>
            </a:endParaRPr>
          </a:p>
          <a:p>
            <a:pPr marL="426719" marR="0" lvl="0" indent="-414019" algn="just" rtl="0">
              <a:lnSpc>
                <a:spcPct val="115769"/>
              </a:lnSpc>
              <a:spcBef>
                <a:spcPts val="0"/>
              </a:spcBef>
              <a:spcAft>
                <a:spcPts val="0"/>
              </a:spcAft>
              <a:buClr>
                <a:schemeClr val="dk1"/>
              </a:buClr>
              <a:buSzPts val="2600"/>
              <a:buFont typeface="Calibri"/>
              <a:buChar char="●"/>
            </a:pPr>
            <a:r>
              <a:rPr lang="en-US" sz="2600">
                <a:solidFill>
                  <a:schemeClr val="dk1"/>
                </a:solidFill>
                <a:latin typeface="Arial"/>
                <a:ea typeface="Arial"/>
                <a:cs typeface="Arial"/>
                <a:sym typeface="Arial"/>
              </a:rPr>
              <a:t>C is a powerful language.</a:t>
            </a:r>
            <a:endParaRPr sz="2600">
              <a:solidFill>
                <a:schemeClr val="dk1"/>
              </a:solidFill>
              <a:latin typeface="Arial"/>
              <a:ea typeface="Arial"/>
              <a:cs typeface="Arial"/>
              <a:sym typeface="Arial"/>
            </a:endParaRPr>
          </a:p>
          <a:p>
            <a:pPr marL="335280" marR="0" lvl="0" indent="-322580" algn="just" rtl="0">
              <a:lnSpc>
                <a:spcPct val="100000"/>
              </a:lnSpc>
              <a:spcBef>
                <a:spcPts val="875"/>
              </a:spcBef>
              <a:spcAft>
                <a:spcPts val="0"/>
              </a:spcAft>
              <a:buClr>
                <a:schemeClr val="dk1"/>
              </a:buClr>
              <a:buSzPts val="2600"/>
              <a:buFont typeface="Calibri"/>
              <a:buChar char="●"/>
            </a:pPr>
            <a:r>
              <a:rPr lang="en-US" sz="2600">
                <a:solidFill>
                  <a:schemeClr val="dk1"/>
                </a:solidFill>
                <a:latin typeface="Arial"/>
                <a:ea typeface="Arial"/>
                <a:cs typeface="Arial"/>
                <a:sym typeface="Arial"/>
              </a:rPr>
              <a:t>One can say, C is a base for the programming.</a:t>
            </a:r>
            <a:endParaRPr sz="2600">
              <a:solidFill>
                <a:schemeClr val="dk1"/>
              </a:solidFill>
              <a:latin typeface="Arial"/>
              <a:ea typeface="Arial"/>
              <a:cs typeface="Arial"/>
              <a:sym typeface="Arial"/>
            </a:endParaRPr>
          </a:p>
          <a:p>
            <a:pPr marL="335280" marR="7620" lvl="0" indent="-323215" algn="just" rtl="0">
              <a:lnSpc>
                <a:spcPct val="111153"/>
              </a:lnSpc>
              <a:spcBef>
                <a:spcPts val="1175"/>
              </a:spcBef>
              <a:spcAft>
                <a:spcPts val="0"/>
              </a:spcAft>
              <a:buClr>
                <a:schemeClr val="dk1"/>
              </a:buClr>
              <a:buSzPts val="2600"/>
              <a:buFont typeface="Calibri"/>
              <a:buChar char="●"/>
            </a:pPr>
            <a:r>
              <a:rPr lang="en-US" sz="2600">
                <a:solidFill>
                  <a:schemeClr val="dk1"/>
                </a:solidFill>
                <a:latin typeface="Arial"/>
                <a:ea typeface="Arial"/>
                <a:cs typeface="Arial"/>
                <a:sym typeface="Arial"/>
              </a:rPr>
              <a:t>	If you know ‘C,’ you can easily grasp the knowledge of the other programming languages that uses the concept of ‘C’</a:t>
            </a:r>
            <a:endParaRPr sz="2600">
              <a:solidFill>
                <a:schemeClr val="dk1"/>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8"/>
          <p:cNvSpPr txBox="1"/>
          <p:nvPr/>
        </p:nvSpPr>
        <p:spPr>
          <a:xfrm>
            <a:off x="2832100" y="247650"/>
            <a:ext cx="5334000" cy="504625"/>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None/>
            </a:pPr>
            <a:r>
              <a:rPr lang="en-US" sz="3200" b="1">
                <a:solidFill>
                  <a:schemeClr val="dk1"/>
                </a:solidFill>
                <a:latin typeface="Calibri"/>
                <a:ea typeface="Calibri"/>
                <a:cs typeface="Calibri"/>
                <a:sym typeface="Calibri"/>
              </a:rPr>
              <a:t>Characteristics of C Language</a:t>
            </a:r>
            <a:endParaRPr sz="3200">
              <a:solidFill>
                <a:schemeClr val="dk1"/>
              </a:solidFill>
              <a:latin typeface="Calibri"/>
              <a:ea typeface="Calibri"/>
              <a:cs typeface="Calibri"/>
              <a:sym typeface="Calibri"/>
            </a:endParaRPr>
          </a:p>
        </p:txBody>
      </p:sp>
      <p:sp>
        <p:nvSpPr>
          <p:cNvPr id="248" name="Google Shape;248;p18"/>
          <p:cNvSpPr txBox="1"/>
          <p:nvPr/>
        </p:nvSpPr>
        <p:spPr>
          <a:xfrm>
            <a:off x="393700" y="1085850"/>
            <a:ext cx="8382000" cy="343940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‘C’ is a </a:t>
            </a:r>
            <a:r>
              <a:rPr lang="en-US" sz="2400">
                <a:solidFill>
                  <a:srgbClr val="C0504D"/>
                </a:solidFill>
                <a:latin typeface="Arial"/>
                <a:ea typeface="Arial"/>
                <a:cs typeface="Arial"/>
                <a:sym typeface="Arial"/>
              </a:rPr>
              <a:t>general purpose </a:t>
            </a:r>
            <a:r>
              <a:rPr lang="en-US" sz="2400">
                <a:solidFill>
                  <a:schemeClr val="dk1"/>
                </a:solidFill>
                <a:latin typeface="Arial"/>
                <a:ea typeface="Arial"/>
                <a:cs typeface="Arial"/>
                <a:sym typeface="Arial"/>
              </a:rPr>
              <a:t>programming language.</a:t>
            </a:r>
            <a:endParaRPr sz="2400">
              <a:solidFill>
                <a:schemeClr val="dk1"/>
              </a:solidFill>
              <a:latin typeface="Arial"/>
              <a:ea typeface="Arial"/>
              <a:cs typeface="Arial"/>
              <a:sym typeface="Arial"/>
            </a:endParaRPr>
          </a:p>
          <a:p>
            <a:pPr marL="120650" marR="0" lvl="1" indent="0" algn="l" rtl="0">
              <a:lnSpc>
                <a:spcPct val="100000"/>
              </a:lnSpc>
              <a:spcBef>
                <a:spcPts val="100"/>
              </a:spcBef>
              <a:spcAft>
                <a:spcPts val="0"/>
              </a:spcAft>
              <a:buNone/>
            </a:pPr>
            <a:r>
              <a:rPr lang="en-US" sz="2400" b="0" i="0" u="none" strike="noStrike" cap="none">
                <a:solidFill>
                  <a:schemeClr val="dk1"/>
                </a:solidFill>
                <a:latin typeface="Arial"/>
                <a:ea typeface="Arial"/>
                <a:cs typeface="Arial"/>
                <a:sym typeface="Arial"/>
              </a:rPr>
              <a:t>‘C’ is a </a:t>
            </a:r>
            <a:r>
              <a:rPr lang="en-US" sz="2400" b="0" i="0" u="none" strike="noStrike" cap="none">
                <a:solidFill>
                  <a:srgbClr val="C0504D"/>
                </a:solidFill>
                <a:latin typeface="Arial"/>
                <a:ea typeface="Arial"/>
                <a:cs typeface="Arial"/>
                <a:sym typeface="Arial"/>
              </a:rPr>
              <a:t>structured </a:t>
            </a:r>
            <a:r>
              <a:rPr lang="en-US" sz="2400" b="0" i="0" u="none" strike="noStrike" cap="none">
                <a:solidFill>
                  <a:schemeClr val="dk1"/>
                </a:solidFill>
                <a:latin typeface="Arial"/>
                <a:ea typeface="Arial"/>
                <a:cs typeface="Arial"/>
                <a:sym typeface="Arial"/>
              </a:rPr>
              <a:t>programming language.</a:t>
            </a:r>
            <a:endParaRPr sz="2400" b="0" i="0" u="none" strike="noStrike" cap="none">
              <a:solidFill>
                <a:schemeClr val="dk1"/>
              </a:solidFill>
              <a:latin typeface="Arial"/>
              <a:ea typeface="Arial"/>
              <a:cs typeface="Arial"/>
              <a:sym typeface="Arial"/>
            </a:endParaRPr>
          </a:p>
          <a:p>
            <a:pPr marL="120650" marR="0" lvl="1" indent="0" algn="l" rtl="0">
              <a:lnSpc>
                <a:spcPct val="100000"/>
              </a:lnSpc>
              <a:spcBef>
                <a:spcPts val="95"/>
              </a:spcBef>
              <a:spcAft>
                <a:spcPts val="0"/>
              </a:spcAft>
              <a:buNone/>
            </a:pPr>
            <a:r>
              <a:rPr lang="en-US" sz="2400" b="0" i="0" u="none" strike="noStrike" cap="none">
                <a:solidFill>
                  <a:schemeClr val="dk1"/>
                </a:solidFill>
                <a:latin typeface="Arial"/>
                <a:ea typeface="Arial"/>
                <a:cs typeface="Arial"/>
                <a:sym typeface="Arial"/>
              </a:rPr>
              <a:t>‘C' is </a:t>
            </a:r>
            <a:r>
              <a:rPr lang="en-US" sz="2400" b="0" i="0" u="none" strike="noStrike" cap="none">
                <a:solidFill>
                  <a:srgbClr val="C0504D"/>
                </a:solidFill>
                <a:latin typeface="Arial"/>
                <a:ea typeface="Arial"/>
                <a:cs typeface="Arial"/>
                <a:sym typeface="Arial"/>
              </a:rPr>
              <a:t>Top Down </a:t>
            </a:r>
            <a:r>
              <a:rPr lang="en-US" sz="2400" b="0" i="0" u="none" strike="noStrike" cap="none">
                <a:solidFill>
                  <a:schemeClr val="dk1"/>
                </a:solidFill>
                <a:latin typeface="Arial"/>
                <a:ea typeface="Arial"/>
                <a:cs typeface="Arial"/>
                <a:sym typeface="Arial"/>
              </a:rPr>
              <a:t>Approach</a:t>
            </a:r>
            <a:endParaRPr sz="2400" b="0" i="0" u="none" strike="noStrike" cap="none">
              <a:solidFill>
                <a:schemeClr val="dk1"/>
              </a:solidFill>
              <a:latin typeface="Arial"/>
              <a:ea typeface="Arial"/>
              <a:cs typeface="Arial"/>
              <a:sym typeface="Arial"/>
            </a:endParaRPr>
          </a:p>
          <a:p>
            <a:pPr marL="120650" marR="0" lvl="1" indent="0" algn="l" rtl="0">
              <a:lnSpc>
                <a:spcPct val="100000"/>
              </a:lnSpc>
              <a:spcBef>
                <a:spcPts val="95"/>
              </a:spcBef>
              <a:spcAft>
                <a:spcPts val="0"/>
              </a:spcAft>
              <a:buNone/>
            </a:pPr>
            <a:r>
              <a:rPr lang="en-US" sz="2400" b="0" i="0" u="none" strike="noStrike" cap="none">
                <a:solidFill>
                  <a:schemeClr val="dk1"/>
                </a:solidFill>
                <a:latin typeface="Arial"/>
                <a:ea typeface="Arial"/>
                <a:cs typeface="Arial"/>
                <a:sym typeface="Arial"/>
              </a:rPr>
              <a:t>‘C’ is highly </a:t>
            </a:r>
            <a:r>
              <a:rPr lang="en-US" sz="2400" b="0" i="0" u="none" strike="noStrike" cap="none">
                <a:solidFill>
                  <a:srgbClr val="C0504D"/>
                </a:solidFill>
                <a:latin typeface="Arial"/>
                <a:ea typeface="Arial"/>
                <a:cs typeface="Arial"/>
                <a:sym typeface="Arial"/>
              </a:rPr>
              <a:t>portable</a:t>
            </a:r>
            <a:r>
              <a:rPr lang="en-US" sz="2400" b="0" i="0" u="none" strike="noStrike" cap="none">
                <a:solidFill>
                  <a:schemeClr val="dk1"/>
                </a:solidFill>
                <a:latin typeface="Arial"/>
                <a:ea typeface="Arial"/>
                <a:cs typeface="Arial"/>
                <a:sym typeface="Arial"/>
              </a:rPr>
              <a:t>.</a:t>
            </a:r>
            <a:endParaRPr sz="2400" b="0" i="0" u="none" strike="noStrike" cap="none">
              <a:solidFill>
                <a:schemeClr val="dk1"/>
              </a:solidFill>
              <a:latin typeface="Arial"/>
              <a:ea typeface="Arial"/>
              <a:cs typeface="Arial"/>
              <a:sym typeface="Arial"/>
            </a:endParaRPr>
          </a:p>
          <a:p>
            <a:pPr marL="120650" marR="0" lvl="1" indent="0" algn="l" rtl="0">
              <a:lnSpc>
                <a:spcPct val="100000"/>
              </a:lnSpc>
              <a:spcBef>
                <a:spcPts val="95"/>
              </a:spcBef>
              <a:spcAft>
                <a:spcPts val="0"/>
              </a:spcAft>
              <a:buNone/>
            </a:pPr>
            <a:r>
              <a:rPr lang="en-US" sz="2400" b="0" i="0" u="none" strike="noStrike" cap="none">
                <a:solidFill>
                  <a:schemeClr val="dk1"/>
                </a:solidFill>
                <a:latin typeface="Arial"/>
                <a:ea typeface="Arial"/>
                <a:cs typeface="Arial"/>
                <a:sym typeface="Arial"/>
              </a:rPr>
              <a:t>‘C’ has rich set of built-in-functions and operators</a:t>
            </a:r>
            <a:endParaRPr sz="2400" b="0" i="0" u="none" strike="noStrike" cap="none">
              <a:solidFill>
                <a:schemeClr val="dk1"/>
              </a:solidFill>
              <a:latin typeface="Arial"/>
              <a:ea typeface="Arial"/>
              <a:cs typeface="Arial"/>
              <a:sym typeface="Arial"/>
            </a:endParaRPr>
          </a:p>
          <a:p>
            <a:pPr marL="120650" marR="0" lvl="1" indent="0" algn="l" rtl="0">
              <a:lnSpc>
                <a:spcPct val="100000"/>
              </a:lnSpc>
              <a:spcBef>
                <a:spcPts val="100"/>
              </a:spcBef>
              <a:spcAft>
                <a:spcPts val="0"/>
              </a:spcAft>
              <a:buNone/>
            </a:pPr>
            <a:r>
              <a:rPr lang="en-US" sz="2400" b="0" i="0" u="none" strike="noStrike" cap="none">
                <a:solidFill>
                  <a:schemeClr val="dk1"/>
                </a:solidFill>
                <a:latin typeface="Arial"/>
                <a:ea typeface="Arial"/>
                <a:cs typeface="Arial"/>
                <a:sym typeface="Arial"/>
              </a:rPr>
              <a:t>‘C’ supports various </a:t>
            </a:r>
            <a:r>
              <a:rPr lang="en-US" sz="2400" b="0" i="0" u="none" strike="noStrike" cap="none">
                <a:solidFill>
                  <a:srgbClr val="C0504D"/>
                </a:solidFill>
                <a:latin typeface="Arial"/>
                <a:ea typeface="Arial"/>
                <a:cs typeface="Arial"/>
                <a:sym typeface="Arial"/>
              </a:rPr>
              <a:t>data types</a:t>
            </a:r>
            <a:endParaRPr sz="2400" b="0" i="0" u="none" strike="noStrike" cap="none">
              <a:solidFill>
                <a:schemeClr val="dk1"/>
              </a:solidFill>
              <a:latin typeface="Arial"/>
              <a:ea typeface="Arial"/>
              <a:cs typeface="Arial"/>
              <a:sym typeface="Arial"/>
            </a:endParaRPr>
          </a:p>
          <a:p>
            <a:pPr marL="120650" marR="0" lvl="1" indent="0" algn="l" rtl="0">
              <a:lnSpc>
                <a:spcPct val="100000"/>
              </a:lnSpc>
              <a:spcBef>
                <a:spcPts val="95"/>
              </a:spcBef>
              <a:spcAft>
                <a:spcPts val="0"/>
              </a:spcAft>
              <a:buNone/>
            </a:pPr>
            <a:r>
              <a:rPr lang="en-US" sz="2400" b="0" i="0" u="none" strike="noStrike" cap="none">
                <a:solidFill>
                  <a:schemeClr val="dk1"/>
                </a:solidFill>
                <a:latin typeface="Arial"/>
                <a:ea typeface="Arial"/>
                <a:cs typeface="Arial"/>
                <a:sym typeface="Arial"/>
              </a:rPr>
              <a:t>‘C’ has </a:t>
            </a:r>
            <a:r>
              <a:rPr lang="en-US" sz="2400" b="0" i="0" u="none" strike="noStrike" cap="none">
                <a:solidFill>
                  <a:srgbClr val="C0504D"/>
                </a:solidFill>
                <a:latin typeface="Arial"/>
                <a:ea typeface="Arial"/>
                <a:cs typeface="Arial"/>
                <a:sym typeface="Arial"/>
              </a:rPr>
              <a:t>keywords</a:t>
            </a:r>
            <a:endParaRPr sz="2400" b="0" i="0" u="none" strike="noStrike" cap="none">
              <a:solidFill>
                <a:schemeClr val="dk1"/>
              </a:solidFill>
              <a:latin typeface="Arial"/>
              <a:ea typeface="Arial"/>
              <a:cs typeface="Arial"/>
              <a:sym typeface="Arial"/>
            </a:endParaRPr>
          </a:p>
          <a:p>
            <a:pPr marL="120650" marR="0" lvl="1" indent="0" algn="l" rtl="0">
              <a:lnSpc>
                <a:spcPct val="100000"/>
              </a:lnSpc>
              <a:spcBef>
                <a:spcPts val="95"/>
              </a:spcBef>
              <a:spcAft>
                <a:spcPts val="0"/>
              </a:spcAft>
              <a:buNone/>
            </a:pPr>
            <a:r>
              <a:rPr lang="en-US" sz="2400" b="0" i="0" u="none" strike="noStrike" cap="none">
                <a:solidFill>
                  <a:schemeClr val="dk1"/>
                </a:solidFill>
                <a:latin typeface="Arial"/>
                <a:ea typeface="Arial"/>
                <a:cs typeface="Arial"/>
                <a:sym typeface="Arial"/>
              </a:rPr>
              <a:t>‘C’ is </a:t>
            </a:r>
            <a:r>
              <a:rPr lang="en-US" sz="2400" b="0" i="0" u="none" strike="noStrike" cap="none">
                <a:solidFill>
                  <a:srgbClr val="C0504D"/>
                </a:solidFill>
                <a:latin typeface="Arial"/>
                <a:ea typeface="Arial"/>
                <a:cs typeface="Arial"/>
                <a:sym typeface="Arial"/>
              </a:rPr>
              <a:t>case sensitive</a:t>
            </a:r>
            <a:r>
              <a:rPr lang="en-US" sz="2400" b="0" i="0" u="none" strike="noStrike" cap="none">
                <a:solidFill>
                  <a:schemeClr val="dk1"/>
                </a:solidFill>
                <a:latin typeface="Arial"/>
                <a:ea typeface="Arial"/>
                <a:cs typeface="Arial"/>
                <a:sym typeface="Arial"/>
              </a:rPr>
              <a:t>, for example num is different from NUM.</a:t>
            </a:r>
            <a:endParaRPr sz="2400" b="0" i="0" u="none" strike="noStrike" cap="none">
              <a:solidFill>
                <a:schemeClr val="dk1"/>
              </a:solidFill>
              <a:latin typeface="Arial"/>
              <a:ea typeface="Arial"/>
              <a:cs typeface="Arial"/>
              <a:sym typeface="Arial"/>
            </a:endParaRPr>
          </a:p>
          <a:p>
            <a:pPr marL="120650" marR="0" lvl="1" indent="0" algn="l" rtl="0">
              <a:lnSpc>
                <a:spcPct val="100000"/>
              </a:lnSpc>
              <a:spcBef>
                <a:spcPts val="100"/>
              </a:spcBef>
              <a:spcAft>
                <a:spcPts val="0"/>
              </a:spcAft>
              <a:buNone/>
            </a:pPr>
            <a:r>
              <a:rPr lang="en-US" sz="2400" b="0" i="0" u="none" strike="noStrike" cap="none">
                <a:solidFill>
                  <a:schemeClr val="dk1"/>
                </a:solidFill>
                <a:latin typeface="Arial"/>
                <a:ea typeface="Arial"/>
                <a:cs typeface="Arial"/>
                <a:sym typeface="Arial"/>
              </a:rPr>
              <a:t>‘C’ supports </a:t>
            </a:r>
            <a:r>
              <a:rPr lang="en-US" sz="2400" b="0" i="0" u="none" strike="noStrike" cap="none">
                <a:solidFill>
                  <a:srgbClr val="C0504D"/>
                </a:solidFill>
                <a:latin typeface="Arial"/>
                <a:ea typeface="Arial"/>
                <a:cs typeface="Arial"/>
                <a:sym typeface="Arial"/>
              </a:rPr>
              <a:t>pointers </a:t>
            </a:r>
            <a:r>
              <a:rPr lang="en-US" sz="2400" b="0" i="0" u="none" strike="noStrike" cap="none">
                <a:solidFill>
                  <a:schemeClr val="dk1"/>
                </a:solidFill>
                <a:latin typeface="Arial"/>
                <a:ea typeface="Arial"/>
                <a:cs typeface="Arial"/>
                <a:sym typeface="Arial"/>
              </a:rPr>
              <a:t>and operations on pointers.</a:t>
            </a:r>
            <a:endParaRPr sz="2400" b="0" i="0" u="none" strike="noStrike" cap="none">
              <a:solidFill>
                <a:schemeClr val="dk1"/>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9"/>
          <p:cNvSpPr txBox="1"/>
          <p:nvPr/>
        </p:nvSpPr>
        <p:spPr>
          <a:xfrm>
            <a:off x="241300" y="247650"/>
            <a:ext cx="9030335" cy="5034776"/>
          </a:xfrm>
          <a:prstGeom prst="rect">
            <a:avLst/>
          </a:prstGeom>
          <a:noFill/>
          <a:ln>
            <a:noFill/>
          </a:ln>
        </p:spPr>
        <p:txBody>
          <a:bodyPr spcFirstLastPara="1" wrap="square" lIns="0" tIns="13325" rIns="0" bIns="0" anchor="t" anchorCtr="0">
            <a:spAutoFit/>
          </a:bodyPr>
          <a:lstStyle/>
          <a:p>
            <a:pPr marL="12700" marR="5715" lvl="0" indent="0" algn="just" rtl="0">
              <a:lnSpc>
                <a:spcPct val="150000"/>
              </a:lnSpc>
              <a:spcBef>
                <a:spcPts val="0"/>
              </a:spcBef>
              <a:spcAft>
                <a:spcPts val="0"/>
              </a:spcAft>
              <a:buNone/>
            </a:pPr>
            <a:r>
              <a:rPr lang="en-US" sz="1800" dirty="0">
                <a:solidFill>
                  <a:schemeClr val="dk1"/>
                </a:solidFill>
                <a:latin typeface="Arial"/>
                <a:ea typeface="Arial"/>
                <a:cs typeface="Arial"/>
                <a:sym typeface="Arial"/>
              </a:rPr>
              <a:t>C is considered a </a:t>
            </a:r>
            <a:r>
              <a:rPr lang="en-US" sz="1800" b="1" dirty="0">
                <a:solidFill>
                  <a:schemeClr val="dk1"/>
                </a:solidFill>
                <a:latin typeface="Arial"/>
                <a:ea typeface="Arial"/>
                <a:cs typeface="Arial"/>
                <a:sym typeface="Arial"/>
              </a:rPr>
              <a:t>procedure-oriented programming language </a:t>
            </a:r>
            <a:r>
              <a:rPr lang="en-US" sz="1800" dirty="0">
                <a:solidFill>
                  <a:schemeClr val="dk1"/>
                </a:solidFill>
                <a:latin typeface="Arial"/>
                <a:ea typeface="Arial"/>
                <a:cs typeface="Arial"/>
                <a:sym typeface="Arial"/>
              </a:rPr>
              <a:t>(POP). This means it focuses on procedures or routines (functions) to operate on data, organizing  code  around  functions  and  procedures.  Key  characteristics  of procedure-oriented languages include:</a:t>
            </a:r>
            <a:endParaRPr sz="1800" dirty="0">
              <a:solidFill>
                <a:schemeClr val="dk1"/>
              </a:solidFill>
              <a:latin typeface="Arial"/>
              <a:ea typeface="Arial"/>
              <a:cs typeface="Arial"/>
              <a:sym typeface="Arial"/>
            </a:endParaRPr>
          </a:p>
          <a:p>
            <a:pPr marL="224154" marR="0" lvl="0" indent="-213995" algn="just" rtl="0">
              <a:lnSpc>
                <a:spcPct val="150000"/>
              </a:lnSpc>
              <a:spcBef>
                <a:spcPts val="0"/>
              </a:spcBef>
              <a:spcAft>
                <a:spcPts val="0"/>
              </a:spcAft>
              <a:buClr>
                <a:schemeClr val="dk1"/>
              </a:buClr>
              <a:buSzPts val="1900"/>
              <a:buFont typeface="Arial"/>
              <a:buAutoNum type="arabicPeriod"/>
            </a:pPr>
            <a:r>
              <a:rPr lang="en-US" sz="1800" b="1" dirty="0">
                <a:solidFill>
                  <a:schemeClr val="dk1"/>
                </a:solidFill>
                <a:latin typeface="Arial"/>
                <a:ea typeface="Arial"/>
                <a:cs typeface="Arial"/>
                <a:sym typeface="Arial"/>
              </a:rPr>
              <a:t>Modular Programming</a:t>
            </a:r>
            <a:r>
              <a:rPr lang="en-US" sz="1800" dirty="0">
                <a:solidFill>
                  <a:schemeClr val="dk1"/>
                </a:solidFill>
                <a:latin typeface="Arial"/>
                <a:ea typeface="Arial"/>
                <a:cs typeface="Arial"/>
                <a:sym typeface="Arial"/>
              </a:rPr>
              <a:t>: Code is divided into small modules or functions,</a:t>
            </a:r>
            <a:endParaRPr sz="1800" dirty="0">
              <a:solidFill>
                <a:schemeClr val="dk1"/>
              </a:solidFill>
              <a:latin typeface="Arial"/>
              <a:ea typeface="Arial"/>
              <a:cs typeface="Arial"/>
              <a:sym typeface="Arial"/>
            </a:endParaRPr>
          </a:p>
          <a:p>
            <a:pPr marL="12700" marR="0" lvl="0" indent="0" algn="just" rtl="0">
              <a:lnSpc>
                <a:spcPct val="150000"/>
              </a:lnSpc>
              <a:spcBef>
                <a:spcPts val="0"/>
              </a:spcBef>
              <a:spcAft>
                <a:spcPts val="0"/>
              </a:spcAft>
              <a:buNone/>
            </a:pPr>
            <a:r>
              <a:rPr lang="en-US" sz="1800" dirty="0">
                <a:solidFill>
                  <a:schemeClr val="dk1"/>
                </a:solidFill>
                <a:latin typeface="Arial"/>
                <a:ea typeface="Arial"/>
                <a:cs typeface="Arial"/>
                <a:sym typeface="Arial"/>
              </a:rPr>
              <a:t>which can be reused.</a:t>
            </a:r>
            <a:endParaRPr sz="1800" dirty="0">
              <a:solidFill>
                <a:schemeClr val="dk1"/>
              </a:solidFill>
              <a:latin typeface="Arial"/>
              <a:ea typeface="Arial"/>
              <a:cs typeface="Arial"/>
              <a:sym typeface="Arial"/>
            </a:endParaRPr>
          </a:p>
          <a:p>
            <a:pPr marL="12700" marR="5715" lvl="0" indent="-120650" algn="l" rtl="0">
              <a:lnSpc>
                <a:spcPct val="150000"/>
              </a:lnSpc>
              <a:spcBef>
                <a:spcPts val="0"/>
              </a:spcBef>
              <a:spcAft>
                <a:spcPts val="0"/>
              </a:spcAft>
              <a:buClr>
                <a:schemeClr val="dk1"/>
              </a:buClr>
              <a:buSzPts val="1900"/>
              <a:buFont typeface="Arial"/>
              <a:buAutoNum type="arabicPeriod" startAt="2"/>
            </a:pPr>
            <a:r>
              <a:rPr lang="en-US" sz="1800" b="1" dirty="0">
                <a:solidFill>
                  <a:schemeClr val="dk1"/>
                </a:solidFill>
                <a:latin typeface="Arial"/>
                <a:ea typeface="Arial"/>
                <a:cs typeface="Arial"/>
                <a:sym typeface="Arial"/>
              </a:rPr>
              <a:t>	Top-down Approach</a:t>
            </a:r>
            <a:r>
              <a:rPr lang="en-US" sz="1800" dirty="0">
                <a:solidFill>
                  <a:schemeClr val="dk1"/>
                </a:solidFill>
                <a:latin typeface="Arial"/>
                <a:ea typeface="Arial"/>
                <a:cs typeface="Arial"/>
                <a:sym typeface="Arial"/>
              </a:rPr>
              <a:t>:	The	design	starts	from	the	top, specifying	complex operations first, and breaking them down into smaller operations.</a:t>
            </a:r>
            <a:endParaRPr sz="1800" dirty="0">
              <a:solidFill>
                <a:schemeClr val="dk1"/>
              </a:solidFill>
              <a:latin typeface="Arial"/>
              <a:ea typeface="Arial"/>
              <a:cs typeface="Arial"/>
              <a:sym typeface="Arial"/>
            </a:endParaRPr>
          </a:p>
          <a:p>
            <a:pPr marL="224154" marR="0" lvl="0" indent="-214629" algn="l" rtl="0">
              <a:lnSpc>
                <a:spcPct val="150000"/>
              </a:lnSpc>
              <a:spcBef>
                <a:spcPts val="5"/>
              </a:spcBef>
              <a:spcAft>
                <a:spcPts val="0"/>
              </a:spcAft>
              <a:buClr>
                <a:schemeClr val="dk1"/>
              </a:buClr>
              <a:buSzPts val="1900"/>
              <a:buFont typeface="Arial"/>
              <a:buAutoNum type="arabicPeriod" startAt="2"/>
            </a:pPr>
            <a:r>
              <a:rPr lang="en-US" sz="1800" b="1" dirty="0">
                <a:solidFill>
                  <a:schemeClr val="dk1"/>
                </a:solidFill>
                <a:latin typeface="Arial"/>
                <a:ea typeface="Arial"/>
                <a:cs typeface="Arial"/>
                <a:sym typeface="Arial"/>
              </a:rPr>
              <a:t>Global Data</a:t>
            </a:r>
            <a:r>
              <a:rPr lang="en-US" sz="1800" dirty="0">
                <a:solidFill>
                  <a:schemeClr val="dk1"/>
                </a:solidFill>
                <a:latin typeface="Arial"/>
                <a:ea typeface="Arial"/>
                <a:cs typeface="Arial"/>
                <a:sym typeface="Arial"/>
              </a:rPr>
              <a:t>: Data can be shared among functions.</a:t>
            </a:r>
            <a:endParaRPr sz="1800" dirty="0">
              <a:solidFill>
                <a:schemeClr val="dk1"/>
              </a:solidFill>
              <a:latin typeface="Arial"/>
              <a:ea typeface="Arial"/>
              <a:cs typeface="Arial"/>
              <a:sym typeface="Arial"/>
            </a:endParaRPr>
          </a:p>
          <a:p>
            <a:pPr marL="12700" marR="9525" lvl="0" indent="-120650" algn="l" rtl="0">
              <a:lnSpc>
                <a:spcPct val="150000"/>
              </a:lnSpc>
              <a:spcBef>
                <a:spcPts val="0"/>
              </a:spcBef>
              <a:spcAft>
                <a:spcPts val="0"/>
              </a:spcAft>
              <a:buClr>
                <a:schemeClr val="dk1"/>
              </a:buClr>
              <a:buSzPts val="1900"/>
              <a:buFont typeface="Arial"/>
              <a:buAutoNum type="arabicPeriod" startAt="2"/>
            </a:pPr>
            <a:r>
              <a:rPr lang="en-US" sz="1800" b="1" dirty="0">
                <a:solidFill>
                  <a:schemeClr val="dk1"/>
                </a:solidFill>
                <a:latin typeface="Arial"/>
                <a:ea typeface="Arial"/>
                <a:cs typeface="Arial"/>
                <a:sym typeface="Arial"/>
              </a:rPr>
              <a:t>	Control Structures</a:t>
            </a:r>
            <a:r>
              <a:rPr lang="en-US" sz="1800" dirty="0">
                <a:solidFill>
                  <a:schemeClr val="dk1"/>
                </a:solidFill>
                <a:latin typeface="Arial"/>
                <a:ea typeface="Arial"/>
                <a:cs typeface="Arial"/>
                <a:sym typeface="Arial"/>
              </a:rPr>
              <a:t>: Use of loops, conditionals, and other control structures to dictate the flow of the program.</a:t>
            </a:r>
            <a:endParaRPr sz="1800" dirty="0">
              <a:solidFill>
                <a:schemeClr val="dk1"/>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0" descr="A diagram of a company's company's company's company's company's company's company's company's company's company's company's company'&#10;&#10;AI-generated content may be incorrect."/>
          <p:cNvPicPr preferRelativeResize="0"/>
          <p:nvPr/>
        </p:nvPicPr>
        <p:blipFill rotWithShape="1">
          <a:blip r:embed="rId3">
            <a:alphaModFix/>
          </a:blip>
          <a:srcRect/>
          <a:stretch/>
        </p:blipFill>
        <p:spPr>
          <a:xfrm>
            <a:off x="3670300" y="0"/>
            <a:ext cx="4572000" cy="5568950"/>
          </a:xfrm>
          <a:prstGeom prst="rect">
            <a:avLst/>
          </a:prstGeom>
          <a:noFill/>
          <a:ln>
            <a:noFill/>
          </a:ln>
        </p:spPr>
      </p:pic>
      <p:sp>
        <p:nvSpPr>
          <p:cNvPr id="259" name="Google Shape;259;p20"/>
          <p:cNvSpPr txBox="1"/>
          <p:nvPr/>
        </p:nvSpPr>
        <p:spPr>
          <a:xfrm>
            <a:off x="546100" y="247650"/>
            <a:ext cx="257378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History of ANSI C</a:t>
            </a: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263"/>
        <p:cNvGrpSpPr/>
        <p:nvPr/>
      </p:nvGrpSpPr>
      <p:grpSpPr>
        <a:xfrm>
          <a:off x="0" y="0"/>
          <a:ext cx="0" cy="0"/>
          <a:chOff x="0" y="0"/>
          <a:chExt cx="0" cy="0"/>
        </a:xfrm>
      </p:grpSpPr>
      <p:pic>
        <p:nvPicPr>
          <p:cNvPr id="264" name="Google Shape;264;p21"/>
          <p:cNvPicPr preferRelativeResize="0"/>
          <p:nvPr/>
        </p:nvPicPr>
        <p:blipFill rotWithShape="1">
          <a:blip r:embed="rId3">
            <a:alphaModFix/>
          </a:blip>
          <a:srcRect/>
          <a:stretch/>
        </p:blipFill>
        <p:spPr>
          <a:xfrm>
            <a:off x="0" y="86968"/>
            <a:ext cx="7717880" cy="1175033"/>
          </a:xfrm>
          <a:prstGeom prst="rect">
            <a:avLst/>
          </a:prstGeom>
          <a:noFill/>
          <a:ln>
            <a:noFill/>
          </a:ln>
        </p:spPr>
      </p:pic>
      <p:sp>
        <p:nvSpPr>
          <p:cNvPr id="265" name="Google Shape;265;p21"/>
          <p:cNvSpPr txBox="1">
            <a:spLocks noGrp="1"/>
          </p:cNvSpPr>
          <p:nvPr>
            <p:ph type="title"/>
          </p:nvPr>
        </p:nvSpPr>
        <p:spPr>
          <a:xfrm>
            <a:off x="693261" y="302243"/>
            <a:ext cx="8697278" cy="1097272"/>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FFFFFF"/>
              </a:buClr>
              <a:buSzPts val="4400"/>
              <a:buFont typeface="Times New Roman"/>
              <a:buNone/>
            </a:pPr>
            <a:r>
              <a:rPr lang="en-US" sz="4400" b="0">
                <a:solidFill>
                  <a:srgbClr val="FFFFFF"/>
                </a:solidFill>
                <a:latin typeface="Times New Roman"/>
                <a:ea typeface="Times New Roman"/>
                <a:cs typeface="Times New Roman"/>
                <a:sym typeface="Times New Roman"/>
              </a:rPr>
              <a:t>Basic structure of C program:</a:t>
            </a:r>
            <a:endParaRPr sz="4400">
              <a:latin typeface="Times New Roman"/>
              <a:ea typeface="Times New Roman"/>
              <a:cs typeface="Times New Roman"/>
              <a:sym typeface="Times New Roman"/>
            </a:endParaRPr>
          </a:p>
        </p:txBody>
      </p:sp>
      <p:sp>
        <p:nvSpPr>
          <p:cNvPr id="266" name="Google Shape;266;p21"/>
          <p:cNvSpPr txBox="1"/>
          <p:nvPr/>
        </p:nvSpPr>
        <p:spPr>
          <a:xfrm>
            <a:off x="437794" y="1315338"/>
            <a:ext cx="8705700" cy="4173900"/>
          </a:xfrm>
          <a:prstGeom prst="rect">
            <a:avLst/>
          </a:prstGeom>
          <a:noFill/>
          <a:ln>
            <a:noFill/>
          </a:ln>
        </p:spPr>
        <p:txBody>
          <a:bodyPr spcFirstLastPara="1" wrap="square" lIns="0" tIns="40625" rIns="0" bIns="0" anchor="t" anchorCtr="0">
            <a:spAutoFit/>
          </a:bodyPr>
          <a:lstStyle/>
          <a:p>
            <a:pPr marL="12700" marR="5080" lvl="0" indent="63500" algn="just" rtl="0">
              <a:lnSpc>
                <a:spcPct val="111500"/>
              </a:lnSpc>
              <a:spcBef>
                <a:spcPts val="0"/>
              </a:spcBef>
              <a:spcAft>
                <a:spcPts val="0"/>
              </a:spcAft>
              <a:buNone/>
            </a:pPr>
            <a:r>
              <a:rPr lang="en-US" sz="2000">
                <a:solidFill>
                  <a:schemeClr val="dk1"/>
                </a:solidFill>
                <a:latin typeface="Times New Roman"/>
                <a:ea typeface="Times New Roman"/>
                <a:cs typeface="Times New Roman"/>
                <a:sym typeface="Times New Roman"/>
              </a:rPr>
              <a:t>Structure of C program is defined by set of rules called protocol, to be followed by programmer while writing C program. All C programs are having sections/parts which are mentioned below.</a:t>
            </a:r>
            <a:endParaRPr sz="2000">
              <a:solidFill>
                <a:schemeClr val="dk1"/>
              </a:solidFill>
              <a:latin typeface="Times New Roman"/>
              <a:ea typeface="Times New Roman"/>
              <a:cs typeface="Times New Roman"/>
              <a:sym typeface="Times New Roman"/>
            </a:endParaRPr>
          </a:p>
          <a:p>
            <a:pPr marL="354330" marR="0" lvl="0" indent="-341630" algn="just" rtl="0">
              <a:lnSpc>
                <a:spcPct val="114937"/>
              </a:lnSpc>
              <a:spcBef>
                <a:spcPts val="0"/>
              </a:spcBef>
              <a:spcAft>
                <a:spcPts val="0"/>
              </a:spcAft>
              <a:buClr>
                <a:schemeClr val="dk1"/>
              </a:buClr>
              <a:buSzPts val="2000"/>
              <a:buFont typeface="Times New Roman"/>
              <a:buAutoNum type="arabicPeriod"/>
            </a:pPr>
            <a:r>
              <a:rPr lang="en-US" sz="1600">
                <a:solidFill>
                  <a:schemeClr val="dk1"/>
                </a:solidFill>
                <a:latin typeface="Times New Roman"/>
                <a:ea typeface="Times New Roman"/>
                <a:cs typeface="Times New Roman"/>
                <a:sym typeface="Times New Roman"/>
              </a:rPr>
              <a:t>Documentation section</a:t>
            </a:r>
            <a:endParaRPr sz="1600">
              <a:solidFill>
                <a:schemeClr val="dk1"/>
              </a:solidFill>
              <a:latin typeface="Times New Roman"/>
              <a:ea typeface="Times New Roman"/>
              <a:cs typeface="Times New Roman"/>
              <a:sym typeface="Times New Roman"/>
            </a:endParaRPr>
          </a:p>
          <a:p>
            <a:pPr marL="469265" marR="0" lvl="0" indent="-456565" algn="l" rtl="0">
              <a:lnSpc>
                <a:spcPct val="100000"/>
              </a:lnSpc>
              <a:spcBef>
                <a:spcPts val="1585"/>
              </a:spcBef>
              <a:spcAft>
                <a:spcPts val="0"/>
              </a:spcAft>
              <a:buClr>
                <a:schemeClr val="dk1"/>
              </a:buClr>
              <a:buSzPts val="2000"/>
              <a:buFont typeface="Times New Roman"/>
              <a:buAutoNum type="arabicPeriod"/>
            </a:pPr>
            <a:r>
              <a:rPr lang="en-US" sz="1600">
                <a:solidFill>
                  <a:schemeClr val="dk1"/>
                </a:solidFill>
                <a:latin typeface="Times New Roman"/>
                <a:ea typeface="Times New Roman"/>
                <a:cs typeface="Times New Roman"/>
                <a:sym typeface="Times New Roman"/>
              </a:rPr>
              <a:t>Link Section</a:t>
            </a:r>
            <a:endParaRPr sz="1600">
              <a:solidFill>
                <a:schemeClr val="dk1"/>
              </a:solidFill>
              <a:latin typeface="Times New Roman"/>
              <a:ea typeface="Times New Roman"/>
              <a:cs typeface="Times New Roman"/>
              <a:sym typeface="Times New Roman"/>
            </a:endParaRPr>
          </a:p>
          <a:p>
            <a:pPr marL="405765" marR="0" lvl="0" indent="-393065" algn="l" rtl="0">
              <a:lnSpc>
                <a:spcPct val="100000"/>
              </a:lnSpc>
              <a:spcBef>
                <a:spcPts val="1585"/>
              </a:spcBef>
              <a:spcAft>
                <a:spcPts val="0"/>
              </a:spcAft>
              <a:buClr>
                <a:schemeClr val="dk1"/>
              </a:buClr>
              <a:buSzPts val="2000"/>
              <a:buFont typeface="Times New Roman"/>
              <a:buAutoNum type="arabicPeriod"/>
            </a:pPr>
            <a:r>
              <a:rPr lang="en-US" sz="1600">
                <a:solidFill>
                  <a:schemeClr val="dk1"/>
                </a:solidFill>
                <a:latin typeface="Times New Roman"/>
                <a:ea typeface="Times New Roman"/>
                <a:cs typeface="Times New Roman"/>
                <a:sym typeface="Times New Roman"/>
              </a:rPr>
              <a:t>Definition Section</a:t>
            </a:r>
            <a:endParaRPr sz="1600">
              <a:solidFill>
                <a:schemeClr val="dk1"/>
              </a:solidFill>
              <a:latin typeface="Times New Roman"/>
              <a:ea typeface="Times New Roman"/>
              <a:cs typeface="Times New Roman"/>
              <a:sym typeface="Times New Roman"/>
            </a:endParaRPr>
          </a:p>
          <a:p>
            <a:pPr marL="354965" marR="0" lvl="0" indent="-342265" algn="l" rtl="0">
              <a:lnSpc>
                <a:spcPct val="100000"/>
              </a:lnSpc>
              <a:spcBef>
                <a:spcPts val="1585"/>
              </a:spcBef>
              <a:spcAft>
                <a:spcPts val="0"/>
              </a:spcAft>
              <a:buClr>
                <a:schemeClr val="dk1"/>
              </a:buClr>
              <a:buSzPts val="2000"/>
              <a:buFont typeface="Times New Roman"/>
              <a:buAutoNum type="arabicPeriod"/>
            </a:pPr>
            <a:r>
              <a:rPr lang="en-US" sz="1600">
                <a:solidFill>
                  <a:schemeClr val="dk1"/>
                </a:solidFill>
                <a:latin typeface="Times New Roman"/>
                <a:ea typeface="Times New Roman"/>
                <a:cs typeface="Times New Roman"/>
                <a:sym typeface="Times New Roman"/>
              </a:rPr>
              <a:t>Global declaration section</a:t>
            </a:r>
            <a:endParaRPr sz="1600">
              <a:solidFill>
                <a:schemeClr val="dk1"/>
              </a:solidFill>
              <a:latin typeface="Times New Roman"/>
              <a:ea typeface="Times New Roman"/>
              <a:cs typeface="Times New Roman"/>
              <a:sym typeface="Times New Roman"/>
            </a:endParaRPr>
          </a:p>
          <a:p>
            <a:pPr marL="354965" marR="0" lvl="0" indent="-342265" algn="l" rtl="0">
              <a:lnSpc>
                <a:spcPct val="100000"/>
              </a:lnSpc>
              <a:spcBef>
                <a:spcPts val="1585"/>
              </a:spcBef>
              <a:spcAft>
                <a:spcPts val="0"/>
              </a:spcAft>
              <a:buClr>
                <a:schemeClr val="dk1"/>
              </a:buClr>
              <a:buSzPts val="2000"/>
              <a:buFont typeface="Times New Roman"/>
              <a:buAutoNum type="arabicPeriod"/>
            </a:pPr>
            <a:r>
              <a:rPr lang="en-US" sz="1600">
                <a:solidFill>
                  <a:schemeClr val="dk1"/>
                </a:solidFill>
                <a:latin typeface="Times New Roman"/>
                <a:ea typeface="Times New Roman"/>
                <a:cs typeface="Times New Roman"/>
                <a:sym typeface="Times New Roman"/>
              </a:rPr>
              <a:t>Function prototype declaration section</a:t>
            </a:r>
            <a:endParaRPr sz="1600">
              <a:solidFill>
                <a:schemeClr val="dk1"/>
              </a:solidFill>
              <a:latin typeface="Times New Roman"/>
              <a:ea typeface="Times New Roman"/>
              <a:cs typeface="Times New Roman"/>
              <a:sym typeface="Times New Roman"/>
            </a:endParaRPr>
          </a:p>
          <a:p>
            <a:pPr marL="405765" marR="0" lvl="0" indent="-393065" algn="l" rtl="0">
              <a:lnSpc>
                <a:spcPct val="100000"/>
              </a:lnSpc>
              <a:spcBef>
                <a:spcPts val="1585"/>
              </a:spcBef>
              <a:spcAft>
                <a:spcPts val="0"/>
              </a:spcAft>
              <a:buClr>
                <a:schemeClr val="dk1"/>
              </a:buClr>
              <a:buSzPts val="2000"/>
              <a:buFont typeface="Times New Roman"/>
              <a:buAutoNum type="arabicPeriod"/>
            </a:pPr>
            <a:r>
              <a:rPr lang="en-US" sz="1600">
                <a:solidFill>
                  <a:schemeClr val="dk1"/>
                </a:solidFill>
                <a:latin typeface="Times New Roman"/>
                <a:ea typeface="Times New Roman"/>
                <a:cs typeface="Times New Roman"/>
                <a:sym typeface="Times New Roman"/>
              </a:rPr>
              <a:t>Main function</a:t>
            </a:r>
            <a:endParaRPr sz="1600">
              <a:solidFill>
                <a:schemeClr val="dk1"/>
              </a:solidFill>
              <a:latin typeface="Times New Roman"/>
              <a:ea typeface="Times New Roman"/>
              <a:cs typeface="Times New Roman"/>
              <a:sym typeface="Times New Roman"/>
            </a:endParaRPr>
          </a:p>
          <a:p>
            <a:pPr marL="354965" marR="0" lvl="0" indent="-342265" algn="l" rtl="0">
              <a:lnSpc>
                <a:spcPct val="100000"/>
              </a:lnSpc>
              <a:spcBef>
                <a:spcPts val="1585"/>
              </a:spcBef>
              <a:spcAft>
                <a:spcPts val="0"/>
              </a:spcAft>
              <a:buClr>
                <a:schemeClr val="dk1"/>
              </a:buClr>
              <a:buSzPts val="2000"/>
              <a:buFont typeface="Times New Roman"/>
              <a:buAutoNum type="arabicPeriod"/>
            </a:pPr>
            <a:r>
              <a:rPr lang="en-US" sz="1600">
                <a:solidFill>
                  <a:schemeClr val="dk1"/>
                </a:solidFill>
                <a:latin typeface="Times New Roman"/>
                <a:ea typeface="Times New Roman"/>
                <a:cs typeface="Times New Roman"/>
                <a:sym typeface="Times New Roman"/>
              </a:rPr>
              <a:t>User defined function definition section</a:t>
            </a:r>
            <a:endParaRPr sz="1600">
              <a:solidFill>
                <a:schemeClr val="dk1"/>
              </a:solidFill>
              <a:latin typeface="Times New Roman"/>
              <a:ea typeface="Times New Roman"/>
              <a:cs typeface="Times New Roman"/>
              <a:sym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22"/>
          <p:cNvPicPr preferRelativeResize="0"/>
          <p:nvPr/>
        </p:nvPicPr>
        <p:blipFill rotWithShape="1">
          <a:blip r:embed="rId3">
            <a:alphaModFix/>
          </a:blip>
          <a:srcRect/>
          <a:stretch/>
        </p:blipFill>
        <p:spPr>
          <a:xfrm>
            <a:off x="2145918" y="531647"/>
            <a:ext cx="5906896" cy="4725416"/>
          </a:xfrm>
          <a:prstGeom prst="rect">
            <a:avLst/>
          </a:prstGeom>
          <a:noFill/>
          <a:ln>
            <a:noFill/>
          </a:ln>
        </p:spPr>
      </p:pic>
      <p:sp>
        <p:nvSpPr>
          <p:cNvPr id="272" name="Google Shape;272;p22"/>
          <p:cNvSpPr txBox="1"/>
          <p:nvPr/>
        </p:nvSpPr>
        <p:spPr>
          <a:xfrm>
            <a:off x="9461372" y="5133238"/>
            <a:ext cx="125095"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chemeClr val="dk1"/>
                </a:solidFill>
                <a:latin typeface="Arial"/>
                <a:ea typeface="Arial"/>
                <a:cs typeface="Arial"/>
                <a:sym typeface="Arial"/>
              </a:rPr>
              <a:t>5</a:t>
            </a:r>
            <a:endParaRPr sz="1400">
              <a:solidFill>
                <a:schemeClr val="dk1"/>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23"/>
          <p:cNvPicPr preferRelativeResize="0"/>
          <p:nvPr/>
        </p:nvPicPr>
        <p:blipFill rotWithShape="1">
          <a:blip r:embed="rId3">
            <a:alphaModFix/>
          </a:blip>
          <a:srcRect/>
          <a:stretch/>
        </p:blipFill>
        <p:spPr>
          <a:xfrm>
            <a:off x="1460500" y="747431"/>
            <a:ext cx="6878446" cy="4589729"/>
          </a:xfrm>
          <a:prstGeom prst="rect">
            <a:avLst/>
          </a:prstGeom>
          <a:noFill/>
          <a:ln>
            <a:noFill/>
          </a:ln>
        </p:spPr>
      </p:pic>
      <p:sp>
        <p:nvSpPr>
          <p:cNvPr id="278" name="Google Shape;278;p23"/>
          <p:cNvSpPr txBox="1"/>
          <p:nvPr/>
        </p:nvSpPr>
        <p:spPr>
          <a:xfrm>
            <a:off x="774700" y="153721"/>
            <a:ext cx="180190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Example</a:t>
            </a: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282"/>
        <p:cNvGrpSpPr/>
        <p:nvPr/>
      </p:nvGrpSpPr>
      <p:grpSpPr>
        <a:xfrm>
          <a:off x="0" y="0"/>
          <a:ext cx="0" cy="0"/>
          <a:chOff x="0" y="0"/>
          <a:chExt cx="0" cy="0"/>
        </a:xfrm>
      </p:grpSpPr>
      <p:pic>
        <p:nvPicPr>
          <p:cNvPr id="283" name="Google Shape;283;p24"/>
          <p:cNvPicPr preferRelativeResize="0"/>
          <p:nvPr/>
        </p:nvPicPr>
        <p:blipFill rotWithShape="1">
          <a:blip r:embed="rId3">
            <a:alphaModFix/>
          </a:blip>
          <a:srcRect/>
          <a:stretch/>
        </p:blipFill>
        <p:spPr>
          <a:xfrm>
            <a:off x="0" y="86968"/>
            <a:ext cx="7717880" cy="1175033"/>
          </a:xfrm>
          <a:prstGeom prst="rect">
            <a:avLst/>
          </a:prstGeom>
          <a:noFill/>
          <a:ln>
            <a:noFill/>
          </a:ln>
        </p:spPr>
      </p:pic>
      <p:sp>
        <p:nvSpPr>
          <p:cNvPr id="284" name="Google Shape;284;p24"/>
          <p:cNvSpPr txBox="1">
            <a:spLocks noGrp="1"/>
          </p:cNvSpPr>
          <p:nvPr>
            <p:ph type="title"/>
          </p:nvPr>
        </p:nvSpPr>
        <p:spPr>
          <a:xfrm>
            <a:off x="200050" y="305511"/>
            <a:ext cx="4825365" cy="697230"/>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FFFFFF"/>
              </a:buClr>
              <a:buSzPts val="4400"/>
              <a:buFont typeface="Times New Roman"/>
              <a:buNone/>
            </a:pPr>
            <a:r>
              <a:rPr lang="en-US" sz="4400" b="0">
                <a:solidFill>
                  <a:srgbClr val="FFFFFF"/>
                </a:solidFill>
                <a:latin typeface="Times New Roman"/>
                <a:ea typeface="Times New Roman"/>
                <a:cs typeface="Times New Roman"/>
                <a:sym typeface="Times New Roman"/>
              </a:rPr>
              <a:t>Compilation Process:</a:t>
            </a:r>
            <a:endParaRPr sz="4400">
              <a:latin typeface="Times New Roman"/>
              <a:ea typeface="Times New Roman"/>
              <a:cs typeface="Times New Roman"/>
              <a:sym typeface="Times New Roman"/>
            </a:endParaRPr>
          </a:p>
        </p:txBody>
      </p:sp>
      <p:sp>
        <p:nvSpPr>
          <p:cNvPr id="285" name="Google Shape;285;p24"/>
          <p:cNvSpPr txBox="1"/>
          <p:nvPr/>
        </p:nvSpPr>
        <p:spPr>
          <a:xfrm>
            <a:off x="151587" y="1273809"/>
            <a:ext cx="8176895" cy="1348105"/>
          </a:xfrm>
          <a:prstGeom prst="rect">
            <a:avLst/>
          </a:prstGeom>
          <a:noFill/>
          <a:ln>
            <a:noFill/>
          </a:ln>
        </p:spPr>
        <p:txBody>
          <a:bodyPr spcFirstLastPara="1" wrap="square" lIns="0" tIns="58400" rIns="0" bIns="0" anchor="t" anchorCtr="0">
            <a:spAutoFit/>
          </a:bodyPr>
          <a:lstStyle/>
          <a:p>
            <a:pPr marL="238759" marR="5080" lvl="0" indent="-226059" algn="l" rtl="0">
              <a:lnSpc>
                <a:spcPct val="108571"/>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Starting with source code (e.g. C) and converting it into 	machine code that the computer can run.</a:t>
            </a:r>
            <a:endParaRPr sz="2800">
              <a:solidFill>
                <a:schemeClr val="dk1"/>
              </a:solidFill>
              <a:latin typeface="Times New Roman"/>
              <a:ea typeface="Times New Roman"/>
              <a:cs typeface="Times New Roman"/>
              <a:sym typeface="Times New Roman"/>
            </a:endParaRPr>
          </a:p>
          <a:p>
            <a:pPr marL="238759" marR="0" lvl="0" indent="-226059" algn="l" rtl="0">
              <a:lnSpc>
                <a:spcPct val="100000"/>
              </a:lnSpc>
              <a:spcBef>
                <a:spcPts val="61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When using our IDE, the process appears like this:</a:t>
            </a:r>
            <a:endParaRPr sz="2800">
              <a:solidFill>
                <a:schemeClr val="dk1"/>
              </a:solidFill>
              <a:latin typeface="Times New Roman"/>
              <a:ea typeface="Times New Roman"/>
              <a:cs typeface="Times New Roman"/>
              <a:sym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5" descr="A diagram of a program&#10;&#10;AI-generated content may be incorrect."/>
          <p:cNvPicPr preferRelativeResize="0"/>
          <p:nvPr/>
        </p:nvPicPr>
        <p:blipFill rotWithShape="1">
          <a:blip r:embed="rId3">
            <a:alphaModFix/>
          </a:blip>
          <a:srcRect/>
          <a:stretch/>
        </p:blipFill>
        <p:spPr>
          <a:xfrm>
            <a:off x="3060700" y="95250"/>
            <a:ext cx="4064379" cy="5410200"/>
          </a:xfrm>
          <a:prstGeom prst="rect">
            <a:avLst/>
          </a:prstGeom>
          <a:noFill/>
          <a:ln>
            <a:noFill/>
          </a:ln>
        </p:spPr>
      </p:pic>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DF5B07-8AD5-E7DD-0CC3-8046E6B43644}"/>
              </a:ext>
            </a:extLst>
          </p:cNvPr>
          <p:cNvSpPr>
            <a:spLocks noGrp="1"/>
          </p:cNvSpPr>
          <p:nvPr>
            <p:ph type="ctrTitle"/>
          </p:nvPr>
        </p:nvSpPr>
        <p:spPr>
          <a:xfrm>
            <a:off x="1260475" y="929067"/>
            <a:ext cx="7562850" cy="1976402"/>
          </a:xfrm>
        </p:spPr>
        <p:txBody>
          <a:bodyPr>
            <a:normAutofit fontScale="90000"/>
          </a:bodyPr>
          <a:lstStyle/>
          <a:p>
            <a:r>
              <a:rPr lang="en-US" dirty="0">
                <a:solidFill>
                  <a:srgbClr val="1F1E1E"/>
                </a:solidFill>
                <a:latin typeface="Sora Semi Bold" pitchFamily="34" charset="0"/>
                <a:ea typeface="Sora Semi Bold" pitchFamily="34" charset="-122"/>
                <a:cs typeface="Sora Semi Bold" pitchFamily="34" charset="-120"/>
              </a:rPr>
              <a:t>Introduction to Computer Systems &amp; Problem Solving</a:t>
            </a:r>
            <a:r>
              <a:rPr lang="en-US" dirty="0"/>
              <a:t/>
            </a:r>
            <a:br>
              <a:rPr lang="en-US" dirty="0"/>
            </a:br>
            <a:endParaRPr lang="en-IN" dirty="0"/>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229025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pic>
        <p:nvPicPr>
          <p:cNvPr id="295" name="Google Shape;295;p26"/>
          <p:cNvPicPr preferRelativeResize="0"/>
          <p:nvPr/>
        </p:nvPicPr>
        <p:blipFill rotWithShape="1">
          <a:blip r:embed="rId3">
            <a:alphaModFix/>
          </a:blip>
          <a:srcRect/>
          <a:stretch/>
        </p:blipFill>
        <p:spPr>
          <a:xfrm>
            <a:off x="0" y="86968"/>
            <a:ext cx="7717880" cy="1175033"/>
          </a:xfrm>
          <a:prstGeom prst="rect">
            <a:avLst/>
          </a:prstGeom>
          <a:noFill/>
          <a:ln>
            <a:noFill/>
          </a:ln>
        </p:spPr>
      </p:pic>
      <p:sp>
        <p:nvSpPr>
          <p:cNvPr id="296" name="Google Shape;296;p26"/>
          <p:cNvSpPr txBox="1">
            <a:spLocks noGrp="1"/>
          </p:cNvSpPr>
          <p:nvPr>
            <p:ph type="title"/>
          </p:nvPr>
        </p:nvSpPr>
        <p:spPr>
          <a:xfrm>
            <a:off x="490524" y="314070"/>
            <a:ext cx="2981325" cy="696595"/>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FFFFFF"/>
              </a:buClr>
              <a:buSzPts val="4400"/>
              <a:buFont typeface="Times New Roman"/>
              <a:buNone/>
            </a:pPr>
            <a:r>
              <a:rPr lang="en-US" sz="4400" b="0">
                <a:solidFill>
                  <a:srgbClr val="FFFFFF"/>
                </a:solidFill>
                <a:latin typeface="Times New Roman"/>
                <a:ea typeface="Times New Roman"/>
                <a:cs typeface="Times New Roman"/>
                <a:sym typeface="Times New Roman"/>
              </a:rPr>
              <a:t>Compilation:</a:t>
            </a:r>
            <a:endParaRPr sz="4400">
              <a:latin typeface="Times New Roman"/>
              <a:ea typeface="Times New Roman"/>
              <a:cs typeface="Times New Roman"/>
              <a:sym typeface="Times New Roman"/>
            </a:endParaRPr>
          </a:p>
        </p:txBody>
      </p:sp>
      <p:pic>
        <p:nvPicPr>
          <p:cNvPr id="297" name="Google Shape;297;p26"/>
          <p:cNvPicPr preferRelativeResize="0"/>
          <p:nvPr/>
        </p:nvPicPr>
        <p:blipFill rotWithShape="1">
          <a:blip r:embed="rId4">
            <a:alphaModFix/>
          </a:blip>
          <a:srcRect/>
          <a:stretch/>
        </p:blipFill>
        <p:spPr>
          <a:xfrm>
            <a:off x="1308100" y="4057650"/>
            <a:ext cx="7343521" cy="1095121"/>
          </a:xfrm>
          <a:prstGeom prst="rect">
            <a:avLst/>
          </a:prstGeom>
          <a:noFill/>
          <a:ln>
            <a:noFill/>
          </a:ln>
        </p:spPr>
      </p:pic>
      <p:sp>
        <p:nvSpPr>
          <p:cNvPr id="298" name="Google Shape;298;p26"/>
          <p:cNvSpPr txBox="1"/>
          <p:nvPr/>
        </p:nvSpPr>
        <p:spPr>
          <a:xfrm>
            <a:off x="88900" y="1619250"/>
            <a:ext cx="9547814" cy="193899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compiler translates the source program into an equivalent target program (machine code), then stops running.</a:t>
            </a:r>
            <a:endParaRPr/>
          </a:p>
          <a:p>
            <a:pPr marL="285750" marR="0" lvl="0" indent="-285750" algn="just"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Often, a high-level language (source code) is translated into machine language (object code).</a:t>
            </a:r>
            <a:endParaRPr/>
          </a:p>
          <a:p>
            <a:pPr marL="285750" marR="0" lvl="0" indent="-285750" algn="just"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operating system later executes the target program on the machine.</a:t>
            </a:r>
            <a:endParaRPr/>
          </a:p>
          <a:p>
            <a:pPr marL="285750" marR="0" lvl="0" indent="-285750" algn="just"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Compiled programs generally have better performance than interpreted programs.</a:t>
            </a:r>
            <a:endParaRPr/>
          </a:p>
        </p:txBody>
      </p:sp>
      <p:sp>
        <p:nvSpPr>
          <p:cNvPr id="2" name="Footer Placeholder 1"/>
          <p:cNvSpPr>
            <a:spLocks noGrp="1"/>
          </p:cNvSpPr>
          <p:nvPr>
            <p:ph type="ftr" idx="11"/>
          </p:nvPr>
        </p:nvSpPr>
        <p:spPr/>
        <p:txBody>
          <a:bodyPr/>
          <a:lstStyle/>
          <a:p>
            <a:r>
              <a:rPr lang="en-IN" smtClean="0"/>
              <a:t>NMAMIT</a:t>
            </a:r>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2"/>
          <p:cNvSpPr txBox="1">
            <a:spLocks noGrp="1"/>
          </p:cNvSpPr>
          <p:nvPr>
            <p:ph type="title"/>
          </p:nvPr>
        </p:nvSpPr>
        <p:spPr>
          <a:xfrm>
            <a:off x="490524" y="139394"/>
            <a:ext cx="6677025" cy="43088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800"/>
              <a:t>Character set </a:t>
            </a:r>
            <a:endParaRPr/>
          </a:p>
        </p:txBody>
      </p:sp>
      <p:sp>
        <p:nvSpPr>
          <p:cNvPr id="54" name="Google Shape;54;p2"/>
          <p:cNvSpPr txBox="1">
            <a:spLocks noGrp="1"/>
          </p:cNvSpPr>
          <p:nvPr>
            <p:ph type="body" idx="1"/>
          </p:nvPr>
        </p:nvSpPr>
        <p:spPr>
          <a:xfrm>
            <a:off x="486801" y="664781"/>
            <a:ext cx="9275168" cy="4616648"/>
          </a:xfrm>
          <a:prstGeom prst="rect">
            <a:avLst/>
          </a:prstGeom>
          <a:noFill/>
          <a:ln>
            <a:noFill/>
          </a:ln>
        </p:spPr>
        <p:txBody>
          <a:bodyPr spcFirstLastPara="1" wrap="square" lIns="0" tIns="0" rIns="0" bIns="0" anchor="t" anchorCtr="0">
            <a:spAutoFit/>
          </a:bodyPr>
          <a:lstStyle/>
          <a:p>
            <a:pPr marL="285750" lvl="0" indent="-285750" algn="just"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The set of valid characters recognized by the C compiler to form programs.</a:t>
            </a:r>
            <a:endParaRPr sz="2400">
              <a:latin typeface="Times New Roman"/>
              <a:ea typeface="Times New Roman"/>
              <a:cs typeface="Times New Roman"/>
              <a:sym typeface="Times New Roman"/>
            </a:endParaRPr>
          </a:p>
          <a:p>
            <a:pPr marL="285750" lvl="0" indent="-285750" algn="just"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Used to create keywords, identifiers, constants, strings, and operators.</a:t>
            </a:r>
            <a:endParaRPr/>
          </a:p>
          <a:p>
            <a:pPr marL="0" lvl="0" indent="0" algn="just" rtl="0">
              <a:spcBef>
                <a:spcPts val="0"/>
              </a:spcBef>
              <a:spcAft>
                <a:spcPts val="0"/>
              </a:spcAft>
              <a:buNone/>
            </a:pPr>
            <a:endParaRPr sz="2400" b="1">
              <a:latin typeface="Times New Roman"/>
              <a:ea typeface="Times New Roman"/>
              <a:cs typeface="Times New Roman"/>
              <a:sym typeface="Times New Roman"/>
            </a:endParaRPr>
          </a:p>
          <a:p>
            <a:pPr marL="0" lvl="0" indent="0" algn="just" rtl="0">
              <a:spcBef>
                <a:spcPts val="0"/>
              </a:spcBef>
              <a:spcAft>
                <a:spcPts val="0"/>
              </a:spcAft>
              <a:buNone/>
            </a:pPr>
            <a:r>
              <a:rPr lang="en-US" sz="2400" b="1">
                <a:solidFill>
                  <a:schemeClr val="accent1"/>
                </a:solidFill>
                <a:latin typeface="Times New Roman"/>
                <a:ea typeface="Times New Roman"/>
                <a:cs typeface="Times New Roman"/>
                <a:sym typeface="Times New Roman"/>
              </a:rPr>
              <a:t>Categories</a:t>
            </a:r>
            <a:r>
              <a:rPr lang="en-US" sz="2400">
                <a:solidFill>
                  <a:schemeClr val="accent1"/>
                </a:solidFill>
                <a:latin typeface="Times New Roman"/>
                <a:ea typeface="Times New Roman"/>
                <a:cs typeface="Times New Roman"/>
                <a:sym typeface="Times New Roman"/>
              </a:rPr>
              <a:t>:</a:t>
            </a:r>
            <a:endParaRPr sz="2400">
              <a:solidFill>
                <a:schemeClr val="accent1"/>
              </a:solidFill>
              <a:latin typeface="Times New Roman"/>
              <a:ea typeface="Times New Roman"/>
              <a:cs typeface="Times New Roman"/>
              <a:sym typeface="Times New Roman"/>
            </a:endParaRPr>
          </a:p>
          <a:p>
            <a:pPr marL="285750" lvl="0" indent="-285750" algn="just" rtl="0">
              <a:spcBef>
                <a:spcPts val="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Alphabets</a:t>
            </a:r>
            <a:r>
              <a:rPr lang="en-US"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marL="800100" lvl="1" indent="-342900" algn="just" rtl="0">
              <a:spcBef>
                <a:spcPts val="0"/>
              </a:spcBef>
              <a:spcAft>
                <a:spcPts val="0"/>
              </a:spcAft>
              <a:buSzPts val="2400"/>
              <a:buFont typeface="Arial"/>
              <a:buChar char="•"/>
            </a:pPr>
            <a:r>
              <a:rPr lang="en-US" sz="2400">
                <a:latin typeface="Times New Roman"/>
                <a:ea typeface="Times New Roman"/>
                <a:cs typeface="Times New Roman"/>
                <a:sym typeface="Times New Roman"/>
              </a:rPr>
              <a:t>Uppercase letters: A–Z</a:t>
            </a:r>
            <a:endParaRPr sz="2400">
              <a:latin typeface="Times New Roman"/>
              <a:ea typeface="Times New Roman"/>
              <a:cs typeface="Times New Roman"/>
              <a:sym typeface="Times New Roman"/>
            </a:endParaRPr>
          </a:p>
          <a:p>
            <a:pPr marL="800100" lvl="1" indent="-342900" algn="just" rtl="0">
              <a:spcBef>
                <a:spcPts val="0"/>
              </a:spcBef>
              <a:spcAft>
                <a:spcPts val="0"/>
              </a:spcAft>
              <a:buSzPts val="2400"/>
              <a:buFont typeface="Arial"/>
              <a:buChar char="•"/>
            </a:pPr>
            <a:r>
              <a:rPr lang="en-US" sz="2400">
                <a:latin typeface="Times New Roman"/>
                <a:ea typeface="Times New Roman"/>
                <a:cs typeface="Times New Roman"/>
                <a:sym typeface="Times New Roman"/>
              </a:rPr>
              <a:t>Lowercase letters: a–z</a:t>
            </a:r>
            <a:endParaRPr sz="2400">
              <a:latin typeface="Times New Roman"/>
              <a:ea typeface="Times New Roman"/>
              <a:cs typeface="Times New Roman"/>
              <a:sym typeface="Times New Roman"/>
            </a:endParaRPr>
          </a:p>
          <a:p>
            <a:pPr marL="342900" lvl="0" indent="-342900" algn="just" rtl="0">
              <a:spcBef>
                <a:spcPts val="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Digits</a:t>
            </a:r>
            <a:r>
              <a:rPr lang="en-US" sz="2400">
                <a:latin typeface="Times New Roman"/>
                <a:ea typeface="Times New Roman"/>
                <a:cs typeface="Times New Roman"/>
                <a:sym typeface="Times New Roman"/>
              </a:rPr>
              <a:t> : 0-9</a:t>
            </a:r>
            <a:endParaRPr/>
          </a:p>
          <a:p>
            <a:pPr marL="342900" lvl="0" indent="-342900" algn="just" rtl="0">
              <a:spcBef>
                <a:spcPts val="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Special Characters</a:t>
            </a:r>
            <a:r>
              <a:rPr lang="en-US" sz="2400">
                <a:latin typeface="Times New Roman"/>
                <a:ea typeface="Times New Roman"/>
                <a:cs typeface="Times New Roman"/>
                <a:sym typeface="Times New Roman"/>
              </a:rPr>
              <a:t>: Examples :– + - * / = % ; , { } ( ) [ ] #</a:t>
            </a:r>
            <a:endParaRPr/>
          </a:p>
          <a:p>
            <a:pPr marL="342900" lvl="0" indent="-342900" algn="just" rtl="0">
              <a:spcBef>
                <a:spcPts val="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White Space Characters</a:t>
            </a:r>
            <a:r>
              <a:rPr lang="en-US" sz="2400">
                <a:latin typeface="Times New Roman"/>
                <a:ea typeface="Times New Roman"/>
                <a:cs typeface="Times New Roman"/>
                <a:sym typeface="Times New Roman"/>
              </a:rPr>
              <a:t>: Space, tab (\t), newline (\n), etc.</a:t>
            </a:r>
            <a:endParaRPr sz="2400">
              <a:latin typeface="Times New Roman"/>
              <a:ea typeface="Times New Roman"/>
              <a:cs typeface="Times New Roman"/>
              <a:sym typeface="Times New Roman"/>
            </a:endParaRPr>
          </a:p>
          <a:p>
            <a:pPr marL="0" lvl="0" indent="0" algn="l" rtl="0">
              <a:spcBef>
                <a:spcPts val="0"/>
              </a:spcBef>
              <a:spcAft>
                <a:spcPts val="0"/>
              </a:spcAft>
              <a:buClr>
                <a:schemeClr val="dk1"/>
              </a:buClr>
              <a:buSzPts val="1800"/>
              <a:buFont typeface="Noto Sans Symbols"/>
              <a:buNone/>
            </a:pPr>
            <a:endParaRPr/>
          </a:p>
          <a:p>
            <a:pPr marL="285750" lvl="0" indent="-171450" algn="l" rtl="0">
              <a:spcBef>
                <a:spcPts val="0"/>
              </a:spcBef>
              <a:spcAft>
                <a:spcPts val="0"/>
              </a:spcAft>
              <a:buClr>
                <a:schemeClr val="dk1"/>
              </a:buClr>
              <a:buSzPts val="1800"/>
              <a:buFont typeface="Noto Sans Symbols"/>
              <a:buNone/>
            </a:pPr>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041382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490524" y="139394"/>
            <a:ext cx="6677025" cy="800219"/>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800"/>
              <a:t>C Tokens</a:t>
            </a:r>
            <a:r>
              <a:rPr lang="en-US" sz="2400"/>
              <a:t/>
            </a:r>
            <a:br>
              <a:rPr lang="en-US" sz="2400"/>
            </a:br>
            <a:endParaRPr sz="2400"/>
          </a:p>
        </p:txBody>
      </p:sp>
      <p:sp>
        <p:nvSpPr>
          <p:cNvPr id="60" name="Google Shape;60;p3"/>
          <p:cNvSpPr txBox="1">
            <a:spLocks noGrp="1"/>
          </p:cNvSpPr>
          <p:nvPr>
            <p:ph type="body" idx="1"/>
          </p:nvPr>
        </p:nvSpPr>
        <p:spPr>
          <a:xfrm>
            <a:off x="639125" y="540850"/>
            <a:ext cx="9123000" cy="5017800"/>
          </a:xfrm>
          <a:prstGeom prst="rect">
            <a:avLst/>
          </a:prstGeom>
          <a:noFill/>
          <a:ln>
            <a:noFill/>
          </a:ln>
        </p:spPr>
        <p:txBody>
          <a:bodyPr spcFirstLastPara="1" wrap="square" lIns="0" tIns="0" rIns="0" bIns="0" anchor="t" anchorCtr="0">
            <a:spAutoFit/>
          </a:bodyPr>
          <a:lstStyle/>
          <a:p>
            <a:pPr marL="285750" lvl="0" indent="-133350" algn="just" rtl="0">
              <a:spcBef>
                <a:spcPts val="0"/>
              </a:spcBef>
              <a:spcAft>
                <a:spcPts val="0"/>
              </a:spcAft>
              <a:buClr>
                <a:schemeClr val="dk1"/>
              </a:buClr>
              <a:buSzPts val="2400"/>
              <a:buFont typeface="Noto Sans Symbols"/>
              <a:buNone/>
            </a:pPr>
            <a:endParaRPr sz="2400">
              <a:latin typeface="Times New Roman"/>
              <a:ea typeface="Times New Roman"/>
              <a:cs typeface="Times New Roman"/>
              <a:sym typeface="Times New Roman"/>
            </a:endParaRPr>
          </a:p>
          <a:p>
            <a:pPr marL="285750" lvl="0" indent="-285750" algn="just"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The smallest individual units in a C program, recognized by the compiler.</a:t>
            </a:r>
            <a:endParaRPr/>
          </a:p>
          <a:p>
            <a:pPr marL="285750" lvl="0" indent="-285750" algn="just"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Tokens are the building blocks of C programs.</a:t>
            </a:r>
            <a:endParaRPr sz="2400">
              <a:latin typeface="Times New Roman"/>
              <a:ea typeface="Times New Roman"/>
              <a:cs typeface="Times New Roman"/>
              <a:sym typeface="Times New Roman"/>
            </a:endParaRPr>
          </a:p>
          <a:p>
            <a:pPr marL="0" lvl="0" indent="0" algn="just" rtl="0">
              <a:spcBef>
                <a:spcPts val="0"/>
              </a:spcBef>
              <a:spcAft>
                <a:spcPts val="0"/>
              </a:spcAft>
              <a:buNone/>
            </a:pPr>
            <a:r>
              <a:rPr lang="en-US" sz="2400" b="1">
                <a:latin typeface="Times New Roman"/>
                <a:ea typeface="Times New Roman"/>
                <a:cs typeface="Times New Roman"/>
                <a:sym typeface="Times New Roman"/>
              </a:rPr>
              <a:t> </a:t>
            </a:r>
            <a:r>
              <a:rPr lang="en-US" sz="2400" b="1">
                <a:solidFill>
                  <a:schemeClr val="accent1"/>
                </a:solidFill>
                <a:latin typeface="Times New Roman"/>
                <a:ea typeface="Times New Roman"/>
                <a:cs typeface="Times New Roman"/>
                <a:sym typeface="Times New Roman"/>
              </a:rPr>
              <a:t>                                           Categories of Tokens:</a:t>
            </a:r>
            <a:endParaRPr sz="2400" b="1">
              <a:solidFill>
                <a:schemeClr val="accent1"/>
              </a:solidFill>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US" sz="2400" b="1">
                <a:latin typeface="Times New Roman"/>
                <a:ea typeface="Times New Roman"/>
                <a:cs typeface="Times New Roman"/>
                <a:sym typeface="Times New Roman"/>
              </a:rPr>
              <a:t>Identifiers- </a:t>
            </a:r>
            <a:r>
              <a:rPr lang="en-US" sz="2400">
                <a:latin typeface="Times New Roman"/>
                <a:ea typeface="Times New Roman"/>
                <a:cs typeface="Times New Roman"/>
                <a:sym typeface="Times New Roman"/>
              </a:rPr>
              <a:t>Names given to variables, functions, arrays, etc.</a:t>
            </a:r>
            <a:endParaRPr/>
          </a:p>
          <a:p>
            <a:pPr marL="0" lvl="0" indent="0" algn="just" rtl="0">
              <a:spcBef>
                <a:spcPts val="0"/>
              </a:spcBef>
              <a:spcAft>
                <a:spcPts val="0"/>
              </a:spcAft>
              <a:buNone/>
            </a:pPr>
            <a:r>
              <a:rPr lang="en-US" sz="2400">
                <a:latin typeface="Times New Roman"/>
                <a:ea typeface="Times New Roman"/>
                <a:cs typeface="Times New Roman"/>
                <a:sym typeface="Times New Roman"/>
              </a:rPr>
              <a:t>          Must start with a letter or underscore; cannot be a keyword.</a:t>
            </a:r>
            <a:endParaRPr sz="2400">
              <a:latin typeface="Times New Roman"/>
              <a:ea typeface="Times New Roman"/>
              <a:cs typeface="Times New Roman"/>
              <a:sym typeface="Times New Roman"/>
            </a:endParaRPr>
          </a:p>
          <a:p>
            <a:pPr marL="285750" lvl="0" indent="-285750" algn="just" rtl="0">
              <a:spcBef>
                <a:spcPts val="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Keywords</a:t>
            </a:r>
            <a:r>
              <a:rPr lang="en-US" sz="2400">
                <a:latin typeface="Times New Roman"/>
                <a:ea typeface="Times New Roman"/>
                <a:cs typeface="Times New Roman"/>
                <a:sym typeface="Times New Roman"/>
              </a:rPr>
              <a:t> – Predefined reserved words with special meaning.</a:t>
            </a:r>
            <a:endParaRPr sz="2400">
              <a:latin typeface="Times New Roman"/>
              <a:ea typeface="Times New Roman"/>
              <a:cs typeface="Times New Roman"/>
              <a:sym typeface="Times New Roman"/>
            </a:endParaRPr>
          </a:p>
          <a:p>
            <a:pPr marL="742950" lvl="1" indent="-285750" algn="just" rtl="0">
              <a:spcBef>
                <a:spcPts val="0"/>
              </a:spcBef>
              <a:spcAft>
                <a:spcPts val="0"/>
              </a:spcAft>
              <a:buSzPts val="2400"/>
              <a:buFont typeface="Noto Sans Symbols"/>
              <a:buChar char="⮚"/>
            </a:pPr>
            <a:r>
              <a:rPr lang="en-US" sz="2400">
                <a:latin typeface="Times New Roman"/>
                <a:ea typeface="Times New Roman"/>
                <a:cs typeface="Times New Roman"/>
                <a:sym typeface="Times New Roman"/>
              </a:rPr>
              <a:t>Examples: int, return, if, while, float</a:t>
            </a:r>
            <a:endParaRPr sz="2400">
              <a:latin typeface="Times New Roman"/>
              <a:ea typeface="Times New Roman"/>
              <a:cs typeface="Times New Roman"/>
              <a:sym typeface="Times New Roman"/>
            </a:endParaRPr>
          </a:p>
          <a:p>
            <a:pPr marL="285750" lvl="0" indent="-285750" algn="just" rtl="0">
              <a:spcBef>
                <a:spcPts val="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Constants</a:t>
            </a:r>
            <a:r>
              <a:rPr lang="en-US" sz="2400">
                <a:latin typeface="Times New Roman"/>
                <a:ea typeface="Times New Roman"/>
                <a:cs typeface="Times New Roman"/>
                <a:sym typeface="Times New Roman"/>
              </a:rPr>
              <a:t> – Fixed values that do not change during execution.</a:t>
            </a:r>
            <a:endParaRPr sz="2400">
              <a:latin typeface="Times New Roman"/>
              <a:ea typeface="Times New Roman"/>
              <a:cs typeface="Times New Roman"/>
              <a:sym typeface="Times New Roman"/>
            </a:endParaRPr>
          </a:p>
          <a:p>
            <a:pPr marL="742950" lvl="1" indent="-285750" algn="just" rtl="0">
              <a:spcBef>
                <a:spcPts val="0"/>
              </a:spcBef>
              <a:spcAft>
                <a:spcPts val="0"/>
              </a:spcAft>
              <a:buSzPts val="2400"/>
              <a:buFont typeface="Noto Sans Symbols"/>
              <a:buChar char="⮚"/>
            </a:pPr>
            <a:r>
              <a:rPr lang="en-US" sz="2400">
                <a:latin typeface="Times New Roman"/>
                <a:ea typeface="Times New Roman"/>
                <a:cs typeface="Times New Roman"/>
                <a:sym typeface="Times New Roman"/>
              </a:rPr>
              <a:t>Types: Integer constants, floating-point constants, character constants, string constants.</a:t>
            </a:r>
            <a:endParaRPr sz="24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4141590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490524" y="139394"/>
            <a:ext cx="6677025" cy="43088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800" b="1">
                <a:latin typeface="Times New Roman"/>
                <a:ea typeface="Times New Roman"/>
                <a:cs typeface="Times New Roman"/>
                <a:sym typeface="Times New Roman"/>
              </a:rPr>
              <a:t>C Tokens</a:t>
            </a:r>
            <a:endParaRPr sz="2800"/>
          </a:p>
        </p:txBody>
      </p:sp>
      <p:sp>
        <p:nvSpPr>
          <p:cNvPr id="66" name="Google Shape;66;p4"/>
          <p:cNvSpPr txBox="1">
            <a:spLocks noGrp="1"/>
          </p:cNvSpPr>
          <p:nvPr>
            <p:ph type="body" idx="1"/>
          </p:nvPr>
        </p:nvSpPr>
        <p:spPr>
          <a:xfrm>
            <a:off x="486801" y="1082201"/>
            <a:ext cx="9275100" cy="3324900"/>
          </a:xfrm>
          <a:prstGeom prst="rect">
            <a:avLst/>
          </a:prstGeom>
          <a:noFill/>
          <a:ln>
            <a:noFill/>
          </a:ln>
        </p:spPr>
        <p:txBody>
          <a:bodyPr spcFirstLastPara="1" wrap="square" lIns="0" tIns="0" rIns="0" bIns="0" anchor="t" anchorCtr="0">
            <a:spAutoFit/>
          </a:bodyPr>
          <a:lstStyle/>
          <a:p>
            <a:pPr marL="457200" lvl="0" indent="-381000" algn="l" rtl="0">
              <a:spcBef>
                <a:spcPts val="0"/>
              </a:spcBef>
              <a:spcAft>
                <a:spcPts val="0"/>
              </a:spcAft>
              <a:buSzPts val="2400"/>
              <a:buFont typeface="Times New Roman"/>
              <a:buChar char="❖"/>
            </a:pPr>
            <a:r>
              <a:rPr lang="en-US" sz="2400" b="1">
                <a:latin typeface="Times New Roman"/>
                <a:ea typeface="Times New Roman"/>
                <a:cs typeface="Times New Roman"/>
                <a:sym typeface="Times New Roman"/>
              </a:rPr>
              <a:t>Strings</a:t>
            </a:r>
            <a:r>
              <a:rPr lang="en-US" sz="2400">
                <a:latin typeface="Times New Roman"/>
                <a:ea typeface="Times New Roman"/>
                <a:cs typeface="Times New Roman"/>
                <a:sym typeface="Times New Roman"/>
              </a:rPr>
              <a:t> – Sequence of characters enclosed in double quotes.</a:t>
            </a:r>
            <a:endParaRPr/>
          </a:p>
          <a:p>
            <a:pPr marL="457200" lvl="0" indent="0" algn="l" rtl="0">
              <a:spcBef>
                <a:spcPts val="0"/>
              </a:spcBef>
              <a:spcAft>
                <a:spcPts val="0"/>
              </a:spcAft>
              <a:buNone/>
            </a:pPr>
            <a:r>
              <a:rPr lang="en-US" sz="2400">
                <a:latin typeface="Times New Roman"/>
                <a:ea typeface="Times New Roman"/>
                <a:cs typeface="Times New Roman"/>
                <a:sym typeface="Times New Roman"/>
              </a:rPr>
              <a:t>Example: "Hello World"</a:t>
            </a:r>
            <a:endParaRPr sz="2400">
              <a:latin typeface="Times New Roman"/>
              <a:ea typeface="Times New Roman"/>
              <a:cs typeface="Times New Roman"/>
              <a:sym typeface="Times New Roman"/>
            </a:endParaRPr>
          </a:p>
          <a:p>
            <a:pPr marL="457200" lvl="0" indent="0" algn="l" rtl="0">
              <a:spcBef>
                <a:spcPts val="0"/>
              </a:spcBef>
              <a:spcAft>
                <a:spcPts val="0"/>
              </a:spcAft>
              <a:buNone/>
            </a:pP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b="1">
                <a:latin typeface="Times New Roman"/>
                <a:ea typeface="Times New Roman"/>
                <a:cs typeface="Times New Roman"/>
                <a:sym typeface="Times New Roman"/>
              </a:rPr>
              <a:t>Operators</a:t>
            </a:r>
            <a:r>
              <a:rPr lang="en-US" sz="2400">
                <a:latin typeface="Times New Roman"/>
                <a:ea typeface="Times New Roman"/>
                <a:cs typeface="Times New Roman"/>
                <a:sym typeface="Times New Roman"/>
              </a:rPr>
              <a:t> – Symbols that perform operations.</a:t>
            </a:r>
            <a:endParaRPr/>
          </a:p>
          <a:p>
            <a:pPr marL="457200" lvl="0" indent="0" algn="l" rtl="0">
              <a:spcBef>
                <a:spcPts val="0"/>
              </a:spcBef>
              <a:spcAft>
                <a:spcPts val="0"/>
              </a:spcAft>
              <a:buNone/>
            </a:pPr>
            <a:r>
              <a:rPr lang="en-US" sz="2400">
                <a:latin typeface="Times New Roman"/>
                <a:ea typeface="Times New Roman"/>
                <a:cs typeface="Times New Roman"/>
                <a:sym typeface="Times New Roman"/>
              </a:rPr>
              <a:t>Types: Arithmetic (+, -), Relational (&lt;, &gt;), Logical (&amp;&amp;, ||), etc.</a:t>
            </a:r>
            <a:endParaRPr sz="2400">
              <a:latin typeface="Times New Roman"/>
              <a:ea typeface="Times New Roman"/>
              <a:cs typeface="Times New Roman"/>
              <a:sym typeface="Times New Roman"/>
            </a:endParaRPr>
          </a:p>
          <a:p>
            <a:pPr marL="457200" lvl="0" indent="0" algn="l" rtl="0">
              <a:spcBef>
                <a:spcPts val="0"/>
              </a:spcBef>
              <a:spcAft>
                <a:spcPts val="0"/>
              </a:spcAft>
              <a:buNone/>
            </a:pP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b="1">
                <a:latin typeface="Times New Roman"/>
                <a:ea typeface="Times New Roman"/>
                <a:cs typeface="Times New Roman"/>
                <a:sym typeface="Times New Roman"/>
              </a:rPr>
              <a:t>Punctuators / Separators</a:t>
            </a:r>
            <a:r>
              <a:rPr lang="en-US" sz="2400">
                <a:latin typeface="Times New Roman"/>
                <a:ea typeface="Times New Roman"/>
                <a:cs typeface="Times New Roman"/>
                <a:sym typeface="Times New Roman"/>
              </a:rPr>
              <a:t> – Symbols that separate statements or elements.</a:t>
            </a:r>
            <a:endParaRPr/>
          </a:p>
          <a:p>
            <a:pPr marL="457200" lvl="0" indent="0" algn="l" rtl="0">
              <a:spcBef>
                <a:spcPts val="0"/>
              </a:spcBef>
              <a:spcAft>
                <a:spcPts val="0"/>
              </a:spcAft>
              <a:buNone/>
            </a:pPr>
            <a:r>
              <a:rPr lang="en-US" sz="2400">
                <a:latin typeface="Times New Roman"/>
                <a:ea typeface="Times New Roman"/>
                <a:cs typeface="Times New Roman"/>
                <a:sym typeface="Times New Roman"/>
              </a:rPr>
              <a:t>Examples: ;, ,, {}, (), []</a:t>
            </a:r>
            <a:endParaRPr sz="2400"/>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811120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5"/>
          <p:cNvSpPr txBox="1">
            <a:spLocks noGrp="1"/>
          </p:cNvSpPr>
          <p:nvPr>
            <p:ph type="title"/>
          </p:nvPr>
        </p:nvSpPr>
        <p:spPr>
          <a:xfrm>
            <a:off x="551476" y="0"/>
            <a:ext cx="6677025" cy="665597"/>
          </a:xfrm>
          <a:prstGeom prst="rect">
            <a:avLst/>
          </a:prstGeom>
          <a:noFill/>
          <a:ln>
            <a:noFill/>
          </a:ln>
        </p:spPr>
        <p:txBody>
          <a:bodyPr spcFirstLastPara="1" wrap="square" lIns="0" tIns="293400" rIns="0" bIns="0" anchor="t" anchorCtr="0">
            <a:spAutoFit/>
          </a:bodyPr>
          <a:lstStyle/>
          <a:p>
            <a:pPr marL="104775" lvl="0" indent="0" algn="l" rtl="0">
              <a:lnSpc>
                <a:spcPct val="100000"/>
              </a:lnSpc>
              <a:spcBef>
                <a:spcPts val="0"/>
              </a:spcBef>
              <a:spcAft>
                <a:spcPts val="0"/>
              </a:spcAft>
              <a:buNone/>
            </a:pPr>
            <a:r>
              <a:rPr lang="en-US" sz="2400" dirty="0"/>
              <a:t>C TOKENS EXAMPLE PROGRAM:</a:t>
            </a:r>
            <a:endParaRPr sz="2400" dirty="0"/>
          </a:p>
        </p:txBody>
      </p:sp>
      <p:sp>
        <p:nvSpPr>
          <p:cNvPr id="72" name="Google Shape;72;p5"/>
          <p:cNvSpPr txBox="1"/>
          <p:nvPr/>
        </p:nvSpPr>
        <p:spPr>
          <a:xfrm>
            <a:off x="642160" y="778711"/>
            <a:ext cx="6347400" cy="4633800"/>
          </a:xfrm>
          <a:prstGeom prst="rect">
            <a:avLst/>
          </a:prstGeom>
          <a:noFill/>
          <a:ln>
            <a:noFill/>
          </a:ln>
        </p:spPr>
        <p:txBody>
          <a:bodyPr spcFirstLastPara="1" wrap="square" lIns="0" tIns="34275" rIns="0" bIns="0" anchor="t" anchorCtr="0">
            <a:spAutoFit/>
          </a:bodyPr>
          <a:lstStyle/>
          <a:p>
            <a:pPr marL="12700" lvl="0" indent="0" algn="l" rtl="0">
              <a:lnSpc>
                <a:spcPct val="100000"/>
              </a:lnSpc>
              <a:spcBef>
                <a:spcPts val="0"/>
              </a:spcBef>
              <a:spcAft>
                <a:spcPts val="0"/>
              </a:spcAft>
              <a:buNone/>
            </a:pPr>
            <a:r>
              <a:rPr lang="en-US" sz="2000" b="1" dirty="0" err="1">
                <a:latin typeface="Times New Roman"/>
                <a:ea typeface="Times New Roman"/>
                <a:cs typeface="Times New Roman"/>
                <a:sym typeface="Times New Roman"/>
              </a:rPr>
              <a:t>int</a:t>
            </a:r>
            <a:r>
              <a:rPr lang="en-US" sz="2000" b="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main()</a:t>
            </a:r>
            <a:endParaRPr sz="2000" dirty="0">
              <a:latin typeface="Times New Roman"/>
              <a:ea typeface="Times New Roman"/>
              <a:cs typeface="Times New Roman"/>
              <a:sym typeface="Times New Roman"/>
            </a:endParaRPr>
          </a:p>
          <a:p>
            <a:pPr marL="12700" lvl="0" indent="0" algn="l" rtl="0">
              <a:lnSpc>
                <a:spcPct val="100000"/>
              </a:lnSpc>
              <a:spcBef>
                <a:spcPts val="175"/>
              </a:spcBef>
              <a:spcAft>
                <a:spcPts val="0"/>
              </a:spcAft>
              <a:buNone/>
            </a:pPr>
            <a:r>
              <a:rPr lang="en-US" sz="2000" dirty="0">
                <a:latin typeface="Times New Roman"/>
                <a:ea typeface="Times New Roman"/>
                <a:cs typeface="Times New Roman"/>
                <a:sym typeface="Times New Roman"/>
              </a:rPr>
              <a:t>{</a:t>
            </a:r>
            <a:endParaRPr sz="2000" dirty="0">
              <a:latin typeface="Times New Roman"/>
              <a:ea typeface="Times New Roman"/>
              <a:cs typeface="Times New Roman"/>
              <a:sym typeface="Times New Roman"/>
            </a:endParaRPr>
          </a:p>
          <a:p>
            <a:pPr marL="160020" lvl="0" indent="0" algn="l" rtl="0">
              <a:lnSpc>
                <a:spcPct val="100000"/>
              </a:lnSpc>
              <a:spcBef>
                <a:spcPts val="165"/>
              </a:spcBef>
              <a:spcAft>
                <a:spcPts val="0"/>
              </a:spcAft>
              <a:buNone/>
            </a:pPr>
            <a:r>
              <a:rPr lang="en-US" sz="2000" b="1" dirty="0" err="1">
                <a:latin typeface="Times New Roman"/>
                <a:ea typeface="Times New Roman"/>
                <a:cs typeface="Times New Roman"/>
                <a:sym typeface="Times New Roman"/>
              </a:rPr>
              <a:t>int</a:t>
            </a:r>
            <a:r>
              <a:rPr lang="en-US" sz="2000" b="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x, y, total;</a:t>
            </a:r>
            <a:endParaRPr sz="2000" dirty="0">
              <a:latin typeface="Times New Roman"/>
              <a:ea typeface="Times New Roman"/>
              <a:cs typeface="Times New Roman"/>
              <a:sym typeface="Times New Roman"/>
            </a:endParaRPr>
          </a:p>
          <a:p>
            <a:pPr marL="160020" lvl="0" indent="0" algn="l" rtl="0">
              <a:lnSpc>
                <a:spcPct val="100000"/>
              </a:lnSpc>
              <a:spcBef>
                <a:spcPts val="180"/>
              </a:spcBef>
              <a:spcAft>
                <a:spcPts val="0"/>
              </a:spcAft>
              <a:buNone/>
            </a:pPr>
            <a:r>
              <a:rPr lang="en-US" sz="2000" dirty="0">
                <a:latin typeface="Times New Roman"/>
                <a:ea typeface="Times New Roman"/>
                <a:cs typeface="Times New Roman"/>
                <a:sym typeface="Times New Roman"/>
              </a:rPr>
              <a:t>x = 10, y = 20;</a:t>
            </a:r>
            <a:endParaRPr sz="2000" dirty="0">
              <a:latin typeface="Times New Roman"/>
              <a:ea typeface="Times New Roman"/>
              <a:cs typeface="Times New Roman"/>
              <a:sym typeface="Times New Roman"/>
            </a:endParaRPr>
          </a:p>
          <a:p>
            <a:pPr marL="160020" lvl="0" indent="0" algn="l" rtl="0">
              <a:lnSpc>
                <a:spcPct val="100000"/>
              </a:lnSpc>
              <a:spcBef>
                <a:spcPts val="170"/>
              </a:spcBef>
              <a:spcAft>
                <a:spcPts val="0"/>
              </a:spcAft>
              <a:buNone/>
            </a:pPr>
            <a:r>
              <a:rPr lang="en-US" sz="2000" dirty="0">
                <a:latin typeface="Times New Roman"/>
                <a:ea typeface="Times New Roman"/>
                <a:cs typeface="Times New Roman"/>
                <a:sym typeface="Times New Roman"/>
              </a:rPr>
              <a:t>total = x + y;</a:t>
            </a:r>
            <a:endParaRPr sz="2000" dirty="0">
              <a:latin typeface="Times New Roman"/>
              <a:ea typeface="Times New Roman"/>
              <a:cs typeface="Times New Roman"/>
              <a:sym typeface="Times New Roman"/>
            </a:endParaRPr>
          </a:p>
          <a:p>
            <a:pPr marL="160020" lvl="0" indent="0" algn="l" rtl="0">
              <a:lnSpc>
                <a:spcPct val="100000"/>
              </a:lnSpc>
              <a:spcBef>
                <a:spcPts val="170"/>
              </a:spcBef>
              <a:spcAft>
                <a:spcPts val="0"/>
              </a:spcAft>
              <a:buNone/>
            </a:pPr>
            <a:r>
              <a:rPr lang="en-US" sz="2000" b="1" dirty="0" err="1">
                <a:latin typeface="Times New Roman"/>
                <a:ea typeface="Times New Roman"/>
                <a:cs typeface="Times New Roman"/>
                <a:sym typeface="Times New Roman"/>
              </a:rPr>
              <a:t>printf</a:t>
            </a:r>
            <a:r>
              <a:rPr lang="en-US" sz="2000" b="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("Total = %d \n", total);</a:t>
            </a:r>
            <a:endParaRPr sz="2000" dirty="0">
              <a:latin typeface="Times New Roman"/>
              <a:ea typeface="Times New Roman"/>
              <a:cs typeface="Times New Roman"/>
              <a:sym typeface="Times New Roman"/>
            </a:endParaRPr>
          </a:p>
          <a:p>
            <a:pPr marL="12700" lvl="0" indent="0" algn="l" rtl="0">
              <a:lnSpc>
                <a:spcPct val="100000"/>
              </a:lnSpc>
              <a:spcBef>
                <a:spcPts val="180"/>
              </a:spcBef>
              <a:spcAft>
                <a:spcPts val="0"/>
              </a:spcAft>
              <a:buNone/>
            </a:pPr>
            <a:r>
              <a:rPr lang="en-US" sz="2000" dirty="0">
                <a:latin typeface="Times New Roman"/>
                <a:ea typeface="Times New Roman"/>
                <a:cs typeface="Times New Roman"/>
                <a:sym typeface="Times New Roman"/>
              </a:rPr>
              <a:t>}</a:t>
            </a:r>
            <a:endParaRPr sz="2000" dirty="0">
              <a:latin typeface="Times New Roman"/>
              <a:ea typeface="Times New Roman"/>
              <a:cs typeface="Times New Roman"/>
              <a:sym typeface="Times New Roman"/>
            </a:endParaRPr>
          </a:p>
          <a:p>
            <a:pPr marL="12700" lvl="0" indent="0" algn="l" rtl="0">
              <a:lnSpc>
                <a:spcPct val="100000"/>
              </a:lnSpc>
              <a:spcBef>
                <a:spcPts val="170"/>
              </a:spcBef>
              <a:spcAft>
                <a:spcPts val="0"/>
              </a:spcAft>
              <a:buNone/>
            </a:pPr>
            <a:r>
              <a:rPr lang="en-US" sz="2000" dirty="0">
                <a:latin typeface="Times New Roman"/>
                <a:ea typeface="Times New Roman"/>
                <a:cs typeface="Times New Roman"/>
                <a:sym typeface="Times New Roman"/>
              </a:rPr>
              <a:t>where,</a:t>
            </a:r>
            <a:endParaRPr sz="2000" dirty="0">
              <a:latin typeface="Times New Roman"/>
              <a:ea typeface="Times New Roman"/>
              <a:cs typeface="Times New Roman"/>
              <a:sym typeface="Times New Roman"/>
            </a:endParaRPr>
          </a:p>
          <a:p>
            <a:pPr marL="12700" lvl="0" indent="0" algn="l" rtl="0">
              <a:lnSpc>
                <a:spcPct val="100000"/>
              </a:lnSpc>
              <a:spcBef>
                <a:spcPts val="170"/>
              </a:spcBef>
              <a:spcAft>
                <a:spcPts val="0"/>
              </a:spcAft>
              <a:buNone/>
            </a:pPr>
            <a:r>
              <a:rPr lang="en-US" sz="2000" dirty="0">
                <a:latin typeface="Times New Roman"/>
                <a:ea typeface="Times New Roman"/>
                <a:cs typeface="Times New Roman"/>
                <a:sym typeface="Times New Roman"/>
              </a:rPr>
              <a:t>✔	main – identifier</a:t>
            </a:r>
            <a:endParaRPr sz="2000" dirty="0">
              <a:latin typeface="Times New Roman"/>
              <a:ea typeface="Times New Roman"/>
              <a:cs typeface="Times New Roman"/>
              <a:sym typeface="Times New Roman"/>
            </a:endParaRPr>
          </a:p>
          <a:p>
            <a:pPr marL="12700" lvl="0" indent="0" algn="l" rtl="0">
              <a:lnSpc>
                <a:spcPct val="100000"/>
              </a:lnSpc>
              <a:spcBef>
                <a:spcPts val="180"/>
              </a:spcBef>
              <a:spcAft>
                <a:spcPts val="0"/>
              </a:spcAft>
              <a:buNone/>
            </a:pPr>
            <a:r>
              <a:rPr lang="en-US" sz="2000" dirty="0">
                <a:latin typeface="Times New Roman"/>
                <a:ea typeface="Times New Roman"/>
                <a:cs typeface="Times New Roman"/>
                <a:sym typeface="Times New Roman"/>
              </a:rPr>
              <a:t>✔	{,}, (,) – delimiter</a:t>
            </a:r>
            <a:endParaRPr sz="2000" dirty="0">
              <a:latin typeface="Times New Roman"/>
              <a:ea typeface="Times New Roman"/>
              <a:cs typeface="Times New Roman"/>
              <a:sym typeface="Times New Roman"/>
            </a:endParaRPr>
          </a:p>
          <a:p>
            <a:pPr marL="12700" lvl="0" indent="0" algn="l" rtl="0">
              <a:lnSpc>
                <a:spcPct val="100000"/>
              </a:lnSpc>
              <a:spcBef>
                <a:spcPts val="170"/>
              </a:spcBef>
              <a:spcAft>
                <a:spcPts val="0"/>
              </a:spcAft>
              <a:buNone/>
            </a:pP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int</a:t>
            </a:r>
            <a:r>
              <a:rPr lang="en-US" sz="2000" dirty="0">
                <a:latin typeface="Times New Roman"/>
                <a:ea typeface="Times New Roman"/>
                <a:cs typeface="Times New Roman"/>
                <a:sym typeface="Times New Roman"/>
              </a:rPr>
              <a:t> – keyword</a:t>
            </a:r>
            <a:endParaRPr sz="2000" dirty="0">
              <a:latin typeface="Times New Roman"/>
              <a:ea typeface="Times New Roman"/>
              <a:cs typeface="Times New Roman"/>
              <a:sym typeface="Times New Roman"/>
            </a:endParaRPr>
          </a:p>
          <a:p>
            <a:pPr marL="12700" lvl="0" indent="0" algn="l" rtl="0">
              <a:lnSpc>
                <a:spcPct val="100000"/>
              </a:lnSpc>
              <a:spcBef>
                <a:spcPts val="165"/>
              </a:spcBef>
              <a:spcAft>
                <a:spcPts val="0"/>
              </a:spcAft>
              <a:buNone/>
            </a:pPr>
            <a:r>
              <a:rPr lang="en-US" sz="2000" dirty="0">
                <a:latin typeface="Times New Roman"/>
                <a:ea typeface="Times New Roman"/>
                <a:cs typeface="Times New Roman"/>
                <a:sym typeface="Times New Roman"/>
              </a:rPr>
              <a:t>✔	x, y, total – identifier</a:t>
            </a:r>
            <a:endParaRPr sz="2000" dirty="0">
              <a:latin typeface="Times New Roman"/>
              <a:ea typeface="Times New Roman"/>
              <a:cs typeface="Times New Roman"/>
              <a:sym typeface="Times New Roman"/>
            </a:endParaRPr>
          </a:p>
          <a:p>
            <a:pPr marL="12700" lvl="0" indent="0" algn="l" rtl="0">
              <a:lnSpc>
                <a:spcPct val="100000"/>
              </a:lnSpc>
              <a:spcBef>
                <a:spcPts val="180"/>
              </a:spcBef>
              <a:spcAft>
                <a:spcPts val="0"/>
              </a:spcAft>
              <a:buNone/>
            </a:pPr>
            <a:r>
              <a:rPr lang="en-US" sz="2000" dirty="0">
                <a:latin typeface="Times New Roman"/>
                <a:ea typeface="Times New Roman"/>
                <a:cs typeface="Times New Roman"/>
                <a:sym typeface="Times New Roman"/>
              </a:rPr>
              <a:t>✔	main, {, }, (, ), </a:t>
            </a:r>
            <a:r>
              <a:rPr lang="en-US" sz="2000" dirty="0" err="1">
                <a:latin typeface="Times New Roman"/>
                <a:ea typeface="Times New Roman"/>
                <a:cs typeface="Times New Roman"/>
                <a:sym typeface="Times New Roman"/>
              </a:rPr>
              <a:t>int</a:t>
            </a:r>
            <a:r>
              <a:rPr lang="en-US" sz="2000" dirty="0">
                <a:latin typeface="Times New Roman"/>
                <a:ea typeface="Times New Roman"/>
                <a:cs typeface="Times New Roman"/>
                <a:sym typeface="Times New Roman"/>
              </a:rPr>
              <a:t>, x, y, total – tokens</a:t>
            </a:r>
            <a:endParaRPr sz="2000" dirty="0">
              <a:latin typeface="Times New Roman"/>
              <a:ea typeface="Times New Roman"/>
              <a:cs typeface="Times New Roman"/>
              <a:sym typeface="Times New Roman"/>
            </a:endParaRPr>
          </a:p>
          <a:p>
            <a:pPr marL="12700" lvl="0" indent="0" algn="l" rtl="0">
              <a:spcBef>
                <a:spcPts val="180"/>
              </a:spcBef>
              <a:spcAft>
                <a:spcPts val="0"/>
              </a:spcAft>
              <a:buClr>
                <a:schemeClr val="dk1"/>
              </a:buClr>
              <a:buFont typeface="Arial"/>
              <a:buNone/>
            </a:pPr>
            <a:r>
              <a:rPr lang="en-US" sz="2000" dirty="0">
                <a:solidFill>
                  <a:schemeClr val="dk1"/>
                </a:solidFill>
                <a:latin typeface="Times New Roman"/>
                <a:ea typeface="Times New Roman"/>
                <a:cs typeface="Times New Roman"/>
                <a:sym typeface="Times New Roman"/>
              </a:rPr>
              <a:t>✔   10, 20 are the Integer Constants</a:t>
            </a:r>
            <a:endParaRPr sz="2000" dirty="0">
              <a:latin typeface="Times New Roman"/>
              <a:ea typeface="Times New Roman"/>
              <a:cs typeface="Times New Roman"/>
              <a:sym typeface="Times New Roman"/>
            </a:endParaRPr>
          </a:p>
        </p:txBody>
      </p:sp>
      <p:sp>
        <p:nvSpPr>
          <p:cNvPr id="73" name="Google Shape;73;p5"/>
          <p:cNvSpPr txBox="1"/>
          <p:nvPr/>
        </p:nvSpPr>
        <p:spPr>
          <a:xfrm>
            <a:off x="9351009" y="5278323"/>
            <a:ext cx="147320" cy="20827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19</a:t>
            </a:r>
            <a:endParaRPr sz="1200">
              <a:latin typeface="Times New Roman"/>
              <a:ea typeface="Times New Roman"/>
              <a:cs typeface="Times New Roman"/>
              <a:sym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264868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6"/>
          <p:cNvSpPr txBox="1">
            <a:spLocks noGrp="1"/>
          </p:cNvSpPr>
          <p:nvPr>
            <p:ph type="title"/>
          </p:nvPr>
        </p:nvSpPr>
        <p:spPr>
          <a:xfrm>
            <a:off x="467575" y="216800"/>
            <a:ext cx="9030900" cy="1985672"/>
          </a:xfrm>
          <a:prstGeom prst="rect">
            <a:avLst/>
          </a:prstGeom>
          <a:noFill/>
          <a:ln>
            <a:noFill/>
          </a:ln>
        </p:spPr>
        <p:txBody>
          <a:bodyPr spcFirstLastPara="1" wrap="square" lIns="0" tIns="12700" rIns="0" bIns="0" anchor="t" anchorCtr="0">
            <a:spAutoFit/>
          </a:bodyPr>
          <a:lstStyle/>
          <a:p>
            <a:pPr marL="12700" lvl="0" indent="0" algn="just" rtl="0">
              <a:lnSpc>
                <a:spcPct val="100000"/>
              </a:lnSpc>
              <a:spcBef>
                <a:spcPts val="0"/>
              </a:spcBef>
              <a:spcAft>
                <a:spcPts val="0"/>
              </a:spcAft>
              <a:buNone/>
            </a:pPr>
            <a:r>
              <a:rPr lang="en-US" sz="2000" b="1" dirty="0"/>
              <a:t>KEYWORDS IN C LANGUAGE:</a:t>
            </a:r>
            <a:endParaRPr sz="2000" b="1" dirty="0"/>
          </a:p>
          <a:p>
            <a:pPr marL="118745" lvl="0" indent="-146049" algn="just" rtl="0">
              <a:spcBef>
                <a:spcPts val="0"/>
              </a:spcBef>
              <a:spcAft>
                <a:spcPts val="0"/>
              </a:spcAft>
              <a:buClr>
                <a:schemeClr val="dk1"/>
              </a:buClr>
              <a:buSzPts val="2300"/>
              <a:buChar char="•"/>
            </a:pPr>
            <a:r>
              <a:rPr lang="en-US" sz="2000" b="0" dirty="0"/>
              <a:t>Keywords are predefined words in a C compiler.</a:t>
            </a:r>
            <a:endParaRPr sz="2000" b="0" dirty="0"/>
          </a:p>
          <a:p>
            <a:pPr marL="118745" lvl="0" indent="-146049" algn="just" rtl="0">
              <a:lnSpc>
                <a:spcPct val="117083"/>
              </a:lnSpc>
              <a:spcBef>
                <a:spcPts val="5"/>
              </a:spcBef>
              <a:spcAft>
                <a:spcPts val="0"/>
              </a:spcAft>
              <a:buClr>
                <a:schemeClr val="dk1"/>
              </a:buClr>
              <a:buSzPts val="2300"/>
              <a:buChar char="•"/>
            </a:pPr>
            <a:r>
              <a:rPr lang="en-US" sz="2000" b="0" dirty="0"/>
              <a:t>Each keyword is meant to perform a specific function in a C program.</a:t>
            </a:r>
            <a:endParaRPr sz="2000" b="0" dirty="0"/>
          </a:p>
          <a:p>
            <a:pPr marL="118745" lvl="0" indent="-146049" algn="just" rtl="0">
              <a:lnSpc>
                <a:spcPct val="117083"/>
              </a:lnSpc>
              <a:spcBef>
                <a:spcPts val="0"/>
              </a:spcBef>
              <a:spcAft>
                <a:spcPts val="0"/>
              </a:spcAft>
              <a:buClr>
                <a:schemeClr val="dk1"/>
              </a:buClr>
              <a:buSzPts val="2300"/>
              <a:buChar char="•"/>
            </a:pPr>
            <a:r>
              <a:rPr lang="en-US" sz="2000" b="0" dirty="0"/>
              <a:t>Since keywords are referred names for compiler, they can’t be used as variable name. C language supports 32 keywords. Examples are</a:t>
            </a:r>
            <a:endParaRPr sz="2000" b="0" dirty="0"/>
          </a:p>
          <a:p>
            <a:pPr marL="12700" lvl="0" indent="0" algn="l" rtl="0">
              <a:lnSpc>
                <a:spcPct val="100000"/>
              </a:lnSpc>
              <a:spcBef>
                <a:spcPts val="0"/>
              </a:spcBef>
              <a:spcAft>
                <a:spcPts val="0"/>
              </a:spcAft>
              <a:buNone/>
            </a:pPr>
            <a:endParaRPr sz="2000" dirty="0"/>
          </a:p>
        </p:txBody>
      </p:sp>
      <p:graphicFrame>
        <p:nvGraphicFramePr>
          <p:cNvPr id="79" name="Google Shape;79;p6"/>
          <p:cNvGraphicFramePr/>
          <p:nvPr>
            <p:extLst>
              <p:ext uri="{D42A27DB-BD31-4B8C-83A1-F6EECF244321}">
                <p14:modId xmlns:p14="http://schemas.microsoft.com/office/powerpoint/2010/main" val="1710137464"/>
              </p:ext>
            </p:extLst>
          </p:nvPr>
        </p:nvGraphicFramePr>
        <p:xfrm>
          <a:off x="452449" y="2104886"/>
          <a:ext cx="4027150" cy="3190200"/>
        </p:xfrm>
        <a:graphic>
          <a:graphicData uri="http://schemas.openxmlformats.org/drawingml/2006/table">
            <a:tbl>
              <a:tblPr firstRow="1" bandRow="1">
                <a:noFill/>
              </a:tblPr>
              <a:tblGrid>
                <a:gridCol w="2013575"/>
                <a:gridCol w="2013575"/>
              </a:tblGrid>
              <a:tr h="398775">
                <a:tc>
                  <a:txBody>
                    <a:bodyPr/>
                    <a:lstStyle/>
                    <a:p>
                      <a:pPr marL="0" marR="0" lvl="0" indent="0" algn="ctr" rtl="0">
                        <a:lnSpc>
                          <a:spcPct val="100000"/>
                        </a:lnSpc>
                        <a:spcBef>
                          <a:spcPts val="0"/>
                        </a:spcBef>
                        <a:spcAft>
                          <a:spcPts val="0"/>
                        </a:spcAft>
                        <a:buNone/>
                      </a:pPr>
                      <a:r>
                        <a:rPr lang="en-US" sz="1800" u="sng" strike="noStrike" cap="none" dirty="0">
                          <a:solidFill>
                            <a:srgbClr val="0000FF"/>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auto</a:t>
                      </a:r>
                      <a:endParaRPr sz="1800" u="none" strike="noStrike" cap="none" dirty="0">
                        <a:latin typeface="Calibri"/>
                        <a:ea typeface="Calibri"/>
                        <a:cs typeface="Calibri"/>
                        <a:sym typeface="Calibri"/>
                      </a:endParaRPr>
                    </a:p>
                  </a:txBody>
                  <a:tcPr marL="0" marR="0" marT="48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double</a:t>
                      </a:r>
                      <a:endParaRPr sz="1800" u="none" strike="noStrike" cap="none">
                        <a:latin typeface="Calibri"/>
                        <a:ea typeface="Calibri"/>
                        <a:cs typeface="Calibri"/>
                        <a:sym typeface="Calibri"/>
                      </a:endParaRPr>
                    </a:p>
                  </a:txBody>
                  <a:tcPr marL="0" marR="0" marT="48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398775">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int</a:t>
                      </a:r>
                      <a:endParaRPr sz="1800" u="none" strike="noStrike" cap="none">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1270" marR="0" lvl="0" indent="0" algn="ctr" rtl="0">
                        <a:lnSpc>
                          <a:spcPct val="100000"/>
                        </a:lnSpc>
                        <a:spcBef>
                          <a:spcPts val="0"/>
                        </a:spcBef>
                        <a:spcAft>
                          <a:spcPts val="0"/>
                        </a:spcAft>
                        <a:buNone/>
                      </a:pPr>
                      <a:r>
                        <a:rPr lang="en-US" sz="1800" u="sng" strike="noStrike" cap="none" dirty="0" err="1">
                          <a:solidFill>
                            <a:srgbClr val="0000FF"/>
                          </a:solidFill>
                          <a:latin typeface="Calibri"/>
                          <a:ea typeface="Calibri"/>
                          <a:cs typeface="Calibri"/>
                          <a:sym typeface="Calibri"/>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struct</a:t>
                      </a:r>
                      <a:endParaRPr sz="1800" u="none" strike="noStrike" cap="none" dirty="0">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398775">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const</a:t>
                      </a:r>
                      <a:endParaRPr sz="1800" u="none" strike="noStrike" cap="none">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127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float</a:t>
                      </a:r>
                      <a:endParaRPr sz="1800" u="none" strike="noStrike" cap="none">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398775">
                <a:tc>
                  <a:txBody>
                    <a:bodyPr/>
                    <a:lstStyle/>
                    <a:p>
                      <a:pPr marL="635"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short</a:t>
                      </a:r>
                      <a:endParaRPr sz="1800" u="none" strike="noStrike" cap="none">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None/>
                      </a:pPr>
                      <a:r>
                        <a:rPr lang="en-US" sz="1800" u="sng" strike="noStrike" cap="none" dirty="0">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unsigned</a:t>
                      </a:r>
                      <a:endParaRPr sz="1800" u="none" strike="noStrike" cap="none" dirty="0">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398775">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break</a:t>
                      </a:r>
                      <a:endParaRPr sz="1800" u="none" strike="noStrike" cap="none">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else</a:t>
                      </a:r>
                      <a:endParaRPr sz="1800" u="none" strike="noStrike" cap="none">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398775">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long</a:t>
                      </a:r>
                      <a:endParaRPr sz="1800" u="none" strike="noStrike" cap="none">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switch</a:t>
                      </a:r>
                      <a:endParaRPr sz="1800" u="none" strike="noStrike" cap="none">
                        <a:latin typeface="Calibri"/>
                        <a:ea typeface="Calibri"/>
                        <a:cs typeface="Calibri"/>
                        <a:sym typeface="Calibri"/>
                      </a:endParaRPr>
                    </a:p>
                  </a:txBody>
                  <a:tcPr marL="0" marR="0" marT="495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398775">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continue</a:t>
                      </a:r>
                      <a:endParaRPr sz="1800" u="none" strike="noStrike" cap="none">
                        <a:latin typeface="Calibri"/>
                        <a:ea typeface="Calibri"/>
                        <a:cs typeface="Calibri"/>
                        <a:sym typeface="Calibri"/>
                      </a:endParaRPr>
                    </a:p>
                  </a:txBody>
                  <a:tcPr marL="0" marR="0" marT="501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635" marR="0" lvl="0" indent="0" algn="ctr" rtl="0">
                        <a:lnSpc>
                          <a:spcPct val="100000"/>
                        </a:lnSpc>
                        <a:spcBef>
                          <a:spcPts val="0"/>
                        </a:spcBef>
                        <a:spcAft>
                          <a:spcPts val="0"/>
                        </a:spcAft>
                        <a:buNone/>
                      </a:pPr>
                      <a:r>
                        <a:rPr lang="en-US" sz="1800" u="sng" strike="noStrike" cap="none">
                          <a:solidFill>
                            <a:srgbClr val="0000FF"/>
                          </a:solidFill>
                          <a:latin typeface="Arial"/>
                          <a:ea typeface="Arial"/>
                          <a:cs typeface="Arial"/>
                          <a:sym typeface="Arial"/>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a:t>
                      </a:r>
                      <a:endParaRPr sz="1800" u="none" strike="noStrike" cap="none">
                        <a:latin typeface="Arial"/>
                        <a:ea typeface="Arial"/>
                        <a:cs typeface="Arial"/>
                        <a:sym typeface="Arial"/>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398775">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signed</a:t>
                      </a:r>
                      <a:endParaRPr sz="1800" u="none" strike="noStrike" cap="none">
                        <a:latin typeface="Calibri"/>
                        <a:ea typeface="Calibri"/>
                        <a:cs typeface="Calibri"/>
                        <a:sym typeface="Calibri"/>
                      </a:endParaRPr>
                    </a:p>
                  </a:txBody>
                  <a:tcPr marL="0" marR="0" marT="501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50800" marR="0" lvl="0" indent="0" algn="ctr" rtl="0">
                        <a:lnSpc>
                          <a:spcPct val="100000"/>
                        </a:lnSpc>
                        <a:spcBef>
                          <a:spcPts val="0"/>
                        </a:spcBef>
                        <a:spcAft>
                          <a:spcPts val="0"/>
                        </a:spcAft>
                        <a:buNone/>
                      </a:pPr>
                      <a:r>
                        <a:rPr lang="en-US" sz="1800" u="sng" strike="noStrike" cap="none" dirty="0">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void</a:t>
                      </a:r>
                      <a:endParaRPr sz="1800" u="none" strike="noStrike" cap="none" dirty="0">
                        <a:latin typeface="Calibri"/>
                        <a:ea typeface="Calibri"/>
                        <a:cs typeface="Calibri"/>
                        <a:sym typeface="Calibri"/>
                      </a:endParaRPr>
                    </a:p>
                  </a:txBody>
                  <a:tcPr marL="0" marR="0" marT="501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bl>
          </a:graphicData>
        </a:graphic>
      </p:graphicFrame>
      <p:graphicFrame>
        <p:nvGraphicFramePr>
          <p:cNvPr id="80" name="Google Shape;80;p6"/>
          <p:cNvGraphicFramePr/>
          <p:nvPr>
            <p:extLst>
              <p:ext uri="{D42A27DB-BD31-4B8C-83A1-F6EECF244321}">
                <p14:modId xmlns:p14="http://schemas.microsoft.com/office/powerpoint/2010/main" val="1933074832"/>
              </p:ext>
            </p:extLst>
          </p:nvPr>
        </p:nvGraphicFramePr>
        <p:xfrm>
          <a:off x="5200523" y="2049661"/>
          <a:ext cx="3710950" cy="3245425"/>
        </p:xfrm>
        <a:graphic>
          <a:graphicData uri="http://schemas.openxmlformats.org/drawingml/2006/table">
            <a:tbl>
              <a:tblPr firstRow="1" bandRow="1">
                <a:noFill/>
              </a:tblPr>
              <a:tblGrid>
                <a:gridCol w="1855475"/>
                <a:gridCol w="1855475"/>
              </a:tblGrid>
              <a:tr h="410200">
                <a:tc>
                  <a:txBody>
                    <a:bodyPr/>
                    <a:lstStyle/>
                    <a:p>
                      <a:pPr marL="0" marR="0" lvl="0" indent="0" algn="ctr" rtl="0">
                        <a:lnSpc>
                          <a:spcPct val="100000"/>
                        </a:lnSpc>
                        <a:spcBef>
                          <a:spcPts val="0"/>
                        </a:spcBef>
                        <a:spcAft>
                          <a:spcPts val="0"/>
                        </a:spcAft>
                        <a:buNone/>
                      </a:pPr>
                      <a:r>
                        <a:rPr lang="en-US" sz="1800" u="sng" strike="noStrike" cap="none" dirty="0">
                          <a:solidFill>
                            <a:srgbClr val="0000FF"/>
                          </a:solidFill>
                          <a:latin typeface="Calibri"/>
                          <a:ea typeface="Calibri"/>
                          <a:cs typeface="Calibri"/>
                          <a:sym typeface="Calibri"/>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case</a:t>
                      </a:r>
                      <a:endParaRPr sz="1800" u="none" strike="noStrike" cap="none" dirty="0">
                        <a:latin typeface="Calibri"/>
                        <a:ea typeface="Calibri"/>
                        <a:cs typeface="Calibri"/>
                        <a:sym typeface="Calibri"/>
                      </a:endParaRPr>
                    </a:p>
                  </a:txBody>
                  <a:tcPr marL="0" marR="0" marT="552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635"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enum</a:t>
                      </a:r>
                      <a:endParaRPr sz="1800" u="none" strike="noStrike" cap="none">
                        <a:latin typeface="Calibri"/>
                        <a:ea typeface="Calibri"/>
                        <a:cs typeface="Calibri"/>
                        <a:sym typeface="Calibri"/>
                      </a:endParaRPr>
                    </a:p>
                  </a:txBody>
                  <a:tcPr marL="0" marR="0" marT="552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410200">
                <a:tc>
                  <a:txBody>
                    <a:bodyPr/>
                    <a:lstStyle/>
                    <a:p>
                      <a:pPr marL="1905"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register</a:t>
                      </a:r>
                      <a:endParaRPr sz="1800" u="none" strike="noStrike" cap="none">
                        <a:latin typeface="Calibri"/>
                        <a:ea typeface="Calibri"/>
                        <a:cs typeface="Calibri"/>
                        <a:sym typeface="Calibri"/>
                      </a:endParaRPr>
                    </a:p>
                  </a:txBody>
                  <a:tcPr marL="0" marR="0" marT="552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typedef</a:t>
                      </a:r>
                      <a:endParaRPr sz="1800" u="none" strike="noStrike" cap="none">
                        <a:latin typeface="Calibri"/>
                        <a:ea typeface="Calibri"/>
                        <a:cs typeface="Calibri"/>
                        <a:sym typeface="Calibri"/>
                      </a:endParaRPr>
                    </a:p>
                  </a:txBody>
                  <a:tcPr marL="0" marR="0" marT="552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410200">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default</a:t>
                      </a:r>
                      <a:endParaRPr sz="1800" u="none" strike="noStrike" cap="none">
                        <a:latin typeface="Calibri"/>
                        <a:ea typeface="Calibri"/>
                        <a:cs typeface="Calibri"/>
                        <a:sym typeface="Calibri"/>
                      </a:endParaRPr>
                    </a:p>
                  </a:txBody>
                  <a:tcPr marL="0" marR="0" marT="552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goto</a:t>
                      </a:r>
                      <a:endParaRPr sz="1800" u="none" strike="noStrike" cap="none">
                        <a:latin typeface="Calibri"/>
                        <a:ea typeface="Calibri"/>
                        <a:cs typeface="Calibri"/>
                        <a:sym typeface="Calibri"/>
                      </a:endParaRPr>
                    </a:p>
                  </a:txBody>
                  <a:tcPr marL="0" marR="0" marT="552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410850">
                <a:tc>
                  <a:txBody>
                    <a:bodyPr/>
                    <a:lstStyle/>
                    <a:p>
                      <a:pPr marL="127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sizeof</a:t>
                      </a:r>
                      <a:endParaRPr sz="1800" u="none" strike="noStrike" cap="none">
                        <a:latin typeface="Calibri"/>
                        <a:ea typeface="Calibri"/>
                        <a:cs typeface="Calibri"/>
                        <a:sym typeface="Calibri"/>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127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volatile</a:t>
                      </a:r>
                      <a:endParaRPr sz="1800" u="none" strike="noStrike" cap="none">
                        <a:latin typeface="Calibri"/>
                        <a:ea typeface="Calibri"/>
                        <a:cs typeface="Calibri"/>
                        <a:sym typeface="Calibri"/>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410200">
                <a:tc>
                  <a:txBody>
                    <a:bodyPr/>
                    <a:lstStyle/>
                    <a:p>
                      <a:pPr marL="1905"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char</a:t>
                      </a:r>
                      <a:endParaRPr sz="1800" u="none" strike="noStrike" cap="none">
                        <a:latin typeface="Calibri"/>
                        <a:ea typeface="Calibri"/>
                        <a:cs typeface="Calibri"/>
                        <a:sym typeface="Calibri"/>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635"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extern</a:t>
                      </a:r>
                      <a:endParaRPr sz="1800" u="none" strike="noStrike" cap="none">
                        <a:latin typeface="Calibri"/>
                        <a:ea typeface="Calibri"/>
                        <a:cs typeface="Calibri"/>
                        <a:sym typeface="Calibri"/>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410200">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return</a:t>
                      </a:r>
                      <a:endParaRPr sz="1800" u="none" strike="noStrike" cap="none">
                        <a:latin typeface="Calibri"/>
                        <a:ea typeface="Calibri"/>
                        <a:cs typeface="Calibri"/>
                        <a:sym typeface="Calibri"/>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127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union</a:t>
                      </a:r>
                      <a:endParaRPr sz="1800" u="none" strike="noStrike" cap="none">
                        <a:latin typeface="Calibri"/>
                        <a:ea typeface="Calibri"/>
                        <a:cs typeface="Calibri"/>
                        <a:sym typeface="Calibri"/>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410200">
                <a:tc>
                  <a:txBody>
                    <a:bodyPr/>
                    <a:lstStyle/>
                    <a:p>
                      <a:pPr marL="1905"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do</a:t>
                      </a:r>
                      <a:endParaRPr sz="1800" u="none" strike="noStrike" cap="none">
                        <a:latin typeface="Calibri"/>
                        <a:ea typeface="Calibri"/>
                        <a:cs typeface="Calibri"/>
                        <a:sym typeface="Calibri"/>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0" marR="0" lvl="0" indent="0" algn="ctr" rtl="0">
                        <a:lnSpc>
                          <a:spcPct val="100000"/>
                        </a:lnSpc>
                        <a:spcBef>
                          <a:spcPts val="0"/>
                        </a:spcBef>
                        <a:spcAft>
                          <a:spcPts val="0"/>
                        </a:spcAft>
                        <a:buNone/>
                      </a:pPr>
                      <a:r>
                        <a:rPr lang="en-US" sz="1800" u="sng" strike="noStrike" cap="none">
                          <a:solidFill>
                            <a:srgbClr val="0000FF"/>
                          </a:solidFill>
                          <a:latin typeface="Arial"/>
                          <a:ea typeface="Arial"/>
                          <a:cs typeface="Arial"/>
                          <a:sym typeface="Aria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if</a:t>
                      </a:r>
                      <a:endParaRPr sz="1800" u="none" strike="noStrike" cap="none">
                        <a:latin typeface="Arial"/>
                        <a:ea typeface="Arial"/>
                        <a:cs typeface="Arial"/>
                        <a:sym typeface="Arial"/>
                      </a:endParaRPr>
                    </a:p>
                  </a:txBody>
                  <a:tcPr marL="0" marR="0" marT="622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373375">
                <a:tc>
                  <a:txBody>
                    <a:bodyPr/>
                    <a:lstStyle/>
                    <a:p>
                      <a:pPr marL="2540" marR="0" lvl="0" indent="0" algn="ctr" rtl="0">
                        <a:lnSpc>
                          <a:spcPct val="100000"/>
                        </a:lnSpc>
                        <a:spcBef>
                          <a:spcPts val="0"/>
                        </a:spcBef>
                        <a:spcAft>
                          <a:spcPts val="0"/>
                        </a:spcAft>
                        <a:buNone/>
                      </a:pPr>
                      <a:r>
                        <a:rPr lang="en-US" sz="1800" u="sng" strike="noStrike" cap="none">
                          <a:solidFill>
                            <a:srgbClr val="0000FF"/>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static</a:t>
                      </a:r>
                      <a:endParaRPr sz="1800" u="none" strike="noStrike" cap="none">
                        <a:latin typeface="Calibri"/>
                        <a:ea typeface="Calibri"/>
                        <a:cs typeface="Calibri"/>
                        <a:sym typeface="Calibri"/>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solidFill>
                      <a:srgbClr val="FAFAFA"/>
                    </a:solidFill>
                  </a:tcPr>
                </a:tc>
                <a:tc>
                  <a:txBody>
                    <a:bodyPr/>
                    <a:lstStyle/>
                    <a:p>
                      <a:pPr marL="52069" marR="0" lvl="0" indent="0" algn="ctr" rtl="0">
                        <a:lnSpc>
                          <a:spcPct val="100000"/>
                        </a:lnSpc>
                        <a:spcBef>
                          <a:spcPts val="0"/>
                        </a:spcBef>
                        <a:spcAft>
                          <a:spcPts val="0"/>
                        </a:spcAft>
                        <a:buNone/>
                      </a:pPr>
                      <a:r>
                        <a:rPr lang="en-US" sz="1800" u="sng" strike="noStrike" cap="none" dirty="0">
                          <a:solidFill>
                            <a:srgbClr val="0000FF"/>
                          </a:solidFill>
                          <a:latin typeface="Calibri"/>
                          <a:ea typeface="Calibri"/>
                          <a:cs typeface="Calibri"/>
                          <a:sym typeface="Calibri"/>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while</a:t>
                      </a:r>
                      <a:endParaRPr sz="1800" u="none" strike="noStrike" cap="none" dirty="0">
                        <a:latin typeface="Calibri"/>
                        <a:ea typeface="Calibri"/>
                        <a:cs typeface="Calibri"/>
                        <a:sym typeface="Calibri"/>
                      </a:endParaRPr>
                    </a:p>
                  </a:txBody>
                  <a:tcPr marL="0" marR="0" marT="558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solidFill>
                      <a:srgbClr val="FAFAFA"/>
                    </a:solidFill>
                  </a:tcPr>
                </a:tc>
              </a:tr>
            </a:tbl>
          </a:graphicData>
        </a:graphic>
      </p:graphicFrame>
      <p:sp>
        <p:nvSpPr>
          <p:cNvPr id="81" name="Google Shape;81;p6"/>
          <p:cNvSpPr txBox="1"/>
          <p:nvPr/>
        </p:nvSpPr>
        <p:spPr>
          <a:xfrm>
            <a:off x="9317481" y="5295086"/>
            <a:ext cx="180975" cy="20827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200">
                <a:solidFill>
                  <a:srgbClr val="8A8A8A"/>
                </a:solidFill>
                <a:latin typeface="Calibri"/>
                <a:ea typeface="Calibri"/>
                <a:cs typeface="Calibri"/>
                <a:sym typeface="Calibri"/>
              </a:rPr>
              <a:t>20</a:t>
            </a:r>
            <a:endParaRPr sz="1200">
              <a:latin typeface="Calibri"/>
              <a:ea typeface="Calibri"/>
              <a:cs typeface="Calibri"/>
              <a:sym typeface="Calibri"/>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765760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7"/>
          <p:cNvSpPr txBox="1">
            <a:spLocks noGrp="1"/>
          </p:cNvSpPr>
          <p:nvPr>
            <p:ph type="title"/>
          </p:nvPr>
        </p:nvSpPr>
        <p:spPr>
          <a:xfrm>
            <a:off x="392375" y="225551"/>
            <a:ext cx="9014400" cy="5366084"/>
          </a:xfrm>
          <a:prstGeom prst="rect">
            <a:avLst/>
          </a:prstGeom>
          <a:noFill/>
          <a:ln>
            <a:noFill/>
          </a:ln>
        </p:spPr>
        <p:txBody>
          <a:bodyPr spcFirstLastPara="1" wrap="square" lIns="0" tIns="12700" rIns="0" bIns="0" anchor="t" anchorCtr="0">
            <a:spAutoFit/>
          </a:bodyPr>
          <a:lstStyle/>
          <a:p>
            <a:pPr marL="12700" lvl="0" indent="0" algn="just" rtl="0">
              <a:lnSpc>
                <a:spcPct val="117083"/>
              </a:lnSpc>
              <a:spcBef>
                <a:spcPts val="0"/>
              </a:spcBef>
              <a:spcAft>
                <a:spcPts val="0"/>
              </a:spcAft>
              <a:buNone/>
            </a:pPr>
            <a:r>
              <a:rPr lang="en-US" sz="2400" b="1" dirty="0">
                <a:latin typeface="Times New Roman" pitchFamily="18" charset="0"/>
                <a:cs typeface="Times New Roman" pitchFamily="18" charset="0"/>
              </a:rPr>
              <a:t>IDENTIFIERS IN C LANGUAGE:</a:t>
            </a:r>
            <a:endParaRPr sz="2400" b="1" dirty="0">
              <a:latin typeface="Times New Roman" pitchFamily="18" charset="0"/>
              <a:cs typeface="Times New Roman" pitchFamily="18" charset="0"/>
            </a:endParaRPr>
          </a:p>
          <a:p>
            <a:pPr marL="12700" lvl="0" indent="0" algn="just" rtl="0">
              <a:lnSpc>
                <a:spcPct val="117083"/>
              </a:lnSpc>
              <a:spcBef>
                <a:spcPts val="0"/>
              </a:spcBef>
              <a:spcAft>
                <a:spcPts val="0"/>
              </a:spcAft>
              <a:buNone/>
            </a:pPr>
            <a:r>
              <a:rPr lang="en-US" sz="2400" b="0" dirty="0">
                <a:latin typeface="Times New Roman" pitchFamily="18" charset="0"/>
                <a:ea typeface="Times New Roman"/>
                <a:cs typeface="Times New Roman" pitchFamily="18" charset="0"/>
                <a:sym typeface="Times New Roman"/>
              </a:rPr>
              <a:t>Identifiers are the names provided to the elements of a program such as variables, functions </a:t>
            </a:r>
            <a:r>
              <a:rPr lang="en-US" sz="2400" b="0" dirty="0">
                <a:latin typeface="Times New Roman" pitchFamily="18" charset="0"/>
                <a:cs typeface="Times New Roman" pitchFamily="18" charset="0"/>
              </a:rPr>
              <a:t>and arrays are examples for identifiers.</a:t>
            </a:r>
            <a:endParaRPr sz="2400" b="0" dirty="0">
              <a:latin typeface="Times New Roman" pitchFamily="18" charset="0"/>
              <a:cs typeface="Times New Roman" pitchFamily="18" charset="0"/>
            </a:endParaRPr>
          </a:p>
          <a:p>
            <a:pPr marL="0" lvl="0" indent="0" algn="just" rtl="0">
              <a:spcBef>
                <a:spcPts val="140"/>
              </a:spcBef>
              <a:spcAft>
                <a:spcPts val="0"/>
              </a:spcAft>
              <a:buNone/>
            </a:pPr>
            <a:r>
              <a:rPr lang="en-US" sz="2400" b="0" dirty="0" err="1">
                <a:latin typeface="Times New Roman" pitchFamily="18" charset="0"/>
                <a:cs typeface="Times New Roman" pitchFamily="18" charset="0"/>
              </a:rPr>
              <a:t>eg</a:t>
            </a:r>
            <a:r>
              <a:rPr lang="en-US" sz="2400" b="0" dirty="0">
                <a:latin typeface="Times New Roman" pitchFamily="18" charset="0"/>
                <a:cs typeface="Times New Roman" pitchFamily="18" charset="0"/>
              </a:rPr>
              <a:t>. x is a name given to integer variable in above program</a:t>
            </a:r>
            <a:r>
              <a:rPr lang="en-US" sz="2400" b="0" dirty="0" smtClean="0">
                <a:latin typeface="Times New Roman" pitchFamily="18" charset="0"/>
                <a:cs typeface="Times New Roman" pitchFamily="18" charset="0"/>
              </a:rPr>
              <a:t>.</a:t>
            </a:r>
            <a:br>
              <a:rPr lang="en-US" sz="2400" b="0" dirty="0" smtClean="0">
                <a:latin typeface="Times New Roman" pitchFamily="18" charset="0"/>
                <a:cs typeface="Times New Roman" pitchFamily="18" charset="0"/>
              </a:rPr>
            </a:br>
            <a:endParaRPr sz="2400" b="0" dirty="0">
              <a:latin typeface="Times New Roman" pitchFamily="18" charset="0"/>
              <a:cs typeface="Times New Roman" pitchFamily="18" charset="0"/>
            </a:endParaRPr>
          </a:p>
          <a:p>
            <a:pPr marL="12700" lvl="0" indent="0" algn="just" rtl="0">
              <a:spcBef>
                <a:spcPts val="0"/>
              </a:spcBef>
              <a:spcAft>
                <a:spcPts val="0"/>
              </a:spcAft>
              <a:buClr>
                <a:schemeClr val="dk1"/>
              </a:buClr>
              <a:buSzPts val="1100"/>
              <a:buFont typeface="Arial"/>
              <a:buNone/>
            </a:pPr>
            <a:r>
              <a:rPr lang="en-US" sz="2400" b="1" dirty="0">
                <a:latin typeface="Times New Roman" pitchFamily="18" charset="0"/>
                <a:cs typeface="Times New Roman" pitchFamily="18" charset="0"/>
              </a:rPr>
              <a:t>RULES FOR CONSTRUCTING IDENTIFIER NAME IN C:</a:t>
            </a:r>
            <a:endParaRPr sz="2400" b="1" dirty="0">
              <a:latin typeface="Times New Roman" pitchFamily="18" charset="0"/>
              <a:cs typeface="Times New Roman" pitchFamily="18" charset="0"/>
            </a:endParaRPr>
          </a:p>
          <a:p>
            <a:pPr marL="118745" lvl="0" indent="-146049" algn="just" rtl="0">
              <a:spcBef>
                <a:spcPts val="0"/>
              </a:spcBef>
              <a:spcAft>
                <a:spcPts val="0"/>
              </a:spcAft>
              <a:buClr>
                <a:schemeClr val="dk1"/>
              </a:buClr>
              <a:buSzPts val="2300"/>
              <a:buFont typeface="Times New Roman"/>
              <a:buChar char="•"/>
            </a:pPr>
            <a:r>
              <a:rPr lang="en-US" sz="2400" b="0" dirty="0">
                <a:latin typeface="Times New Roman" pitchFamily="18" charset="0"/>
                <a:cs typeface="Times New Roman" pitchFamily="18" charset="0"/>
              </a:rPr>
              <a:t>First character should be an alphabet or underscore.</a:t>
            </a:r>
            <a:endParaRPr sz="2400" b="0" dirty="0">
              <a:latin typeface="Times New Roman" pitchFamily="18" charset="0"/>
              <a:cs typeface="Times New Roman" pitchFamily="18" charset="0"/>
            </a:endParaRPr>
          </a:p>
          <a:p>
            <a:pPr marL="118745" lvl="0" indent="-146049" algn="just" rtl="0">
              <a:spcBef>
                <a:spcPts val="5"/>
              </a:spcBef>
              <a:spcAft>
                <a:spcPts val="0"/>
              </a:spcAft>
              <a:buClr>
                <a:schemeClr val="dk1"/>
              </a:buClr>
              <a:buSzPts val="2300"/>
              <a:buFont typeface="Times New Roman"/>
              <a:buChar char="•"/>
            </a:pPr>
            <a:r>
              <a:rPr lang="en-US" sz="2400" b="0" dirty="0">
                <a:latin typeface="Times New Roman" pitchFamily="18" charset="0"/>
                <a:cs typeface="Times New Roman" pitchFamily="18" charset="0"/>
              </a:rPr>
              <a:t>Succeeding characters might be digits or letter.</a:t>
            </a:r>
            <a:endParaRPr sz="2400" b="0" dirty="0">
              <a:latin typeface="Times New Roman" pitchFamily="18" charset="0"/>
              <a:cs typeface="Times New Roman" pitchFamily="18" charset="0"/>
            </a:endParaRPr>
          </a:p>
          <a:p>
            <a:pPr marL="118745" lvl="0" indent="-146049" algn="just" rtl="0">
              <a:lnSpc>
                <a:spcPct val="117083"/>
              </a:lnSpc>
              <a:spcBef>
                <a:spcPts val="0"/>
              </a:spcBef>
              <a:spcAft>
                <a:spcPts val="0"/>
              </a:spcAft>
              <a:buClr>
                <a:schemeClr val="dk1"/>
              </a:buClr>
              <a:buSzPts val="2300"/>
              <a:buFont typeface="Times New Roman"/>
              <a:buChar char="•"/>
            </a:pPr>
            <a:r>
              <a:rPr lang="en-US" sz="2400" b="0" dirty="0">
                <a:latin typeface="Times New Roman" pitchFamily="18" charset="0"/>
                <a:cs typeface="Times New Roman" pitchFamily="18" charset="0"/>
              </a:rPr>
              <a:t>Punctuation, spaces and special characters aren’t allowed except underscore.</a:t>
            </a:r>
            <a:endParaRPr sz="2400" b="0" dirty="0">
              <a:latin typeface="Times New Roman" pitchFamily="18" charset="0"/>
              <a:cs typeface="Times New Roman" pitchFamily="18" charset="0"/>
            </a:endParaRPr>
          </a:p>
          <a:p>
            <a:pPr marL="118745" lvl="0" indent="-146049" algn="just" rtl="0">
              <a:lnSpc>
                <a:spcPct val="117083"/>
              </a:lnSpc>
              <a:spcBef>
                <a:spcPts val="0"/>
              </a:spcBef>
              <a:spcAft>
                <a:spcPts val="0"/>
              </a:spcAft>
              <a:buClr>
                <a:schemeClr val="dk1"/>
              </a:buClr>
              <a:buSzPts val="2300"/>
              <a:buFont typeface="Times New Roman"/>
              <a:buChar char="•"/>
            </a:pPr>
            <a:r>
              <a:rPr lang="en-US" sz="2400" b="0" dirty="0">
                <a:latin typeface="Times New Roman" pitchFamily="18" charset="0"/>
                <a:cs typeface="Times New Roman" pitchFamily="18" charset="0"/>
              </a:rPr>
              <a:t>Identifiers should not be keywords.</a:t>
            </a:r>
            <a:endParaRPr sz="2400" b="0" dirty="0">
              <a:latin typeface="Times New Roman" pitchFamily="18" charset="0"/>
              <a:cs typeface="Times New Roman" pitchFamily="18" charset="0"/>
            </a:endParaRPr>
          </a:p>
          <a:p>
            <a:pPr marL="118745" lvl="0" indent="-146049" algn="just" rtl="0">
              <a:spcBef>
                <a:spcPts val="0"/>
              </a:spcBef>
              <a:spcAft>
                <a:spcPts val="0"/>
              </a:spcAft>
              <a:buClr>
                <a:schemeClr val="dk1"/>
              </a:buClr>
              <a:buSzPts val="2300"/>
              <a:buFont typeface="Times New Roman"/>
              <a:buChar char="•"/>
            </a:pPr>
            <a:r>
              <a:rPr lang="en-US" sz="2400" b="0" dirty="0">
                <a:latin typeface="Times New Roman" pitchFamily="18" charset="0"/>
                <a:cs typeface="Times New Roman" pitchFamily="18" charset="0"/>
              </a:rPr>
              <a:t>Identifiers are case sensitive.</a:t>
            </a:r>
            <a:endParaRPr sz="2400" b="0" dirty="0">
              <a:latin typeface="Times New Roman" pitchFamily="18" charset="0"/>
              <a:cs typeface="Times New Roman" pitchFamily="18" charset="0"/>
            </a:endParaRPr>
          </a:p>
          <a:p>
            <a:pPr marL="118745" lvl="0" indent="-146049" algn="just" rtl="0">
              <a:spcBef>
                <a:spcPts val="0"/>
              </a:spcBef>
              <a:spcAft>
                <a:spcPts val="0"/>
              </a:spcAft>
              <a:buClr>
                <a:schemeClr val="dk1"/>
              </a:buClr>
              <a:buSzPts val="2300"/>
              <a:buFont typeface="Times New Roman"/>
              <a:buChar char="•"/>
            </a:pPr>
            <a:r>
              <a:rPr lang="en-US" sz="2400" b="0" dirty="0">
                <a:latin typeface="Times New Roman" pitchFamily="18" charset="0"/>
                <a:cs typeface="Times New Roman" pitchFamily="18" charset="0"/>
              </a:rPr>
              <a:t>Ex: valid identifiers: salary, </a:t>
            </a:r>
            <a:r>
              <a:rPr lang="en-US" sz="2400" b="0" dirty="0" err="1">
                <a:latin typeface="Times New Roman" pitchFamily="18" charset="0"/>
                <a:cs typeface="Times New Roman" pitchFamily="18" charset="0"/>
              </a:rPr>
              <a:t>num</a:t>
            </a:r>
            <a:r>
              <a:rPr lang="en-US" sz="2400" b="0" dirty="0">
                <a:latin typeface="Times New Roman" pitchFamily="18" charset="0"/>
                <a:cs typeface="Times New Roman" pitchFamily="18" charset="0"/>
              </a:rPr>
              <a:t>, _sum, </a:t>
            </a:r>
            <a:r>
              <a:rPr lang="en-US" sz="2400" b="0" dirty="0" err="1">
                <a:latin typeface="Times New Roman" pitchFamily="18" charset="0"/>
                <a:cs typeface="Times New Roman" pitchFamily="18" charset="0"/>
              </a:rPr>
              <a:t>int_num</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avg_salary</a:t>
            </a:r>
            <a:r>
              <a:rPr lang="en-US" sz="2400" b="0" dirty="0">
                <a:latin typeface="Times New Roman" pitchFamily="18" charset="0"/>
                <a:cs typeface="Times New Roman" pitchFamily="18" charset="0"/>
              </a:rPr>
              <a:t>, num6</a:t>
            </a:r>
            <a:endParaRPr sz="2400" b="0" dirty="0">
              <a:latin typeface="Times New Roman" pitchFamily="18" charset="0"/>
              <a:cs typeface="Times New Roman" pitchFamily="18" charset="0"/>
            </a:endParaRPr>
          </a:p>
          <a:p>
            <a:pPr marL="118745" lvl="0" indent="-146049" algn="just" rtl="0">
              <a:lnSpc>
                <a:spcPct val="113958"/>
              </a:lnSpc>
              <a:spcBef>
                <a:spcPts val="0"/>
              </a:spcBef>
              <a:spcAft>
                <a:spcPts val="0"/>
              </a:spcAft>
              <a:buClr>
                <a:schemeClr val="dk1"/>
              </a:buClr>
              <a:buSzPts val="2300"/>
              <a:buFont typeface="Times New Roman"/>
              <a:buChar char="•"/>
            </a:pPr>
            <a:r>
              <a:rPr lang="en-US" sz="2400" b="0" dirty="0">
                <a:latin typeface="Times New Roman" pitchFamily="18" charset="0"/>
                <a:cs typeface="Times New Roman" pitchFamily="18" charset="0"/>
              </a:rPr>
              <a:t>Invalid : </a:t>
            </a:r>
            <a:r>
              <a:rPr lang="en-US" sz="2400" b="0" dirty="0" err="1">
                <a:latin typeface="Times New Roman" pitchFamily="18" charset="0"/>
                <a:cs typeface="Times New Roman" pitchFamily="18" charset="0"/>
              </a:rPr>
              <a:t>int</a:t>
            </a:r>
            <a:r>
              <a:rPr lang="en-US" sz="2400" b="0" dirty="0">
                <a:latin typeface="Times New Roman" pitchFamily="18" charset="0"/>
                <a:cs typeface="Times New Roman" pitchFamily="18" charset="0"/>
              </a:rPr>
              <a:t>, 9num, </a:t>
            </a:r>
            <a:r>
              <a:rPr lang="en-US" sz="2400" b="0" dirty="0" err="1">
                <a:latin typeface="Times New Roman" pitchFamily="18" charset="0"/>
                <a:cs typeface="Times New Roman" pitchFamily="18" charset="0"/>
              </a:rPr>
              <a:t>n@um</a:t>
            </a:r>
            <a:endParaRPr sz="2400" b="0" dirty="0">
              <a:latin typeface="Times New Roman" pitchFamily="18" charset="0"/>
              <a:cs typeface="Times New Roman" pitchFamily="18" charset="0"/>
            </a:endParaRPr>
          </a:p>
        </p:txBody>
      </p:sp>
      <p:sp>
        <p:nvSpPr>
          <p:cNvPr id="87" name="Google Shape;87;p7"/>
          <p:cNvSpPr txBox="1"/>
          <p:nvPr/>
        </p:nvSpPr>
        <p:spPr>
          <a:xfrm>
            <a:off x="9317481" y="5295086"/>
            <a:ext cx="180975" cy="20827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200">
                <a:solidFill>
                  <a:srgbClr val="8A8A8A"/>
                </a:solidFill>
                <a:latin typeface="Calibri"/>
                <a:ea typeface="Calibri"/>
                <a:cs typeface="Calibri"/>
                <a:sym typeface="Calibri"/>
              </a:rPr>
              <a:t>21</a:t>
            </a:r>
            <a:endParaRPr sz="1200">
              <a:latin typeface="Calibri"/>
              <a:ea typeface="Calibri"/>
              <a:cs typeface="Calibri"/>
              <a:sym typeface="Calibri"/>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4216499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8"/>
          <p:cNvSpPr txBox="1">
            <a:spLocks noGrp="1"/>
          </p:cNvSpPr>
          <p:nvPr>
            <p:ph type="title"/>
          </p:nvPr>
        </p:nvSpPr>
        <p:spPr>
          <a:xfrm>
            <a:off x="313101" y="157725"/>
            <a:ext cx="74880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t>C -Constants</a:t>
            </a:r>
            <a:endParaRPr sz="2400"/>
          </a:p>
        </p:txBody>
      </p:sp>
      <p:sp>
        <p:nvSpPr>
          <p:cNvPr id="93" name="Google Shape;93;p8"/>
          <p:cNvSpPr txBox="1"/>
          <p:nvPr/>
        </p:nvSpPr>
        <p:spPr>
          <a:xfrm>
            <a:off x="706925" y="719425"/>
            <a:ext cx="8516100" cy="3115800"/>
          </a:xfrm>
          <a:prstGeom prst="rect">
            <a:avLst/>
          </a:prstGeom>
          <a:noFill/>
          <a:ln>
            <a:noFill/>
          </a:ln>
        </p:spPr>
        <p:txBody>
          <a:bodyPr spcFirstLastPara="1" wrap="square" lIns="0" tIns="3800" rIns="0" bIns="0" anchor="t" anchorCtr="0">
            <a:spAutoFit/>
          </a:bodyPr>
          <a:lstStyle/>
          <a:p>
            <a:pPr marL="118745" lvl="0" indent="-146049" algn="l" rtl="0">
              <a:lnSpc>
                <a:spcPct val="100000"/>
              </a:lnSpc>
              <a:spcBef>
                <a:spcPts val="0"/>
              </a:spcBef>
              <a:spcAft>
                <a:spcPts val="0"/>
              </a:spcAft>
              <a:buSzPts val="2300"/>
              <a:buFont typeface="Arial"/>
              <a:buChar char="•"/>
            </a:pPr>
            <a:r>
              <a:rPr lang="en-US" sz="2200">
                <a:latin typeface="Times New Roman"/>
                <a:ea typeface="Times New Roman"/>
                <a:cs typeface="Times New Roman"/>
                <a:sym typeface="Times New Roman"/>
              </a:rPr>
              <a:t>C Constants are also like normal variables. But, only difference is, their values can not be</a:t>
            </a:r>
            <a:endParaRPr sz="2200">
              <a:latin typeface="Times New Roman"/>
              <a:ea typeface="Times New Roman"/>
              <a:cs typeface="Times New Roman"/>
              <a:sym typeface="Times New Roman"/>
            </a:endParaRPr>
          </a:p>
          <a:p>
            <a:pPr marL="12700" lvl="0" indent="0" algn="l" rtl="0">
              <a:lnSpc>
                <a:spcPct val="112500"/>
              </a:lnSpc>
              <a:spcBef>
                <a:spcPts val="90"/>
              </a:spcBef>
              <a:spcAft>
                <a:spcPts val="0"/>
              </a:spcAft>
              <a:buNone/>
            </a:pPr>
            <a:r>
              <a:rPr lang="en-US" sz="2200">
                <a:latin typeface="Times New Roman"/>
                <a:ea typeface="Times New Roman"/>
                <a:cs typeface="Times New Roman"/>
                <a:sym typeface="Times New Roman"/>
              </a:rPr>
              <a:t>modified by the program once they are defined.</a:t>
            </a:r>
            <a:endParaRPr sz="2200">
              <a:latin typeface="Times New Roman"/>
              <a:ea typeface="Times New Roman"/>
              <a:cs typeface="Times New Roman"/>
              <a:sym typeface="Times New Roman"/>
            </a:endParaRPr>
          </a:p>
          <a:p>
            <a:pPr marL="12700" marR="5080" lvl="0" indent="-146049" algn="l" rtl="0">
              <a:lnSpc>
                <a:spcPct val="125909"/>
              </a:lnSpc>
              <a:spcBef>
                <a:spcPts val="20"/>
              </a:spcBef>
              <a:spcAft>
                <a:spcPts val="0"/>
              </a:spcAft>
              <a:buSzPts val="2300"/>
              <a:buFont typeface="Arial"/>
              <a:buChar char="•"/>
            </a:pPr>
            <a:r>
              <a:rPr lang="en-US" sz="2200">
                <a:latin typeface="Times New Roman"/>
                <a:ea typeface="Times New Roman"/>
                <a:cs typeface="Times New Roman"/>
                <a:sym typeface="Times New Roman"/>
              </a:rPr>
              <a:t>	Constant is a fixed value assigned to a variable which cannot be modified in a program. They are also called as literals.</a:t>
            </a:r>
            <a:endParaRPr sz="2200">
              <a:latin typeface="Times New Roman"/>
              <a:ea typeface="Times New Roman"/>
              <a:cs typeface="Times New Roman"/>
              <a:sym typeface="Times New Roman"/>
            </a:endParaRPr>
          </a:p>
          <a:p>
            <a:pPr marL="118745" lvl="0" indent="-146049" algn="l" rtl="0">
              <a:lnSpc>
                <a:spcPct val="115909"/>
              </a:lnSpc>
              <a:spcBef>
                <a:spcPts val="0"/>
              </a:spcBef>
              <a:spcAft>
                <a:spcPts val="0"/>
              </a:spcAft>
              <a:buSzPts val="2300"/>
              <a:buFont typeface="Arial"/>
              <a:buChar char="•"/>
            </a:pPr>
            <a:r>
              <a:rPr lang="en-US" sz="2200">
                <a:latin typeface="Times New Roman"/>
                <a:ea typeface="Times New Roman"/>
                <a:cs typeface="Times New Roman"/>
                <a:sym typeface="Times New Roman"/>
              </a:rPr>
              <a:t>Constants may be belonging to any of the data type.</a:t>
            </a:r>
            <a:endParaRPr sz="2200">
              <a:latin typeface="Times New Roman"/>
              <a:ea typeface="Times New Roman"/>
              <a:cs typeface="Times New Roman"/>
              <a:sym typeface="Times New Roman"/>
            </a:endParaRPr>
          </a:p>
          <a:p>
            <a:pPr marL="12700" lvl="0" indent="0" algn="l" rtl="0">
              <a:lnSpc>
                <a:spcPct val="119090"/>
              </a:lnSpc>
              <a:spcBef>
                <a:spcPts val="0"/>
              </a:spcBef>
              <a:spcAft>
                <a:spcPts val="0"/>
              </a:spcAft>
              <a:buNone/>
            </a:pPr>
            <a:r>
              <a:rPr lang="en-US" sz="2200">
                <a:latin typeface="Times New Roman"/>
                <a:ea typeface="Times New Roman"/>
                <a:cs typeface="Times New Roman"/>
                <a:sym typeface="Times New Roman"/>
              </a:rPr>
              <a:t>Syntax:	</a:t>
            </a:r>
            <a:r>
              <a:rPr lang="en-US" sz="2200" b="1">
                <a:latin typeface="Times New Roman"/>
                <a:ea typeface="Times New Roman"/>
                <a:cs typeface="Times New Roman"/>
                <a:sym typeface="Times New Roman"/>
              </a:rPr>
              <a:t>const data_type variable_name;</a:t>
            </a:r>
            <a:endParaRPr sz="2200">
              <a:latin typeface="Times New Roman"/>
              <a:ea typeface="Times New Roman"/>
              <a:cs typeface="Times New Roman"/>
              <a:sym typeface="Times New Roman"/>
            </a:endParaRPr>
          </a:p>
          <a:p>
            <a:pPr marL="12700" lvl="0" indent="0" algn="l" rtl="0">
              <a:lnSpc>
                <a:spcPct val="100000"/>
              </a:lnSpc>
              <a:spcBef>
                <a:spcPts val="0"/>
              </a:spcBef>
              <a:spcAft>
                <a:spcPts val="0"/>
              </a:spcAft>
              <a:buNone/>
            </a:pPr>
            <a:r>
              <a:rPr lang="en-US" sz="2200" b="1">
                <a:latin typeface="Times New Roman"/>
                <a:ea typeface="Times New Roman"/>
                <a:cs typeface="Times New Roman"/>
                <a:sym typeface="Times New Roman"/>
              </a:rPr>
              <a:t>Ex: const int a=3.14;	const char letter= ‘n’ ;</a:t>
            </a:r>
            <a:endParaRPr sz="2200">
              <a:latin typeface="Times New Roman"/>
              <a:ea typeface="Times New Roman"/>
              <a:cs typeface="Times New Roman"/>
              <a:sym typeface="Times New Roman"/>
            </a:endParaRPr>
          </a:p>
        </p:txBody>
      </p:sp>
      <p:sp>
        <p:nvSpPr>
          <p:cNvPr id="94" name="Google Shape;94;p8"/>
          <p:cNvSpPr txBox="1"/>
          <p:nvPr/>
        </p:nvSpPr>
        <p:spPr>
          <a:xfrm>
            <a:off x="9351009" y="5278323"/>
            <a:ext cx="147320" cy="20827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22</a:t>
            </a:r>
            <a:endParaRPr sz="1200">
              <a:latin typeface="Times New Roman"/>
              <a:ea typeface="Times New Roman"/>
              <a:cs typeface="Times New Roman"/>
              <a:sym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970943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9"/>
          <p:cNvSpPr txBox="1"/>
          <p:nvPr/>
        </p:nvSpPr>
        <p:spPr>
          <a:xfrm>
            <a:off x="492353" y="147014"/>
            <a:ext cx="8783700" cy="5025000"/>
          </a:xfrm>
          <a:prstGeom prst="rect">
            <a:avLst/>
          </a:prstGeom>
          <a:noFill/>
          <a:ln>
            <a:noFill/>
          </a:ln>
        </p:spPr>
        <p:txBody>
          <a:bodyPr spcFirstLastPara="1" wrap="square" lIns="0" tIns="12700" rIns="0" bIns="0" anchor="t" anchorCtr="0">
            <a:spAutoFit/>
          </a:bodyPr>
          <a:lstStyle/>
          <a:p>
            <a:pPr marL="12700" lvl="0" indent="0" algn="l" rtl="0">
              <a:lnSpc>
                <a:spcPct val="108611"/>
              </a:lnSpc>
              <a:spcBef>
                <a:spcPts val="0"/>
              </a:spcBef>
              <a:spcAft>
                <a:spcPts val="0"/>
              </a:spcAft>
              <a:buNone/>
            </a:pPr>
            <a:r>
              <a:rPr lang="en-US" sz="1800" b="1">
                <a:latin typeface="Times New Roman"/>
                <a:ea typeface="Times New Roman"/>
                <a:cs typeface="Times New Roman"/>
                <a:sym typeface="Times New Roman"/>
              </a:rPr>
              <a:t>TYPES OF C CONSTANT:</a:t>
            </a:r>
            <a:endParaRPr sz="2200" b="1">
              <a:latin typeface="Times New Roman"/>
              <a:ea typeface="Times New Roman"/>
              <a:cs typeface="Times New Roman"/>
              <a:sym typeface="Times New Roman"/>
            </a:endParaRPr>
          </a:p>
          <a:p>
            <a:pPr marL="355600" lvl="0" indent="-355600" algn="just" rtl="0">
              <a:lnSpc>
                <a:spcPct val="97750"/>
              </a:lnSpc>
              <a:spcBef>
                <a:spcPts val="100"/>
              </a:spcBef>
              <a:spcAft>
                <a:spcPts val="0"/>
              </a:spcAft>
              <a:buSzPts val="2200"/>
              <a:buFont typeface="Noto Sans Symbols"/>
              <a:buChar char="❖"/>
            </a:pPr>
            <a:r>
              <a:rPr lang="en-US" sz="2200" b="1">
                <a:latin typeface="Times New Roman"/>
                <a:ea typeface="Times New Roman"/>
                <a:cs typeface="Times New Roman"/>
                <a:sym typeface="Times New Roman"/>
              </a:rPr>
              <a:t>Integer constants : </a:t>
            </a:r>
            <a:r>
              <a:rPr lang="en-US" sz="2200">
                <a:latin typeface="Times New Roman"/>
                <a:ea typeface="Times New Roman"/>
                <a:cs typeface="Times New Roman"/>
                <a:sym typeface="Times New Roman"/>
              </a:rPr>
              <a:t>These constant must have digits without decimal point and it be either negative or positive.</a:t>
            </a:r>
            <a:endParaRPr sz="2200">
              <a:latin typeface="Times New Roman"/>
              <a:ea typeface="Times New Roman"/>
              <a:cs typeface="Times New Roman"/>
              <a:sym typeface="Times New Roman"/>
            </a:endParaRPr>
          </a:p>
          <a:p>
            <a:pPr marL="355600" lvl="0" indent="-355600" algn="just" rtl="0">
              <a:lnSpc>
                <a:spcPct val="97750"/>
              </a:lnSpc>
              <a:spcBef>
                <a:spcPts val="100"/>
              </a:spcBef>
              <a:spcAft>
                <a:spcPts val="0"/>
              </a:spcAft>
              <a:buSzPts val="2200"/>
              <a:buFont typeface="Noto Sans Symbols"/>
              <a:buChar char="❖"/>
            </a:pPr>
            <a:r>
              <a:rPr lang="en-US" sz="2200" b="1">
                <a:latin typeface="Times New Roman"/>
                <a:ea typeface="Times New Roman"/>
                <a:cs typeface="Times New Roman"/>
                <a:sym typeface="Times New Roman"/>
              </a:rPr>
              <a:t>Real or floating-point constants : </a:t>
            </a:r>
            <a:r>
              <a:rPr lang="en-US" sz="2200">
                <a:latin typeface="Times New Roman"/>
                <a:ea typeface="Times New Roman"/>
                <a:cs typeface="Times New Roman"/>
                <a:sym typeface="Times New Roman"/>
              </a:rPr>
              <a:t>These constant must have digits along with the decimal point and it be either negative or positive.</a:t>
            </a:r>
            <a:endParaRPr sz="2200" b="1">
              <a:latin typeface="Times New Roman"/>
              <a:ea typeface="Times New Roman"/>
              <a:cs typeface="Times New Roman"/>
              <a:sym typeface="Times New Roman"/>
            </a:endParaRPr>
          </a:p>
          <a:p>
            <a:pPr marL="355600" lvl="0" indent="-355600" algn="just" rtl="0">
              <a:lnSpc>
                <a:spcPct val="97750"/>
              </a:lnSpc>
              <a:spcBef>
                <a:spcPts val="100"/>
              </a:spcBef>
              <a:spcAft>
                <a:spcPts val="0"/>
              </a:spcAft>
              <a:buSzPts val="2200"/>
              <a:buFont typeface="Noto Sans Symbols"/>
              <a:buChar char="❖"/>
            </a:pPr>
            <a:r>
              <a:rPr lang="en-US" sz="2200" b="1">
                <a:latin typeface="Times New Roman"/>
                <a:ea typeface="Times New Roman"/>
                <a:cs typeface="Times New Roman"/>
                <a:sym typeface="Times New Roman"/>
              </a:rPr>
              <a:t>Octal &amp; Hexadecimal constants: </a:t>
            </a:r>
            <a:r>
              <a:rPr lang="en-US" sz="2200">
                <a:latin typeface="Times New Roman"/>
                <a:ea typeface="Times New Roman"/>
                <a:cs typeface="Times New Roman"/>
                <a:sym typeface="Times New Roman"/>
              </a:rPr>
              <a:t>These are the numerical constants which start with 0 and 0x respectively.</a:t>
            </a:r>
            <a:endParaRPr sz="2200" b="1">
              <a:latin typeface="Times New Roman"/>
              <a:ea typeface="Times New Roman"/>
              <a:cs typeface="Times New Roman"/>
              <a:sym typeface="Times New Roman"/>
            </a:endParaRPr>
          </a:p>
          <a:p>
            <a:pPr marL="355600" lvl="0" indent="-355600" algn="just" rtl="0">
              <a:lnSpc>
                <a:spcPct val="97750"/>
              </a:lnSpc>
              <a:spcBef>
                <a:spcPts val="100"/>
              </a:spcBef>
              <a:spcAft>
                <a:spcPts val="0"/>
              </a:spcAft>
              <a:buSzPts val="2200"/>
              <a:buFont typeface="Noto Sans Symbols"/>
              <a:buChar char="❖"/>
            </a:pPr>
            <a:r>
              <a:rPr lang="en-US" sz="2200" b="1">
                <a:latin typeface="Times New Roman"/>
                <a:ea typeface="Times New Roman"/>
                <a:cs typeface="Times New Roman"/>
                <a:sym typeface="Times New Roman"/>
              </a:rPr>
              <a:t>Character constants : </a:t>
            </a:r>
            <a:r>
              <a:rPr lang="en-US" sz="2200">
                <a:latin typeface="Times New Roman"/>
                <a:ea typeface="Times New Roman"/>
                <a:cs typeface="Times New Roman"/>
                <a:sym typeface="Times New Roman"/>
              </a:rPr>
              <a:t>These constants are a single alphabet, single digit or single special symbol enclosed within single quotes.</a:t>
            </a:r>
            <a:endParaRPr sz="2200" b="1">
              <a:latin typeface="Times New Roman"/>
              <a:ea typeface="Times New Roman"/>
              <a:cs typeface="Times New Roman"/>
              <a:sym typeface="Times New Roman"/>
            </a:endParaRPr>
          </a:p>
          <a:p>
            <a:pPr marL="355600" lvl="0" indent="-355600" algn="just" rtl="0">
              <a:lnSpc>
                <a:spcPct val="97750"/>
              </a:lnSpc>
              <a:spcBef>
                <a:spcPts val="100"/>
              </a:spcBef>
              <a:spcAft>
                <a:spcPts val="0"/>
              </a:spcAft>
              <a:buSzPts val="2200"/>
              <a:buFont typeface="Noto Sans Symbols"/>
              <a:buChar char="❖"/>
            </a:pPr>
            <a:r>
              <a:rPr lang="en-US" sz="2200" b="1">
                <a:latin typeface="Times New Roman"/>
                <a:ea typeface="Times New Roman"/>
                <a:cs typeface="Times New Roman"/>
                <a:sym typeface="Times New Roman"/>
              </a:rPr>
              <a:t>String constants : </a:t>
            </a:r>
            <a:r>
              <a:rPr lang="en-US" sz="2200">
                <a:latin typeface="Times New Roman"/>
                <a:ea typeface="Times New Roman"/>
                <a:cs typeface="Times New Roman"/>
                <a:sym typeface="Times New Roman"/>
              </a:rPr>
              <a:t>These constants are a single or several alphabet(s), single or several digit(s)or single or several special symbols or combination of these enclosed within double quotes.</a:t>
            </a:r>
            <a:endParaRPr sz="2200" b="1">
              <a:latin typeface="Times New Roman"/>
              <a:ea typeface="Times New Roman"/>
              <a:cs typeface="Times New Roman"/>
              <a:sym typeface="Times New Roman"/>
            </a:endParaRPr>
          </a:p>
          <a:p>
            <a:pPr marL="355600" lvl="0" indent="-355600" algn="just" rtl="0">
              <a:lnSpc>
                <a:spcPct val="97750"/>
              </a:lnSpc>
              <a:spcBef>
                <a:spcPts val="100"/>
              </a:spcBef>
              <a:spcAft>
                <a:spcPts val="0"/>
              </a:spcAft>
              <a:buSzPts val="2200"/>
              <a:buFont typeface="Noto Sans Symbols"/>
              <a:buChar char="❖"/>
            </a:pPr>
            <a:r>
              <a:rPr lang="en-US" sz="2200" b="1">
                <a:latin typeface="Times New Roman"/>
                <a:ea typeface="Times New Roman"/>
                <a:cs typeface="Times New Roman"/>
                <a:sym typeface="Times New Roman"/>
              </a:rPr>
              <a:t>Backslash character constants : </a:t>
            </a:r>
            <a:r>
              <a:rPr lang="en-US" sz="2200">
                <a:latin typeface="Times New Roman"/>
                <a:ea typeface="Times New Roman"/>
                <a:cs typeface="Times New Roman"/>
                <a:sym typeface="Times New Roman"/>
              </a:rPr>
              <a:t>C provides backslash constants which perform specific actions. Ex: ‘\n’ newline, ‘\t’ tab space, ‘\0’ null character etc.</a:t>
            </a:r>
            <a:endParaRPr sz="2200">
              <a:latin typeface="Times New Roman"/>
              <a:ea typeface="Times New Roman"/>
              <a:cs typeface="Times New Roman"/>
              <a:sym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761612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aphicFrame>
        <p:nvGraphicFramePr>
          <p:cNvPr id="104" name="Google Shape;104;p10"/>
          <p:cNvGraphicFramePr/>
          <p:nvPr/>
        </p:nvGraphicFramePr>
        <p:xfrm>
          <a:off x="1137285" y="302196"/>
          <a:ext cx="7797175" cy="5364460"/>
        </p:xfrm>
        <a:graphic>
          <a:graphicData uri="http://schemas.openxmlformats.org/drawingml/2006/table">
            <a:tbl>
              <a:tblPr firstRow="1" bandRow="1">
                <a:noFill/>
              </a:tblPr>
              <a:tblGrid>
                <a:gridCol w="3898275"/>
                <a:gridCol w="3898900"/>
              </a:tblGrid>
              <a:tr h="409575">
                <a:tc>
                  <a:txBody>
                    <a:bodyPr/>
                    <a:lstStyle/>
                    <a:p>
                      <a:pPr marL="0" marR="0" lvl="0" indent="0" algn="ctr" rtl="0">
                        <a:lnSpc>
                          <a:spcPct val="100000"/>
                        </a:lnSpc>
                        <a:spcBef>
                          <a:spcPts val="0"/>
                        </a:spcBef>
                        <a:spcAft>
                          <a:spcPts val="0"/>
                        </a:spcAft>
                        <a:buNone/>
                      </a:pPr>
                      <a:r>
                        <a:rPr lang="en-US" sz="2000" b="1" u="none" strike="noStrike" cap="none">
                          <a:latin typeface="Times New Roman"/>
                          <a:ea typeface="Times New Roman"/>
                          <a:cs typeface="Times New Roman"/>
                          <a:sym typeface="Times New Roman"/>
                        </a:rPr>
                        <a:t>Constant type</a:t>
                      </a:r>
                      <a:endParaRPr sz="2000" u="none" strike="noStrike" cap="none">
                        <a:latin typeface="Times New Roman"/>
                        <a:ea typeface="Times New Roman"/>
                        <a:cs typeface="Times New Roman"/>
                        <a:sym typeface="Times New Roman"/>
                      </a:endParaRPr>
                    </a:p>
                  </a:txBody>
                  <a:tcPr marL="0" marR="0" marT="8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1062990" marR="0" lvl="0" indent="0" algn="l" rtl="0">
                        <a:lnSpc>
                          <a:spcPct val="100000"/>
                        </a:lnSpc>
                        <a:spcBef>
                          <a:spcPts val="0"/>
                        </a:spcBef>
                        <a:spcAft>
                          <a:spcPts val="0"/>
                        </a:spcAft>
                        <a:buNone/>
                      </a:pPr>
                      <a:r>
                        <a:rPr lang="en-US" sz="2000" b="1" u="none" strike="noStrike" cap="none">
                          <a:latin typeface="Times New Roman"/>
                          <a:ea typeface="Times New Roman"/>
                          <a:cs typeface="Times New Roman"/>
                          <a:sym typeface="Times New Roman"/>
                        </a:rPr>
                        <a:t>data type (Example)</a:t>
                      </a:r>
                      <a:endParaRPr sz="2000" u="none" strike="noStrike" cap="none">
                        <a:latin typeface="Times New Roman"/>
                        <a:ea typeface="Times New Roman"/>
                        <a:cs typeface="Times New Roman"/>
                        <a:sym typeface="Times New Roman"/>
                      </a:endParaRPr>
                    </a:p>
                  </a:txBody>
                  <a:tcPr marL="0" marR="0" marT="8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1484625">
                <a:tc>
                  <a:txBody>
                    <a:bodyPr/>
                    <a:lstStyle/>
                    <a:p>
                      <a:pPr marL="0" marR="0" lvl="0" indent="0" algn="l" rtl="0">
                        <a:lnSpc>
                          <a:spcPct val="100000"/>
                        </a:lnSpc>
                        <a:spcBef>
                          <a:spcPts val="0"/>
                        </a:spcBef>
                        <a:spcAft>
                          <a:spcPts val="0"/>
                        </a:spcAft>
                        <a:buNone/>
                      </a:pPr>
                      <a:endParaRPr sz="2000" u="none" strike="noStrike" cap="none">
                        <a:latin typeface="Times New Roman"/>
                        <a:ea typeface="Times New Roman"/>
                        <a:cs typeface="Times New Roman"/>
                        <a:sym typeface="Times New Roman"/>
                      </a:endParaRPr>
                    </a:p>
                    <a:p>
                      <a:pPr marL="98425"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Integer constants</a:t>
                      </a:r>
                      <a:endParaRPr sz="2000" u="none" strike="noStrike" cap="none">
                        <a:latin typeface="Times New Roman"/>
                        <a:ea typeface="Times New Roman"/>
                        <a:cs typeface="Times New Roman"/>
                        <a:sym typeface="Times New Roman"/>
                      </a:endParaRPr>
                    </a:p>
                  </a:txBody>
                  <a:tcPr marL="0" marR="0" marT="2546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99060"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int (53, 762, -478 etc )</a:t>
                      </a:r>
                      <a:endParaRPr sz="2000" u="none" strike="noStrike" cap="none">
                        <a:latin typeface="Times New Roman"/>
                        <a:ea typeface="Times New Roman"/>
                        <a:cs typeface="Times New Roman"/>
                        <a:sym typeface="Times New Roman"/>
                      </a:endParaRPr>
                    </a:p>
                    <a:p>
                      <a:pPr marL="99060" marR="114935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unsigned int (5000u, 1000U etc) long int, long long int</a:t>
                      </a:r>
                      <a:endParaRPr sz="2000" u="none" strike="noStrike" cap="none">
                        <a:latin typeface="Times New Roman"/>
                        <a:ea typeface="Times New Roman"/>
                        <a:cs typeface="Times New Roman"/>
                        <a:sym typeface="Times New Roman"/>
                      </a:endParaRPr>
                    </a:p>
                    <a:p>
                      <a:pPr marL="99060" marR="0" lvl="0" indent="0" algn="l" rtl="0">
                        <a:lnSpc>
                          <a:spcPct val="119500"/>
                        </a:lnSpc>
                        <a:spcBef>
                          <a:spcPts val="0"/>
                        </a:spcBef>
                        <a:spcAft>
                          <a:spcPts val="0"/>
                        </a:spcAft>
                        <a:buNone/>
                      </a:pPr>
                      <a:r>
                        <a:rPr lang="en-US" sz="2000" u="none" strike="noStrike" cap="none">
                          <a:latin typeface="Times New Roman"/>
                          <a:ea typeface="Times New Roman"/>
                          <a:cs typeface="Times New Roman"/>
                          <a:sym typeface="Times New Roman"/>
                        </a:rPr>
                        <a:t>(483,647 2,147,483,680)</a:t>
                      </a:r>
                      <a:endParaRPr sz="2000" u="none" strike="noStrike" cap="none">
                        <a:latin typeface="Times New Roman"/>
                        <a:ea typeface="Times New Roman"/>
                        <a:cs typeface="Times New Roman"/>
                        <a:sym typeface="Times New Roman"/>
                      </a:endParaRPr>
                    </a:p>
                  </a:txBody>
                  <a:tcPr marL="0" marR="0" marT="908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797550">
                <a:tc>
                  <a:txBody>
                    <a:bodyPr/>
                    <a:lstStyle/>
                    <a:p>
                      <a:pPr marL="98425"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Real or Floating point constants</a:t>
                      </a:r>
                      <a:endParaRPr sz="2000" u="none" strike="noStrike" cap="none">
                        <a:latin typeface="Times New Roman"/>
                        <a:ea typeface="Times New Roman"/>
                        <a:cs typeface="Times New Roman"/>
                        <a:sym typeface="Times New Roman"/>
                      </a:endParaRPr>
                    </a:p>
                  </a:txBody>
                  <a:tcPr marL="0" marR="0" marT="2038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99060" marR="0" lvl="0" indent="0" algn="l" rtl="0">
                        <a:lnSpc>
                          <a:spcPct val="119750"/>
                        </a:lnSpc>
                        <a:spcBef>
                          <a:spcPts val="0"/>
                        </a:spcBef>
                        <a:spcAft>
                          <a:spcPts val="0"/>
                        </a:spcAft>
                        <a:buNone/>
                      </a:pPr>
                      <a:r>
                        <a:rPr lang="en-US" sz="2000" u="none" strike="noStrike" cap="none">
                          <a:latin typeface="Times New Roman"/>
                          <a:ea typeface="Times New Roman"/>
                          <a:cs typeface="Times New Roman"/>
                          <a:sym typeface="Times New Roman"/>
                        </a:rPr>
                        <a:t>float (10.456789)</a:t>
                      </a:r>
                      <a:endParaRPr sz="2000" u="none" strike="noStrike" cap="none">
                        <a:latin typeface="Times New Roman"/>
                        <a:ea typeface="Times New Roman"/>
                        <a:cs typeface="Times New Roman"/>
                        <a:sym typeface="Times New Roman"/>
                      </a:endParaRPr>
                    </a:p>
                    <a:p>
                      <a:pPr marL="99060" marR="0" lvl="0" indent="0" algn="l" rtl="0">
                        <a:lnSpc>
                          <a:spcPct val="119750"/>
                        </a:lnSpc>
                        <a:spcBef>
                          <a:spcPts val="0"/>
                        </a:spcBef>
                        <a:spcAft>
                          <a:spcPts val="0"/>
                        </a:spcAft>
                        <a:buNone/>
                      </a:pPr>
                      <a:r>
                        <a:rPr lang="en-US" sz="2000" u="none" strike="noStrike" cap="none">
                          <a:latin typeface="Times New Roman"/>
                          <a:ea typeface="Times New Roman"/>
                          <a:cs typeface="Times New Roman"/>
                          <a:sym typeface="Times New Roman"/>
                        </a:rPr>
                        <a:t>doule (600.123456789)</a:t>
                      </a:r>
                      <a:endParaRPr sz="2000" u="none" strike="noStrike" cap="none">
                        <a:latin typeface="Times New Roman"/>
                        <a:ea typeface="Times New Roman"/>
                        <a:cs typeface="Times New Roman"/>
                        <a:sym typeface="Times New Roman"/>
                      </a:endParaRPr>
                    </a:p>
                  </a:txBody>
                  <a:tcPr marL="0" marR="0" marT="527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590550">
                <a:tc>
                  <a:txBody>
                    <a:bodyPr/>
                    <a:lstStyle/>
                    <a:p>
                      <a:pPr marL="98425"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Octal constant</a:t>
                      </a:r>
                      <a:endParaRPr sz="2000" u="none" strike="noStrike" cap="none">
                        <a:latin typeface="Times New Roman"/>
                        <a:ea typeface="Times New Roman"/>
                        <a:cs typeface="Times New Roman"/>
                        <a:sym typeface="Times New Roman"/>
                      </a:endParaRPr>
                    </a:p>
                  </a:txBody>
                  <a:tcPr marL="0" marR="0" marT="1003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99060"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int (Example: 013 /*starts with 0 */)</a:t>
                      </a:r>
                      <a:endParaRPr sz="2000" u="none" strike="noStrike" cap="none">
                        <a:latin typeface="Times New Roman"/>
                        <a:ea typeface="Times New Roman"/>
                        <a:cs typeface="Times New Roman"/>
                        <a:sym typeface="Times New Roman"/>
                      </a:endParaRPr>
                    </a:p>
                  </a:txBody>
                  <a:tcPr marL="0" marR="0" marT="1003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590550">
                <a:tc>
                  <a:txBody>
                    <a:bodyPr/>
                    <a:lstStyle/>
                    <a:p>
                      <a:pPr marL="98425"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Hexadecimal constant</a:t>
                      </a:r>
                      <a:endParaRPr sz="2000" u="none" strike="noStrike" cap="none">
                        <a:latin typeface="Times New Roman"/>
                        <a:ea typeface="Times New Roman"/>
                        <a:cs typeface="Times New Roman"/>
                        <a:sym typeface="Times New Roman"/>
                      </a:endParaRPr>
                    </a:p>
                  </a:txBody>
                  <a:tcPr marL="0" marR="0" marT="1003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99060"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int (Example: 0x90 /*starts with 0x*/)</a:t>
                      </a:r>
                      <a:endParaRPr sz="2000" u="none" strike="noStrike" cap="none">
                        <a:latin typeface="Times New Roman"/>
                        <a:ea typeface="Times New Roman"/>
                        <a:cs typeface="Times New Roman"/>
                        <a:sym typeface="Times New Roman"/>
                      </a:endParaRPr>
                    </a:p>
                  </a:txBody>
                  <a:tcPr marL="0" marR="0" marT="1003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590550">
                <a:tc>
                  <a:txBody>
                    <a:bodyPr/>
                    <a:lstStyle/>
                    <a:p>
                      <a:pPr marL="98425"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character constants</a:t>
                      </a:r>
                      <a:endParaRPr sz="2000" u="none" strike="noStrike" cap="none">
                        <a:latin typeface="Times New Roman"/>
                        <a:ea typeface="Times New Roman"/>
                        <a:cs typeface="Times New Roman"/>
                        <a:sym typeface="Times New Roman"/>
                      </a:endParaRPr>
                    </a:p>
                  </a:txBody>
                  <a:tcPr marL="0" marR="0" marT="1003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99060"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char (Example: ‘A’, ‘B’, ‘C’)</a:t>
                      </a:r>
                      <a:endParaRPr sz="2000" u="none" strike="noStrike" cap="none">
                        <a:latin typeface="Times New Roman"/>
                        <a:ea typeface="Times New Roman"/>
                        <a:cs typeface="Times New Roman"/>
                        <a:sym typeface="Times New Roman"/>
                      </a:endParaRPr>
                    </a:p>
                  </a:txBody>
                  <a:tcPr marL="0" marR="0" marT="1003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590550">
                <a:tc>
                  <a:txBody>
                    <a:bodyPr/>
                    <a:lstStyle/>
                    <a:p>
                      <a:pPr marL="98425"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string constants</a:t>
                      </a:r>
                      <a:endParaRPr sz="2000" u="none" strike="noStrike" cap="none">
                        <a:latin typeface="Times New Roman"/>
                        <a:ea typeface="Times New Roman"/>
                        <a:cs typeface="Times New Roman"/>
                        <a:sym typeface="Times New Roman"/>
                      </a:endParaRPr>
                    </a:p>
                  </a:txBody>
                  <a:tcPr marL="0" marR="0" marT="1003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99060" marR="0" lvl="0" indent="0" algn="l" rtl="0">
                        <a:lnSpc>
                          <a:spcPct val="100000"/>
                        </a:lnSpc>
                        <a:spcBef>
                          <a:spcPts val="0"/>
                        </a:spcBef>
                        <a:spcAft>
                          <a:spcPts val="0"/>
                        </a:spcAft>
                        <a:buNone/>
                      </a:pPr>
                      <a:r>
                        <a:rPr lang="en-US" sz="2000" u="none" strike="noStrike" cap="none">
                          <a:latin typeface="Times New Roman"/>
                          <a:ea typeface="Times New Roman"/>
                          <a:cs typeface="Times New Roman"/>
                          <a:sym typeface="Times New Roman"/>
                        </a:rPr>
                        <a:t>char (Example: “ABCD”, “Hai”)</a:t>
                      </a:r>
                      <a:endParaRPr sz="2000" u="none" strike="noStrike" cap="none">
                        <a:latin typeface="Times New Roman"/>
                        <a:ea typeface="Times New Roman"/>
                        <a:cs typeface="Times New Roman"/>
                        <a:sym typeface="Times New Roman"/>
                      </a:endParaRPr>
                    </a:p>
                  </a:txBody>
                  <a:tcPr marL="0" marR="0" marT="1003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bl>
          </a:graphicData>
        </a:graphic>
      </p:graphicFrame>
      <p:sp>
        <p:nvSpPr>
          <p:cNvPr id="105" name="Google Shape;105;p10"/>
          <p:cNvSpPr txBox="1"/>
          <p:nvPr/>
        </p:nvSpPr>
        <p:spPr>
          <a:xfrm>
            <a:off x="9317481" y="5295086"/>
            <a:ext cx="180975" cy="20827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200">
                <a:solidFill>
                  <a:srgbClr val="8A8A8A"/>
                </a:solidFill>
                <a:latin typeface="Calibri"/>
                <a:ea typeface="Calibri"/>
                <a:cs typeface="Calibri"/>
                <a:sym typeface="Calibri"/>
              </a:rPr>
              <a:t>24</a:t>
            </a:r>
            <a:endParaRPr sz="1200">
              <a:latin typeface="Calibri"/>
              <a:ea typeface="Calibri"/>
              <a:cs typeface="Calibri"/>
              <a:sym typeface="Calibri"/>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92802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03E2AB-505F-4241-4608-7652E7F99BBE}"/>
              </a:ext>
            </a:extLst>
          </p:cNvPr>
          <p:cNvSpPr>
            <a:spLocks noGrp="1"/>
          </p:cNvSpPr>
          <p:nvPr>
            <p:ph type="title"/>
          </p:nvPr>
        </p:nvSpPr>
        <p:spPr>
          <a:xfrm>
            <a:off x="693261" y="98729"/>
            <a:ext cx="8697278" cy="715200"/>
          </a:xfrm>
        </p:spPr>
        <p:txBody>
          <a:bodyPr>
            <a:normAutofit/>
          </a:bodyPr>
          <a:lstStyle/>
          <a:p>
            <a:pPr algn="ctr"/>
            <a:r>
              <a:rPr lang="en-US" b="1" dirty="0">
                <a:solidFill>
                  <a:srgbClr val="1F1E1E"/>
                </a:solidFill>
                <a:latin typeface="+mn-lt"/>
                <a:ea typeface="Sora Semi Bold" pitchFamily="34" charset="-122"/>
                <a:cs typeface="Sora Semi Bold" pitchFamily="34" charset="-120"/>
              </a:rPr>
              <a:t>Computer Systems</a:t>
            </a:r>
            <a:endParaRPr lang="en-IN" dirty="0">
              <a:latin typeface="+mn-lt"/>
            </a:endParaRPr>
          </a:p>
        </p:txBody>
      </p:sp>
      <p:sp>
        <p:nvSpPr>
          <p:cNvPr id="3" name="Content Placeholder 2">
            <a:extLst>
              <a:ext uri="{FF2B5EF4-FFF2-40B4-BE49-F238E27FC236}">
                <a16:creationId xmlns="" xmlns:a16="http://schemas.microsoft.com/office/drawing/2014/main" id="{C7DAD3B0-A3E6-3F01-72E5-0240F04211B7}"/>
              </a:ext>
            </a:extLst>
          </p:cNvPr>
          <p:cNvSpPr>
            <a:spLocks noGrp="1"/>
          </p:cNvSpPr>
          <p:nvPr>
            <p:ph idx="1"/>
          </p:nvPr>
        </p:nvSpPr>
        <p:spPr>
          <a:xfrm>
            <a:off x="323339" y="667380"/>
            <a:ext cx="9437122" cy="2024520"/>
          </a:xfrm>
        </p:spPr>
        <p:txBody>
          <a:bodyPr>
            <a:noAutofit/>
          </a:bodyPr>
          <a:lstStyle/>
          <a:p>
            <a:pPr algn="just">
              <a:lnSpc>
                <a:spcPct val="120000"/>
              </a:lnSpc>
            </a:pPr>
            <a:r>
              <a:rPr lang="en-US" sz="1800" dirty="0"/>
              <a:t>Computer is an electronic device which reads data from input devices and process the data based on the user instructions and displays the output-on-output devices.</a:t>
            </a:r>
          </a:p>
          <a:p>
            <a:pPr algn="just">
              <a:lnSpc>
                <a:spcPct val="120000"/>
              </a:lnSpc>
            </a:pPr>
            <a:r>
              <a:rPr lang="en-US" sz="1800" dirty="0"/>
              <a:t>A computer system is a complete, functional setup that includes hardware, software, data, and users working together to perform tasks, process information, and produce results.</a:t>
            </a:r>
          </a:p>
        </p:txBody>
      </p:sp>
      <p:pic>
        <p:nvPicPr>
          <p:cNvPr id="4" name="Picture 2" descr="TECNICO Desktop Computer Set with 20 ...">
            <a:extLst>
              <a:ext uri="{FF2B5EF4-FFF2-40B4-BE49-F238E27FC236}">
                <a16:creationId xmlns="" xmlns:a16="http://schemas.microsoft.com/office/drawing/2014/main" id="{847A5F2B-C9EA-89C3-8AEA-9E526D31A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550" y="2691900"/>
            <a:ext cx="3142967" cy="28862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 xmlns:a16="http://schemas.microsoft.com/office/drawing/2014/main" id="{76CF200D-0A39-69D3-081E-6599E674CB72}"/>
              </a:ext>
            </a:extLst>
          </p:cNvPr>
          <p:cNvSpPr txBox="1">
            <a:spLocks/>
          </p:cNvSpPr>
          <p:nvPr/>
        </p:nvSpPr>
        <p:spPr>
          <a:xfrm>
            <a:off x="398910" y="2764404"/>
            <a:ext cx="6401021" cy="2813767"/>
          </a:xfrm>
          <a:prstGeom prst="rect">
            <a:avLst/>
          </a:prstGeom>
        </p:spPr>
        <p:txBody>
          <a:bodyPr vert="horz" lIns="75648" tIns="37824" rIns="75648" bIns="3782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1800" dirty="0"/>
              <a:t>Components of a Computer System:</a:t>
            </a:r>
          </a:p>
          <a:p>
            <a:pPr marL="370362" lvl="1" indent="-221955" algn="just">
              <a:lnSpc>
                <a:spcPct val="120000"/>
              </a:lnSpc>
              <a:buFont typeface="Wingdings" panose="05000000000000000000" pitchFamily="2" charset="2"/>
              <a:buChar char="Ø"/>
            </a:pPr>
            <a:r>
              <a:rPr lang="en-US" sz="2000" dirty="0">
                <a:solidFill>
                  <a:srgbClr val="3B3535"/>
                </a:solidFill>
                <a:ea typeface="Sora Semi Bold" pitchFamily="34" charset="-122"/>
                <a:cs typeface="Sora Semi Bold" pitchFamily="34" charset="-120"/>
              </a:rPr>
              <a:t> Hardware: Physical components that make up the computer system.</a:t>
            </a:r>
            <a:endParaRPr lang="en-US" sz="2000" dirty="0"/>
          </a:p>
          <a:p>
            <a:pPr marL="370362" lvl="1" indent="-221955" algn="just">
              <a:lnSpc>
                <a:spcPct val="120000"/>
              </a:lnSpc>
              <a:buFont typeface="Wingdings" panose="05000000000000000000" pitchFamily="2" charset="2"/>
              <a:buChar char="Ø"/>
            </a:pPr>
            <a:r>
              <a:rPr lang="en-US" sz="2000" dirty="0">
                <a:solidFill>
                  <a:srgbClr val="3B3535"/>
                </a:solidFill>
                <a:ea typeface="Sora Semi Bold" pitchFamily="34" charset="-122"/>
                <a:cs typeface="Sora Semi Bold" pitchFamily="34" charset="-120"/>
              </a:rPr>
              <a:t> Software: Programs and data that tell the hardware what to do.</a:t>
            </a:r>
          </a:p>
          <a:p>
            <a:pPr marL="370362" lvl="1" indent="-221955" algn="just">
              <a:lnSpc>
                <a:spcPct val="120000"/>
              </a:lnSpc>
              <a:buFont typeface="Wingdings" panose="05000000000000000000" pitchFamily="2" charset="2"/>
              <a:buChar char="Ø"/>
            </a:pPr>
            <a:r>
              <a:rPr lang="en-US" sz="2000" dirty="0">
                <a:solidFill>
                  <a:srgbClr val="3B3535"/>
                </a:solidFill>
                <a:ea typeface="Sora Semi Bold" pitchFamily="34" charset="-122"/>
                <a:cs typeface="Sora Semi Bold" pitchFamily="34" charset="-120"/>
              </a:rPr>
              <a:t> Users: People who operate and interact with the computer system.</a:t>
            </a:r>
          </a:p>
        </p:txBody>
      </p:sp>
      <p:sp>
        <p:nvSpPr>
          <p:cNvPr id="6" name="Footer Placeholder 5"/>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810989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490524" y="139394"/>
            <a:ext cx="6677025" cy="697230"/>
          </a:xfrm>
          <a:prstGeom prst="rect">
            <a:avLst/>
          </a:prstGeom>
          <a:noFill/>
          <a:ln>
            <a:noFill/>
          </a:ln>
        </p:spPr>
        <p:txBody>
          <a:bodyPr spcFirstLastPara="1" wrap="square" lIns="0" tIns="245900" rIns="0" bIns="0" anchor="t" anchorCtr="0">
            <a:spAutoFit/>
          </a:bodyPr>
          <a:lstStyle/>
          <a:p>
            <a:pPr marL="42545" lvl="0" indent="0" algn="l" rtl="0">
              <a:lnSpc>
                <a:spcPct val="100000"/>
              </a:lnSpc>
              <a:spcBef>
                <a:spcPts val="0"/>
              </a:spcBef>
              <a:spcAft>
                <a:spcPts val="0"/>
              </a:spcAft>
              <a:buNone/>
            </a:pPr>
            <a:r>
              <a:rPr lang="en-US" sz="2400">
                <a:latin typeface="Arial"/>
                <a:ea typeface="Arial"/>
                <a:cs typeface="Arial"/>
                <a:sym typeface="Arial"/>
              </a:rPr>
              <a:t>Operators:</a:t>
            </a:r>
            <a:endParaRPr sz="2400">
              <a:latin typeface="Arial"/>
              <a:ea typeface="Arial"/>
              <a:cs typeface="Arial"/>
              <a:sym typeface="Arial"/>
            </a:endParaRPr>
          </a:p>
        </p:txBody>
      </p:sp>
      <p:sp>
        <p:nvSpPr>
          <p:cNvPr id="111" name="Google Shape;111;p11"/>
          <p:cNvSpPr txBox="1"/>
          <p:nvPr/>
        </p:nvSpPr>
        <p:spPr>
          <a:xfrm>
            <a:off x="497850" y="951726"/>
            <a:ext cx="9043500" cy="3061200"/>
          </a:xfrm>
          <a:prstGeom prst="rect">
            <a:avLst/>
          </a:prstGeom>
          <a:noFill/>
          <a:ln>
            <a:noFill/>
          </a:ln>
        </p:spPr>
        <p:txBody>
          <a:bodyPr spcFirstLastPara="1" wrap="square" lIns="0" tIns="13325" rIns="0" bIns="0" anchor="t" anchorCtr="0">
            <a:spAutoFit/>
          </a:bodyPr>
          <a:lstStyle/>
          <a:p>
            <a:pPr marL="355600" lvl="0" indent="-355600" algn="just" rtl="0">
              <a:spcBef>
                <a:spcPts val="0"/>
              </a:spcBef>
              <a:spcAft>
                <a:spcPts val="0"/>
              </a:spcAft>
              <a:buSzPts val="2200"/>
              <a:buFont typeface="Noto Sans Symbols"/>
              <a:buChar char="❖"/>
            </a:pPr>
            <a:r>
              <a:rPr lang="en-US" sz="2200">
                <a:latin typeface="Times New Roman"/>
                <a:ea typeface="Times New Roman"/>
                <a:cs typeface="Times New Roman"/>
                <a:sym typeface="Times New Roman"/>
              </a:rPr>
              <a:t>Operator	is	a	symbol	which	helps	to perform mathematical	and	logical computations.</a:t>
            </a:r>
            <a:endParaRPr sz="2200">
              <a:latin typeface="Times New Roman"/>
              <a:ea typeface="Times New Roman"/>
              <a:cs typeface="Times New Roman"/>
              <a:sym typeface="Times New Roman"/>
            </a:endParaRPr>
          </a:p>
          <a:p>
            <a:pPr marL="355600" lvl="0" indent="-355600" algn="just" rtl="0">
              <a:lnSpc>
                <a:spcPct val="100000"/>
              </a:lnSpc>
              <a:spcBef>
                <a:spcPts val="0"/>
              </a:spcBef>
              <a:spcAft>
                <a:spcPts val="0"/>
              </a:spcAft>
              <a:buSzPts val="2200"/>
              <a:buFont typeface="Noto Sans Symbols"/>
              <a:buChar char="❖"/>
            </a:pPr>
            <a:r>
              <a:rPr lang="en-US" sz="2200">
                <a:latin typeface="Times New Roman"/>
                <a:ea typeface="Times New Roman"/>
                <a:cs typeface="Times New Roman"/>
                <a:sym typeface="Times New Roman"/>
              </a:rPr>
              <a:t>Operator acts upon operands</a:t>
            </a:r>
            <a:endParaRPr sz="2200">
              <a:latin typeface="Times New Roman"/>
              <a:ea typeface="Times New Roman"/>
              <a:cs typeface="Times New Roman"/>
              <a:sym typeface="Times New Roman"/>
            </a:endParaRPr>
          </a:p>
          <a:p>
            <a:pPr marL="355600" lvl="0" indent="-355600" algn="just" rtl="0">
              <a:lnSpc>
                <a:spcPct val="100000"/>
              </a:lnSpc>
              <a:spcBef>
                <a:spcPts val="0"/>
              </a:spcBef>
              <a:spcAft>
                <a:spcPts val="0"/>
              </a:spcAft>
              <a:buSzPts val="2200"/>
              <a:buFont typeface="Noto Sans Symbols"/>
              <a:buChar char="❖"/>
            </a:pPr>
            <a:r>
              <a:rPr lang="en-US" sz="2200">
                <a:latin typeface="Times New Roman"/>
                <a:ea typeface="Times New Roman"/>
                <a:cs typeface="Times New Roman"/>
                <a:sym typeface="Times New Roman"/>
              </a:rPr>
              <a:t>Major types of operators are as follows:</a:t>
            </a:r>
            <a:endParaRPr sz="2200">
              <a:latin typeface="Times New Roman"/>
              <a:ea typeface="Times New Roman"/>
              <a:cs typeface="Times New Roman"/>
              <a:sym typeface="Times New Roman"/>
            </a:endParaRPr>
          </a:p>
          <a:p>
            <a:pPr marL="355600" lvl="0" indent="-355600" algn="just" rtl="0">
              <a:spcBef>
                <a:spcPts val="0"/>
              </a:spcBef>
              <a:spcAft>
                <a:spcPts val="0"/>
              </a:spcAft>
              <a:buSzPts val="2200"/>
              <a:buFont typeface="Noto Sans Symbols"/>
              <a:buChar char="❖"/>
            </a:pPr>
            <a:r>
              <a:rPr lang="en-US" sz="2200">
                <a:latin typeface="Times New Roman"/>
                <a:ea typeface="Times New Roman"/>
                <a:cs typeface="Times New Roman"/>
                <a:sym typeface="Times New Roman"/>
              </a:rPr>
              <a:t>Unary operator: consists on single operator pre-appended with an operand.  Ex: +a</a:t>
            </a:r>
            <a:endParaRPr sz="2200">
              <a:latin typeface="Times New Roman"/>
              <a:ea typeface="Times New Roman"/>
              <a:cs typeface="Times New Roman"/>
              <a:sym typeface="Times New Roman"/>
            </a:endParaRPr>
          </a:p>
          <a:p>
            <a:pPr marL="355600" lvl="0" indent="-355600" algn="just" rtl="0">
              <a:spcBef>
                <a:spcPts val="0"/>
              </a:spcBef>
              <a:spcAft>
                <a:spcPts val="0"/>
              </a:spcAft>
              <a:buSzPts val="2200"/>
              <a:buFont typeface="Noto Sans Symbols"/>
              <a:buChar char="❖"/>
            </a:pPr>
            <a:r>
              <a:rPr lang="en-US" sz="2200">
                <a:latin typeface="Times New Roman"/>
                <a:ea typeface="Times New Roman"/>
                <a:cs typeface="Times New Roman"/>
                <a:sym typeface="Times New Roman"/>
              </a:rPr>
              <a:t>Binary operator: consists of two operands joined by binary operator. Ex: a+b</a:t>
            </a:r>
            <a:endParaRPr sz="2200">
              <a:latin typeface="Times New Roman"/>
              <a:ea typeface="Times New Roman"/>
              <a:cs typeface="Times New Roman"/>
              <a:sym typeface="Times New Roman"/>
            </a:endParaRPr>
          </a:p>
          <a:p>
            <a:pPr marL="354965" marR="5715" lvl="0" indent="-355600" algn="just" rtl="0">
              <a:lnSpc>
                <a:spcPct val="100000"/>
              </a:lnSpc>
              <a:spcBef>
                <a:spcPts val="0"/>
              </a:spcBef>
              <a:spcAft>
                <a:spcPts val="0"/>
              </a:spcAft>
              <a:buSzPts val="2200"/>
              <a:buFont typeface="Noto Sans Symbols"/>
              <a:buChar char="❖"/>
            </a:pPr>
            <a:r>
              <a:rPr lang="en-US" sz="2200">
                <a:latin typeface="Times New Roman"/>
                <a:ea typeface="Times New Roman"/>
                <a:cs typeface="Times New Roman"/>
                <a:sym typeface="Times New Roman"/>
              </a:rPr>
              <a:t>Ternary operator: consists of 3 operands joined by conditional expression operator. Ex: (a&gt;b)?a:b</a:t>
            </a:r>
            <a:endParaRPr sz="2200">
              <a:latin typeface="Times New Roman"/>
              <a:ea typeface="Times New Roman"/>
              <a:cs typeface="Times New Roman"/>
              <a:sym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656318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2"/>
          <p:cNvSpPr txBox="1">
            <a:spLocks noGrp="1"/>
          </p:cNvSpPr>
          <p:nvPr>
            <p:ph type="title"/>
          </p:nvPr>
        </p:nvSpPr>
        <p:spPr>
          <a:xfrm>
            <a:off x="719429" y="335407"/>
            <a:ext cx="264922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latin typeface="Arial"/>
                <a:ea typeface="Arial"/>
                <a:cs typeface="Arial"/>
                <a:sym typeface="Arial"/>
              </a:rPr>
              <a:t>DATA TYPES IN C</a:t>
            </a:r>
            <a:endParaRPr sz="2400">
              <a:latin typeface="Arial"/>
              <a:ea typeface="Arial"/>
              <a:cs typeface="Arial"/>
              <a:sym typeface="Arial"/>
            </a:endParaRPr>
          </a:p>
        </p:txBody>
      </p:sp>
      <p:sp>
        <p:nvSpPr>
          <p:cNvPr id="117" name="Google Shape;117;p12"/>
          <p:cNvSpPr txBox="1"/>
          <p:nvPr/>
        </p:nvSpPr>
        <p:spPr>
          <a:xfrm>
            <a:off x="719429" y="702386"/>
            <a:ext cx="8868300" cy="2644800"/>
          </a:xfrm>
          <a:prstGeom prst="rect">
            <a:avLst/>
          </a:prstGeom>
          <a:noFill/>
          <a:ln>
            <a:noFill/>
          </a:ln>
        </p:spPr>
        <p:txBody>
          <a:bodyPr spcFirstLastPara="1" wrap="square" lIns="0" tIns="12700" rIns="0" bIns="0" anchor="t" anchorCtr="0">
            <a:spAutoFit/>
          </a:bodyPr>
          <a:lstStyle/>
          <a:p>
            <a:pPr marL="457200" marR="5080" lvl="0" indent="-349250" algn="just" rtl="0">
              <a:lnSpc>
                <a:spcPct val="100000"/>
              </a:lnSpc>
              <a:spcBef>
                <a:spcPts val="0"/>
              </a:spcBef>
              <a:spcAft>
                <a:spcPts val="0"/>
              </a:spcAft>
              <a:buSzPts val="1900"/>
              <a:buFont typeface="Arial"/>
              <a:buChar char="❖"/>
            </a:pPr>
            <a:r>
              <a:rPr lang="en-US" sz="1900" dirty="0">
                <a:latin typeface="Arial"/>
                <a:ea typeface="Arial"/>
                <a:cs typeface="Arial"/>
                <a:sym typeface="Arial"/>
              </a:rPr>
              <a:t>A </a:t>
            </a:r>
            <a:r>
              <a:rPr lang="en-US" sz="1900" b="1" dirty="0">
                <a:latin typeface="Arial"/>
                <a:ea typeface="Arial"/>
                <a:cs typeface="Arial"/>
                <a:sym typeface="Arial"/>
              </a:rPr>
              <a:t>data type </a:t>
            </a:r>
            <a:r>
              <a:rPr lang="en-US" sz="1900" dirty="0">
                <a:latin typeface="Arial"/>
                <a:ea typeface="Arial"/>
                <a:cs typeface="Arial"/>
                <a:sym typeface="Arial"/>
              </a:rPr>
              <a:t>in programming is a classification that specifies which type of value a 	variable can hold and how the data is stored and manipulated within a program. 	</a:t>
            </a:r>
            <a:endParaRPr sz="1900" dirty="0">
              <a:latin typeface="Arial"/>
              <a:ea typeface="Arial"/>
              <a:cs typeface="Arial"/>
              <a:sym typeface="Arial"/>
            </a:endParaRPr>
          </a:p>
          <a:p>
            <a:pPr marL="457200" marR="5080" lvl="0" indent="-349250" algn="just" rtl="0">
              <a:lnSpc>
                <a:spcPct val="100000"/>
              </a:lnSpc>
              <a:spcBef>
                <a:spcPts val="0"/>
              </a:spcBef>
              <a:spcAft>
                <a:spcPts val="0"/>
              </a:spcAft>
              <a:buSzPts val="1900"/>
              <a:buFont typeface="Arial"/>
              <a:buChar char="❖"/>
            </a:pPr>
            <a:r>
              <a:rPr lang="en-US" sz="1900" dirty="0">
                <a:latin typeface="Arial"/>
                <a:ea typeface="Arial"/>
                <a:cs typeface="Arial"/>
                <a:sym typeface="Arial"/>
              </a:rPr>
              <a:t>Data types define the operations that can be performed on the data, the meaning of 	the data, and the way values of that type can be stored.</a:t>
            </a:r>
            <a:endParaRPr sz="1900" dirty="0"/>
          </a:p>
          <a:p>
            <a:pPr marL="457200" marR="5080" lvl="0" indent="-349250" algn="just" rtl="0">
              <a:lnSpc>
                <a:spcPct val="100000"/>
              </a:lnSpc>
              <a:spcBef>
                <a:spcPts val="0"/>
              </a:spcBef>
              <a:spcAft>
                <a:spcPts val="0"/>
              </a:spcAft>
              <a:buSzPts val="1900"/>
              <a:buFont typeface="Arial"/>
              <a:buChar char="❖"/>
            </a:pPr>
            <a:r>
              <a:rPr lang="en-US" sz="1900" dirty="0">
                <a:latin typeface="Arial"/>
                <a:ea typeface="Arial"/>
                <a:cs typeface="Arial"/>
                <a:sym typeface="Arial"/>
              </a:rPr>
              <a:t>In C, data types are essential as they determine how much memory is allocated for</a:t>
            </a:r>
            <a:r>
              <a:rPr lang="en-US" sz="1900" dirty="0"/>
              <a:t> </a:t>
            </a:r>
            <a:r>
              <a:rPr lang="en-US" sz="1900" dirty="0">
                <a:latin typeface="Arial"/>
                <a:ea typeface="Arial"/>
                <a:cs typeface="Arial"/>
                <a:sym typeface="Arial"/>
              </a:rPr>
              <a:t>a variable and what kind of operations can be performed on that variable.</a:t>
            </a:r>
            <a:endParaRPr sz="1900" dirty="0"/>
          </a:p>
          <a:p>
            <a:pPr marL="457200" marR="5080" lvl="0" indent="-349250" algn="just" rtl="0">
              <a:lnSpc>
                <a:spcPct val="100000"/>
              </a:lnSpc>
              <a:spcBef>
                <a:spcPts val="0"/>
              </a:spcBef>
              <a:spcAft>
                <a:spcPts val="0"/>
              </a:spcAft>
              <a:buSzPts val="1900"/>
              <a:buFont typeface="Arial"/>
              <a:buChar char="❖"/>
            </a:pPr>
            <a:r>
              <a:rPr lang="en-US" sz="1900" b="1" dirty="0">
                <a:latin typeface="Times New Roman"/>
                <a:ea typeface="Times New Roman"/>
                <a:cs typeface="Times New Roman"/>
                <a:sym typeface="Times New Roman"/>
              </a:rPr>
              <a:t>C’ supports four basic data types:</a:t>
            </a:r>
            <a:endParaRPr sz="1900" b="1" dirty="0">
              <a:latin typeface="Times New Roman"/>
              <a:ea typeface="Times New Roman"/>
              <a:cs typeface="Times New Roman"/>
              <a:sym typeface="Times New Roman"/>
            </a:endParaRPr>
          </a:p>
        </p:txBody>
      </p:sp>
      <p:graphicFrame>
        <p:nvGraphicFramePr>
          <p:cNvPr id="118" name="Google Shape;118;p12"/>
          <p:cNvGraphicFramePr/>
          <p:nvPr>
            <p:extLst>
              <p:ext uri="{D42A27DB-BD31-4B8C-83A1-F6EECF244321}">
                <p14:modId xmlns:p14="http://schemas.microsoft.com/office/powerpoint/2010/main" val="3642826462"/>
              </p:ext>
            </p:extLst>
          </p:nvPr>
        </p:nvGraphicFramePr>
        <p:xfrm>
          <a:off x="742866" y="3347186"/>
          <a:ext cx="8821425" cy="2218050"/>
        </p:xfrm>
        <a:graphic>
          <a:graphicData uri="http://schemas.openxmlformats.org/drawingml/2006/table">
            <a:tbl>
              <a:tblPr firstRow="1" bandRow="1">
                <a:noFill/>
              </a:tblPr>
              <a:tblGrid>
                <a:gridCol w="3496950"/>
                <a:gridCol w="2493650"/>
                <a:gridCol w="2830825"/>
              </a:tblGrid>
              <a:tr h="478150">
                <a:tc>
                  <a:txBody>
                    <a:bodyPr/>
                    <a:lstStyle/>
                    <a:p>
                      <a:pPr marL="68580" marR="0" lvl="0" indent="0" algn="l" rtl="0">
                        <a:lnSpc>
                          <a:spcPct val="100000"/>
                        </a:lnSpc>
                        <a:spcBef>
                          <a:spcPts val="0"/>
                        </a:spcBef>
                        <a:spcAft>
                          <a:spcPts val="0"/>
                        </a:spcAft>
                        <a:buNone/>
                      </a:pPr>
                      <a:r>
                        <a:rPr lang="en-US" sz="2400" b="1" u="none" strike="noStrike" cap="none" dirty="0">
                          <a:latin typeface="Times New Roman"/>
                          <a:ea typeface="Times New Roman"/>
                          <a:cs typeface="Times New Roman"/>
                          <a:sym typeface="Times New Roman"/>
                        </a:rPr>
                        <a:t>Data type</a:t>
                      </a:r>
                      <a:endParaRPr sz="2400" u="none" strike="noStrike" cap="none" dirty="0">
                        <a:latin typeface="Times New Roman"/>
                        <a:ea typeface="Times New Roman"/>
                        <a:cs typeface="Times New Roman"/>
                        <a:sym typeface="Times New Roman"/>
                      </a:endParaRPr>
                    </a:p>
                  </a:txBody>
                  <a:tcPr marL="0" marR="0" marT="571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47065" marR="0" lvl="0" indent="0" algn="l"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Keyword</a:t>
                      </a:r>
                      <a:endParaRPr sz="2400" u="none" strike="noStrike" cap="none">
                        <a:latin typeface="Times New Roman"/>
                        <a:ea typeface="Times New Roman"/>
                        <a:cs typeface="Times New Roman"/>
                        <a:sym typeface="Times New Roman"/>
                      </a:endParaRPr>
                    </a:p>
                  </a:txBody>
                  <a:tcPr marL="0" marR="0" marT="571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10540" marR="0" lvl="0" indent="0" algn="l"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Size (in bytes)</a:t>
                      </a:r>
                      <a:endParaRPr sz="2400" u="none" strike="noStrike" cap="none">
                        <a:latin typeface="Times New Roman"/>
                        <a:ea typeface="Times New Roman"/>
                        <a:cs typeface="Times New Roman"/>
                        <a:sym typeface="Times New Roman"/>
                      </a:endParaRPr>
                    </a:p>
                  </a:txBody>
                  <a:tcPr marL="0" marR="0" marT="571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739900">
                <a:tc>
                  <a:txBody>
                    <a:bodyPr/>
                    <a:lstStyle/>
                    <a:p>
                      <a:pPr marL="68580" marR="0" lvl="0" indent="0" algn="l" rtl="0">
                        <a:lnSpc>
                          <a:spcPct val="100000"/>
                        </a:lnSpc>
                        <a:spcBef>
                          <a:spcPts val="0"/>
                        </a:spcBef>
                        <a:spcAft>
                          <a:spcPts val="0"/>
                        </a:spcAft>
                        <a:buNone/>
                      </a:pPr>
                      <a:r>
                        <a:rPr lang="en-US" sz="2400" u="none" strike="noStrike" cap="none" dirty="0">
                          <a:latin typeface="Times New Roman"/>
                          <a:ea typeface="Times New Roman"/>
                          <a:cs typeface="Times New Roman"/>
                          <a:sym typeface="Times New Roman"/>
                        </a:rPr>
                        <a:t>Integer</a:t>
                      </a:r>
                      <a:endParaRPr sz="2400" u="none" strike="noStrike" cap="none" dirty="0">
                        <a:latin typeface="Times New Roman"/>
                        <a:ea typeface="Times New Roman"/>
                        <a:cs typeface="Times New Roman"/>
                        <a:sym typeface="Times New Roman"/>
                      </a:endParaRPr>
                    </a:p>
                    <a:p>
                      <a:pPr marL="68580" marR="797560" lvl="0" indent="0" algn="just" rtl="0">
                        <a:lnSpc>
                          <a:spcPct val="114999"/>
                        </a:lnSpc>
                        <a:spcBef>
                          <a:spcPts val="0"/>
                        </a:spcBef>
                        <a:spcAft>
                          <a:spcPts val="0"/>
                        </a:spcAft>
                        <a:buNone/>
                      </a:pPr>
                      <a:r>
                        <a:rPr lang="en-US" sz="2400" u="none" strike="noStrike" cap="none" dirty="0">
                          <a:latin typeface="Times New Roman"/>
                          <a:ea typeface="Times New Roman"/>
                          <a:cs typeface="Times New Roman"/>
                          <a:sym typeface="Times New Roman"/>
                        </a:rPr>
                        <a:t>Real (Floating point) Double precision real Character</a:t>
                      </a:r>
                      <a:endParaRPr sz="2400" u="none" strike="noStrike" cap="none" dirty="0">
                        <a:latin typeface="Times New Roman"/>
                        <a:ea typeface="Times New Roman"/>
                        <a:cs typeface="Times New Roman"/>
                        <a:sym typeface="Times New Roman"/>
                      </a:endParaRPr>
                    </a:p>
                  </a:txBody>
                  <a:tcPr marL="0" marR="0" marT="571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31214" marR="824230" lvl="0" indent="635" algn="ctr" rtl="0">
                        <a:lnSpc>
                          <a:spcPct val="114999"/>
                        </a:lnSpc>
                        <a:spcBef>
                          <a:spcPts val="0"/>
                        </a:spcBef>
                        <a:spcAft>
                          <a:spcPts val="0"/>
                        </a:spcAft>
                        <a:buNone/>
                      </a:pPr>
                      <a:r>
                        <a:rPr lang="en-US" sz="2400" u="none" strike="noStrike" cap="none">
                          <a:latin typeface="Times New Roman"/>
                          <a:ea typeface="Times New Roman"/>
                          <a:cs typeface="Times New Roman"/>
                          <a:sym typeface="Times New Roman"/>
                        </a:rPr>
                        <a:t>int float double char</a:t>
                      </a:r>
                      <a:endParaRPr sz="2400" u="none" strike="noStrike" cap="none">
                        <a:latin typeface="Times New Roman"/>
                        <a:ea typeface="Times New Roman"/>
                        <a:cs typeface="Times New Roman"/>
                        <a:sym typeface="Times New Roman"/>
                      </a:endParaRPr>
                    </a:p>
                  </a:txBody>
                  <a:tcPr marL="0" marR="0" marT="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2400" u="none" strike="noStrike" cap="none" dirty="0">
                          <a:latin typeface="Times New Roman"/>
                          <a:ea typeface="Times New Roman"/>
                          <a:cs typeface="Times New Roman"/>
                          <a:sym typeface="Times New Roman"/>
                        </a:rPr>
                        <a:t>2</a:t>
                      </a:r>
                      <a:endParaRPr sz="2400" u="none" strike="noStrike" cap="none" dirty="0">
                        <a:latin typeface="Times New Roman"/>
                        <a:ea typeface="Times New Roman"/>
                        <a:cs typeface="Times New Roman"/>
                        <a:sym typeface="Times New Roman"/>
                      </a:endParaRPr>
                    </a:p>
                    <a:p>
                      <a:pPr marL="1270" marR="0" lvl="0" indent="0" algn="ctr" rtl="0">
                        <a:lnSpc>
                          <a:spcPct val="100000"/>
                        </a:lnSpc>
                        <a:spcBef>
                          <a:spcPts val="430"/>
                        </a:spcBef>
                        <a:spcAft>
                          <a:spcPts val="0"/>
                        </a:spcAft>
                        <a:buNone/>
                      </a:pPr>
                      <a:r>
                        <a:rPr lang="en-US" sz="2400" u="none" strike="noStrike" cap="none" dirty="0">
                          <a:latin typeface="Times New Roman"/>
                          <a:ea typeface="Times New Roman"/>
                          <a:cs typeface="Times New Roman"/>
                          <a:sym typeface="Times New Roman"/>
                        </a:rPr>
                        <a:t>4</a:t>
                      </a:r>
                      <a:endParaRPr sz="2400" u="none" strike="noStrike" cap="none" dirty="0">
                        <a:latin typeface="Times New Roman"/>
                        <a:ea typeface="Times New Roman"/>
                        <a:cs typeface="Times New Roman"/>
                        <a:sym typeface="Times New Roman"/>
                      </a:endParaRPr>
                    </a:p>
                    <a:p>
                      <a:pPr marL="1270" marR="0" lvl="0" indent="0" algn="ctr" rtl="0">
                        <a:lnSpc>
                          <a:spcPct val="100000"/>
                        </a:lnSpc>
                        <a:spcBef>
                          <a:spcPts val="434"/>
                        </a:spcBef>
                        <a:spcAft>
                          <a:spcPts val="0"/>
                        </a:spcAft>
                        <a:buNone/>
                      </a:pPr>
                      <a:r>
                        <a:rPr lang="en-US" sz="2400" u="none" strike="noStrike" cap="none" dirty="0">
                          <a:latin typeface="Times New Roman"/>
                          <a:ea typeface="Times New Roman"/>
                          <a:cs typeface="Times New Roman"/>
                          <a:sym typeface="Times New Roman"/>
                        </a:rPr>
                        <a:t>8</a:t>
                      </a:r>
                      <a:endParaRPr sz="2400" u="none" strike="noStrike" cap="none" dirty="0">
                        <a:latin typeface="Times New Roman"/>
                        <a:ea typeface="Times New Roman"/>
                        <a:cs typeface="Times New Roman"/>
                        <a:sym typeface="Times New Roman"/>
                      </a:endParaRPr>
                    </a:p>
                    <a:p>
                      <a:pPr marL="1270" marR="0" lvl="0" indent="0" algn="ctr" rtl="0">
                        <a:lnSpc>
                          <a:spcPct val="100000"/>
                        </a:lnSpc>
                        <a:spcBef>
                          <a:spcPts val="434"/>
                        </a:spcBef>
                        <a:spcAft>
                          <a:spcPts val="0"/>
                        </a:spcAft>
                        <a:buNone/>
                      </a:pPr>
                      <a:r>
                        <a:rPr lang="en-US" sz="2400" u="none" strike="noStrike" cap="none" dirty="0">
                          <a:latin typeface="Times New Roman"/>
                          <a:ea typeface="Times New Roman"/>
                          <a:cs typeface="Times New Roman"/>
                          <a:sym typeface="Times New Roman"/>
                        </a:rPr>
                        <a:t>1</a:t>
                      </a:r>
                      <a:endParaRPr sz="2400" u="none" strike="noStrike" cap="none" dirty="0">
                        <a:latin typeface="Times New Roman"/>
                        <a:ea typeface="Times New Roman"/>
                        <a:cs typeface="Times New Roman"/>
                        <a:sym typeface="Times New Roman"/>
                      </a:endParaRPr>
                    </a:p>
                  </a:txBody>
                  <a:tcPr marL="0" marR="0" marT="571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227939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3"/>
          <p:cNvSpPr txBox="1">
            <a:spLocks noGrp="1"/>
          </p:cNvSpPr>
          <p:nvPr>
            <p:ph type="title"/>
          </p:nvPr>
        </p:nvSpPr>
        <p:spPr>
          <a:xfrm>
            <a:off x="1677443" y="1105350"/>
            <a:ext cx="5371800" cy="3168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dirty="0"/>
              <a:t>Data type modifiers:</a:t>
            </a:r>
            <a:endParaRPr dirty="0"/>
          </a:p>
        </p:txBody>
      </p:sp>
      <p:sp>
        <p:nvSpPr>
          <p:cNvPr id="124" name="Google Shape;124;p13"/>
          <p:cNvSpPr txBox="1"/>
          <p:nvPr/>
        </p:nvSpPr>
        <p:spPr>
          <a:xfrm>
            <a:off x="1042870" y="1829611"/>
            <a:ext cx="7730836" cy="3026129"/>
          </a:xfrm>
          <a:prstGeom prst="rect">
            <a:avLst/>
          </a:prstGeom>
          <a:noFill/>
          <a:ln>
            <a:noFill/>
          </a:ln>
        </p:spPr>
        <p:txBody>
          <a:bodyPr spcFirstLastPara="1" wrap="square" lIns="0" tIns="10775" rIns="0" bIns="0" anchor="t" anchorCtr="0">
            <a:spAutoFit/>
          </a:bodyPr>
          <a:lstStyle/>
          <a:p>
            <a:pPr marL="12700" marR="5080" lvl="0" indent="0" algn="l" rtl="0">
              <a:lnSpc>
                <a:spcPct val="101800"/>
              </a:lnSpc>
              <a:spcBef>
                <a:spcPts val="0"/>
              </a:spcBef>
              <a:spcAft>
                <a:spcPts val="0"/>
              </a:spcAft>
              <a:buNone/>
            </a:pPr>
            <a:r>
              <a:rPr lang="en-US" sz="2400" dirty="0">
                <a:latin typeface="Times New Roman"/>
                <a:ea typeface="Times New Roman"/>
                <a:cs typeface="Times New Roman"/>
                <a:sym typeface="Times New Roman"/>
              </a:rPr>
              <a:t>The storage size in bytes and range of values being represented by basic data types can be modified with the help of the following </a:t>
            </a:r>
            <a:r>
              <a:rPr lang="en-US" sz="2400" b="1" dirty="0">
                <a:latin typeface="Times New Roman"/>
                <a:ea typeface="Times New Roman"/>
                <a:cs typeface="Times New Roman"/>
                <a:sym typeface="Times New Roman"/>
              </a:rPr>
              <a:t>modifiers </a:t>
            </a:r>
            <a:r>
              <a:rPr lang="en-US" sz="2400" dirty="0">
                <a:latin typeface="Times New Roman"/>
                <a:ea typeface="Times New Roman"/>
                <a:cs typeface="Times New Roman"/>
                <a:sym typeface="Times New Roman"/>
              </a:rPr>
              <a:t>or </a:t>
            </a:r>
            <a:r>
              <a:rPr lang="en-US" sz="2400" b="1" dirty="0">
                <a:latin typeface="Times New Roman"/>
                <a:ea typeface="Times New Roman"/>
                <a:cs typeface="Times New Roman"/>
                <a:sym typeface="Times New Roman"/>
              </a:rPr>
              <a:t>qualifiers </a:t>
            </a:r>
            <a:r>
              <a:rPr lang="en-US" sz="2400" dirty="0">
                <a:latin typeface="Times New Roman"/>
                <a:ea typeface="Times New Roman"/>
                <a:cs typeface="Times New Roman"/>
                <a:sym typeface="Times New Roman"/>
              </a:rPr>
              <a:t>as prefixes.</a:t>
            </a:r>
            <a:endParaRPr sz="2400" dirty="0">
              <a:latin typeface="Times New Roman"/>
              <a:ea typeface="Times New Roman"/>
              <a:cs typeface="Times New Roman"/>
              <a:sym typeface="Times New Roman"/>
            </a:endParaRPr>
          </a:p>
          <a:p>
            <a:pPr marL="0" lvl="0" indent="0" algn="l" rtl="0">
              <a:lnSpc>
                <a:spcPct val="100000"/>
              </a:lnSpc>
              <a:spcBef>
                <a:spcPts val="180"/>
              </a:spcBef>
              <a:spcAft>
                <a:spcPts val="0"/>
              </a:spcAft>
              <a:buNone/>
            </a:pPr>
            <a:endParaRPr sz="2400" dirty="0">
              <a:latin typeface="Times New Roman"/>
              <a:ea typeface="Times New Roman"/>
              <a:cs typeface="Times New Roman"/>
              <a:sym typeface="Times New Roman"/>
            </a:endParaRPr>
          </a:p>
          <a:p>
            <a:pPr marL="164465" lvl="0" indent="-160655" algn="l" rtl="0">
              <a:lnSpc>
                <a:spcPct val="100000"/>
              </a:lnSpc>
              <a:spcBef>
                <a:spcPts val="5"/>
              </a:spcBef>
              <a:spcAft>
                <a:spcPts val="0"/>
              </a:spcAft>
              <a:buSzPts val="1550"/>
              <a:buFont typeface="Times New Roman"/>
              <a:buAutoNum type="arabicPeriod"/>
            </a:pPr>
            <a:r>
              <a:rPr lang="en-US" sz="2400" dirty="0">
                <a:latin typeface="Times New Roman"/>
                <a:ea typeface="Times New Roman"/>
                <a:cs typeface="Times New Roman"/>
                <a:sym typeface="Times New Roman"/>
              </a:rPr>
              <a:t>signed</a:t>
            </a:r>
            <a:endParaRPr sz="2400" dirty="0">
              <a:latin typeface="Times New Roman"/>
              <a:ea typeface="Times New Roman"/>
              <a:cs typeface="Times New Roman"/>
              <a:sym typeface="Times New Roman"/>
            </a:endParaRPr>
          </a:p>
          <a:p>
            <a:pPr marL="163830" lvl="0" indent="-160655" algn="l" rtl="0">
              <a:lnSpc>
                <a:spcPct val="100000"/>
              </a:lnSpc>
              <a:spcBef>
                <a:spcPts val="45"/>
              </a:spcBef>
              <a:spcAft>
                <a:spcPts val="0"/>
              </a:spcAft>
              <a:buSzPts val="1550"/>
              <a:buFont typeface="Times New Roman"/>
              <a:buAutoNum type="arabicPeriod"/>
            </a:pPr>
            <a:r>
              <a:rPr lang="en-US" sz="2400" dirty="0">
                <a:latin typeface="Times New Roman"/>
                <a:ea typeface="Times New Roman"/>
                <a:cs typeface="Times New Roman"/>
                <a:sym typeface="Times New Roman"/>
              </a:rPr>
              <a:t>unsigned</a:t>
            </a:r>
            <a:endParaRPr sz="2400" dirty="0">
              <a:latin typeface="Times New Roman"/>
              <a:ea typeface="Times New Roman"/>
              <a:cs typeface="Times New Roman"/>
              <a:sym typeface="Times New Roman"/>
            </a:endParaRPr>
          </a:p>
          <a:p>
            <a:pPr marL="164465" lvl="0" indent="-160655" algn="l" rtl="0">
              <a:lnSpc>
                <a:spcPct val="100000"/>
              </a:lnSpc>
              <a:spcBef>
                <a:spcPts val="40"/>
              </a:spcBef>
              <a:spcAft>
                <a:spcPts val="0"/>
              </a:spcAft>
              <a:buSzPts val="1550"/>
              <a:buFont typeface="Times New Roman"/>
              <a:buAutoNum type="arabicPeriod"/>
            </a:pPr>
            <a:r>
              <a:rPr lang="en-US" sz="2400" dirty="0">
                <a:latin typeface="Times New Roman"/>
                <a:ea typeface="Times New Roman"/>
                <a:cs typeface="Times New Roman"/>
                <a:sym typeface="Times New Roman"/>
              </a:rPr>
              <a:t>long</a:t>
            </a:r>
            <a:endParaRPr sz="2400" dirty="0">
              <a:latin typeface="Times New Roman"/>
              <a:ea typeface="Times New Roman"/>
              <a:cs typeface="Times New Roman"/>
              <a:sym typeface="Times New Roman"/>
            </a:endParaRPr>
          </a:p>
          <a:p>
            <a:pPr marL="164465" lvl="0" indent="-160655" algn="l" rtl="0">
              <a:lnSpc>
                <a:spcPct val="100000"/>
              </a:lnSpc>
              <a:spcBef>
                <a:spcPts val="50"/>
              </a:spcBef>
              <a:spcAft>
                <a:spcPts val="0"/>
              </a:spcAft>
              <a:buSzPts val="1550"/>
              <a:buFont typeface="Times New Roman"/>
              <a:buAutoNum type="arabicPeriod"/>
            </a:pPr>
            <a:r>
              <a:rPr lang="en-US" sz="2400" dirty="0">
                <a:latin typeface="Times New Roman"/>
                <a:ea typeface="Times New Roman"/>
                <a:cs typeface="Times New Roman"/>
                <a:sym typeface="Times New Roman"/>
              </a:rPr>
              <a:t>short</a:t>
            </a:r>
            <a:endParaRPr sz="2400" dirty="0">
              <a:latin typeface="Times New Roman"/>
              <a:ea typeface="Times New Roman"/>
              <a:cs typeface="Times New Roman"/>
              <a:sym typeface="Times New Roman"/>
            </a:endParaRPr>
          </a:p>
        </p:txBody>
      </p:sp>
      <p:sp>
        <p:nvSpPr>
          <p:cNvPr id="125" name="Google Shape;125;p13"/>
          <p:cNvSpPr txBox="1"/>
          <p:nvPr/>
        </p:nvSpPr>
        <p:spPr>
          <a:xfrm>
            <a:off x="9317481" y="5295086"/>
            <a:ext cx="180975" cy="20827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200">
                <a:solidFill>
                  <a:srgbClr val="8A8A8A"/>
                </a:solidFill>
                <a:latin typeface="Calibri"/>
                <a:ea typeface="Calibri"/>
                <a:cs typeface="Calibri"/>
                <a:sym typeface="Calibri"/>
              </a:rPr>
              <a:t>27</a:t>
            </a:r>
            <a:endParaRPr sz="1200">
              <a:latin typeface="Calibri"/>
              <a:ea typeface="Calibri"/>
              <a:cs typeface="Calibri"/>
              <a:sym typeface="Calibri"/>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754498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graphicFrame>
        <p:nvGraphicFramePr>
          <p:cNvPr id="130" name="Google Shape;130;p14"/>
          <p:cNvGraphicFramePr/>
          <p:nvPr/>
        </p:nvGraphicFramePr>
        <p:xfrm>
          <a:off x="1667001" y="229869"/>
          <a:ext cx="6497950" cy="4850050"/>
        </p:xfrm>
        <a:graphic>
          <a:graphicData uri="http://schemas.openxmlformats.org/drawingml/2006/table">
            <a:tbl>
              <a:tblPr firstRow="1" bandRow="1">
                <a:noFill/>
              </a:tblPr>
              <a:tblGrid>
                <a:gridCol w="2416175"/>
                <a:gridCol w="1239525"/>
                <a:gridCol w="2842250"/>
              </a:tblGrid>
              <a:tr h="428800">
                <a:tc>
                  <a:txBody>
                    <a:bodyPr/>
                    <a:lstStyle/>
                    <a:p>
                      <a:pPr marL="56514" marR="0" lvl="0" indent="0" algn="l" rtl="0">
                        <a:lnSpc>
                          <a:spcPct val="100000"/>
                        </a:lnSpc>
                        <a:spcBef>
                          <a:spcPts val="0"/>
                        </a:spcBef>
                        <a:spcAft>
                          <a:spcPts val="0"/>
                        </a:spcAft>
                        <a:buNone/>
                      </a:pPr>
                      <a:r>
                        <a:rPr lang="en-US" sz="1700" b="1" u="none" strike="noStrike" cap="none">
                          <a:latin typeface="Times New Roman"/>
                          <a:ea typeface="Times New Roman"/>
                          <a:cs typeface="Times New Roman"/>
                          <a:sym typeface="Times New Roman"/>
                        </a:rPr>
                        <a:t>Modifier</a:t>
                      </a:r>
                      <a:endParaRPr sz="1700" u="none" strike="noStrike" cap="none">
                        <a:latin typeface="Times New Roman"/>
                        <a:ea typeface="Times New Roman"/>
                        <a:cs typeface="Times New Roman"/>
                        <a:sym typeface="Times New Roman"/>
                      </a:endParaRPr>
                    </a:p>
                  </a:txBody>
                  <a:tcPr marL="0" marR="0" marT="597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1280" marR="0" lvl="0" indent="0" algn="l" rtl="0">
                        <a:lnSpc>
                          <a:spcPct val="100000"/>
                        </a:lnSpc>
                        <a:spcBef>
                          <a:spcPts val="0"/>
                        </a:spcBef>
                        <a:spcAft>
                          <a:spcPts val="0"/>
                        </a:spcAft>
                        <a:buNone/>
                      </a:pPr>
                      <a:r>
                        <a:rPr lang="en-US" sz="1700" b="1" u="none" strike="noStrike" cap="none">
                          <a:latin typeface="Times New Roman"/>
                          <a:ea typeface="Times New Roman"/>
                          <a:cs typeface="Times New Roman"/>
                          <a:sym typeface="Times New Roman"/>
                        </a:rPr>
                        <a:t>Size (Bytes)</a:t>
                      </a:r>
                      <a:endParaRPr sz="1700" u="none" strike="noStrike" cap="none">
                        <a:latin typeface="Times New Roman"/>
                        <a:ea typeface="Times New Roman"/>
                        <a:cs typeface="Times New Roman"/>
                        <a:sym typeface="Times New Roman"/>
                      </a:endParaRPr>
                    </a:p>
                  </a:txBody>
                  <a:tcPr marL="0" marR="0" marT="597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7150" marR="0" lvl="0" indent="0" algn="l" rtl="0">
                        <a:lnSpc>
                          <a:spcPct val="100000"/>
                        </a:lnSpc>
                        <a:spcBef>
                          <a:spcPts val="0"/>
                        </a:spcBef>
                        <a:spcAft>
                          <a:spcPts val="0"/>
                        </a:spcAft>
                        <a:buNone/>
                      </a:pPr>
                      <a:r>
                        <a:rPr lang="en-US" sz="1700" b="1" u="none" strike="noStrike" cap="none">
                          <a:latin typeface="Times New Roman"/>
                          <a:ea typeface="Times New Roman"/>
                          <a:cs typeface="Times New Roman"/>
                          <a:sym typeface="Times New Roman"/>
                        </a:rPr>
                        <a:t>Range of values</a:t>
                      </a:r>
                      <a:endParaRPr sz="1700" u="none" strike="noStrike" cap="none">
                        <a:latin typeface="Times New Roman"/>
                        <a:ea typeface="Times New Roman"/>
                        <a:cs typeface="Times New Roman"/>
                        <a:sym typeface="Times New Roman"/>
                      </a:endParaRPr>
                    </a:p>
                  </a:txBody>
                  <a:tcPr marL="0" marR="0" marT="597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439600">
                <a:tc>
                  <a:txBody>
                    <a:bodyPr/>
                    <a:lstStyle/>
                    <a:p>
                      <a:pPr marL="56514" marR="0" lvl="0" indent="0" algn="l" rtl="0">
                        <a:lnSpc>
                          <a:spcPct val="100000"/>
                        </a:lnSpc>
                        <a:spcBef>
                          <a:spcPts val="0"/>
                        </a:spcBef>
                        <a:spcAft>
                          <a:spcPts val="0"/>
                        </a:spcAft>
                        <a:buNone/>
                      </a:pPr>
                      <a:r>
                        <a:rPr lang="en-US" sz="1700" u="none" strike="noStrike" cap="none">
                          <a:latin typeface="Times New Roman"/>
                          <a:ea typeface="Times New Roman"/>
                          <a:cs typeface="Times New Roman"/>
                          <a:sym typeface="Times New Roman"/>
                        </a:rPr>
                        <a:t>int</a:t>
                      </a:r>
                      <a:endParaRPr sz="1700" u="none" strike="noStrike" cap="none">
                        <a:latin typeface="Times New Roman"/>
                        <a:ea typeface="Times New Roman"/>
                        <a:cs typeface="Times New Roman"/>
                        <a:sym typeface="Times New Roman"/>
                      </a:endParaRPr>
                    </a:p>
                    <a:p>
                      <a:pPr marL="56514" marR="1289685" lvl="0" indent="0" algn="l" rtl="0">
                        <a:lnSpc>
                          <a:spcPct val="138235"/>
                        </a:lnSpc>
                        <a:spcBef>
                          <a:spcPts val="120"/>
                        </a:spcBef>
                        <a:spcAft>
                          <a:spcPts val="0"/>
                        </a:spcAft>
                        <a:buNone/>
                      </a:pPr>
                      <a:r>
                        <a:rPr lang="en-US" sz="1700" u="none" strike="noStrike" cap="none">
                          <a:latin typeface="Times New Roman"/>
                          <a:ea typeface="Times New Roman"/>
                          <a:cs typeface="Times New Roman"/>
                          <a:sym typeface="Times New Roman"/>
                        </a:rPr>
                        <a:t>signed int unsigned int</a:t>
                      </a:r>
                      <a:endParaRPr sz="1700" u="none" strike="noStrike" cap="none">
                        <a:latin typeface="Times New Roman"/>
                        <a:ea typeface="Times New Roman"/>
                        <a:cs typeface="Times New Roman"/>
                        <a:sym typeface="Times New Roman"/>
                      </a:endParaRPr>
                    </a:p>
                    <a:p>
                      <a:pPr marL="56514" marR="0" lvl="0" indent="0" algn="l" rtl="0">
                        <a:lnSpc>
                          <a:spcPct val="100000"/>
                        </a:lnSpc>
                        <a:spcBef>
                          <a:spcPts val="170"/>
                        </a:spcBef>
                        <a:spcAft>
                          <a:spcPts val="0"/>
                        </a:spcAft>
                        <a:buNone/>
                      </a:pPr>
                      <a:r>
                        <a:rPr lang="en-US" sz="1700" u="none" strike="noStrike" cap="none">
                          <a:latin typeface="Times New Roman"/>
                          <a:ea typeface="Times New Roman"/>
                          <a:cs typeface="Times New Roman"/>
                          <a:sym typeface="Times New Roman"/>
                        </a:rPr>
                        <a:t>short int</a:t>
                      </a:r>
                      <a:endParaRPr sz="1700" u="none" strike="noStrike" cap="none">
                        <a:latin typeface="Times New Roman"/>
                        <a:ea typeface="Times New Roman"/>
                        <a:cs typeface="Times New Roman"/>
                        <a:sym typeface="Times New Roman"/>
                      </a:endParaRPr>
                    </a:p>
                    <a:p>
                      <a:pPr marL="56514" marR="0" lvl="0" indent="0" algn="l" rtl="0">
                        <a:lnSpc>
                          <a:spcPct val="100000"/>
                        </a:lnSpc>
                        <a:spcBef>
                          <a:spcPts val="320"/>
                        </a:spcBef>
                        <a:spcAft>
                          <a:spcPts val="0"/>
                        </a:spcAft>
                        <a:buNone/>
                      </a:pPr>
                      <a:r>
                        <a:rPr lang="en-US" sz="1700" u="none" strike="noStrike" cap="none">
                          <a:latin typeface="Times New Roman"/>
                          <a:ea typeface="Times New Roman"/>
                          <a:cs typeface="Times New Roman"/>
                          <a:sym typeface="Times New Roman"/>
                        </a:rPr>
                        <a:t>long int</a:t>
                      </a:r>
                      <a:endParaRPr sz="1700" u="none" strike="noStrike" cap="none">
                        <a:latin typeface="Times New Roman"/>
                        <a:ea typeface="Times New Roman"/>
                        <a:cs typeface="Times New Roman"/>
                        <a:sym typeface="Times New Roman"/>
                      </a:endParaRPr>
                    </a:p>
                    <a:p>
                      <a:pPr marL="56514" marR="0" lvl="0" indent="0" algn="l" rtl="0">
                        <a:lnSpc>
                          <a:spcPct val="100000"/>
                        </a:lnSpc>
                        <a:spcBef>
                          <a:spcPts val="300"/>
                        </a:spcBef>
                        <a:spcAft>
                          <a:spcPts val="0"/>
                        </a:spcAft>
                        <a:buNone/>
                      </a:pPr>
                      <a:r>
                        <a:rPr lang="en-US" sz="1700" u="none" strike="noStrike" cap="none">
                          <a:latin typeface="Times New Roman"/>
                          <a:ea typeface="Times New Roman"/>
                          <a:cs typeface="Times New Roman"/>
                          <a:sym typeface="Times New Roman"/>
                        </a:rPr>
                        <a:t>unsigned short int</a:t>
                      </a:r>
                      <a:endParaRPr sz="1700" u="none" strike="noStrike" cap="none">
                        <a:latin typeface="Times New Roman"/>
                        <a:ea typeface="Times New Roman"/>
                        <a:cs typeface="Times New Roman"/>
                        <a:sym typeface="Times New Roman"/>
                      </a:endParaRPr>
                    </a:p>
                    <a:p>
                      <a:pPr marL="56514" marR="0" lvl="0" indent="0" algn="l" rtl="0">
                        <a:lnSpc>
                          <a:spcPct val="119411"/>
                        </a:lnSpc>
                        <a:spcBef>
                          <a:spcPts val="310"/>
                        </a:spcBef>
                        <a:spcAft>
                          <a:spcPts val="0"/>
                        </a:spcAft>
                        <a:buNone/>
                      </a:pPr>
                      <a:r>
                        <a:rPr lang="en-US" sz="1700" u="none" strike="noStrike" cap="none">
                          <a:latin typeface="Times New Roman"/>
                          <a:ea typeface="Times New Roman"/>
                          <a:cs typeface="Times New Roman"/>
                          <a:sym typeface="Times New Roman"/>
                        </a:rPr>
                        <a:t>unsigned long int</a:t>
                      </a:r>
                      <a:endParaRPr sz="1700" u="none" strike="noStrike" cap="none">
                        <a:latin typeface="Times New Roman"/>
                        <a:ea typeface="Times New Roman"/>
                        <a:cs typeface="Times New Roman"/>
                        <a:sym typeface="Times New Roman"/>
                      </a:endParaRPr>
                    </a:p>
                  </a:txBody>
                  <a:tcPr marL="0" marR="0" marT="82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1700" u="none" strike="noStrike" cap="none">
                          <a:latin typeface="Times New Roman"/>
                          <a:ea typeface="Times New Roman"/>
                          <a:cs typeface="Times New Roman"/>
                          <a:sym typeface="Times New Roman"/>
                        </a:rPr>
                        <a:t>2</a:t>
                      </a:r>
                      <a:endParaRPr sz="1700" u="none" strike="noStrike" cap="none">
                        <a:latin typeface="Times New Roman"/>
                        <a:ea typeface="Times New Roman"/>
                        <a:cs typeface="Times New Roman"/>
                        <a:sym typeface="Times New Roman"/>
                      </a:endParaRPr>
                    </a:p>
                    <a:p>
                      <a:pPr marL="1905" marR="0" lvl="0" indent="0" algn="ctr" rtl="0">
                        <a:lnSpc>
                          <a:spcPct val="100000"/>
                        </a:lnSpc>
                        <a:spcBef>
                          <a:spcPts val="300"/>
                        </a:spcBef>
                        <a:spcAft>
                          <a:spcPts val="0"/>
                        </a:spcAft>
                        <a:buNone/>
                      </a:pPr>
                      <a:r>
                        <a:rPr lang="en-US" sz="1700" u="none" strike="noStrike" cap="none">
                          <a:latin typeface="Times New Roman"/>
                          <a:ea typeface="Times New Roman"/>
                          <a:cs typeface="Times New Roman"/>
                          <a:sym typeface="Times New Roman"/>
                        </a:rPr>
                        <a:t>2</a:t>
                      </a:r>
                      <a:endParaRPr sz="1700" u="none" strike="noStrike" cap="none">
                        <a:latin typeface="Times New Roman"/>
                        <a:ea typeface="Times New Roman"/>
                        <a:cs typeface="Times New Roman"/>
                        <a:sym typeface="Times New Roman"/>
                      </a:endParaRPr>
                    </a:p>
                    <a:p>
                      <a:pPr marL="1905" marR="0" lvl="0" indent="0" algn="ctr" rtl="0">
                        <a:lnSpc>
                          <a:spcPct val="100000"/>
                        </a:lnSpc>
                        <a:spcBef>
                          <a:spcPts val="310"/>
                        </a:spcBef>
                        <a:spcAft>
                          <a:spcPts val="0"/>
                        </a:spcAft>
                        <a:buNone/>
                      </a:pPr>
                      <a:r>
                        <a:rPr lang="en-US" sz="1700" u="none" strike="noStrike" cap="none">
                          <a:latin typeface="Times New Roman"/>
                          <a:ea typeface="Times New Roman"/>
                          <a:cs typeface="Times New Roman"/>
                          <a:sym typeface="Times New Roman"/>
                        </a:rPr>
                        <a:t>2</a:t>
                      </a:r>
                      <a:endParaRPr sz="1700" u="none" strike="noStrike" cap="none">
                        <a:latin typeface="Times New Roman"/>
                        <a:ea typeface="Times New Roman"/>
                        <a:cs typeface="Times New Roman"/>
                        <a:sym typeface="Times New Roman"/>
                      </a:endParaRPr>
                    </a:p>
                    <a:p>
                      <a:pPr marL="1905" marR="0" lvl="0" indent="0" algn="ctr" rtl="0">
                        <a:lnSpc>
                          <a:spcPct val="100000"/>
                        </a:lnSpc>
                        <a:spcBef>
                          <a:spcPts val="300"/>
                        </a:spcBef>
                        <a:spcAft>
                          <a:spcPts val="0"/>
                        </a:spcAft>
                        <a:buNone/>
                      </a:pPr>
                      <a:r>
                        <a:rPr lang="en-US" sz="1700" u="none" strike="noStrike" cap="none">
                          <a:latin typeface="Times New Roman"/>
                          <a:ea typeface="Times New Roman"/>
                          <a:cs typeface="Times New Roman"/>
                          <a:sym typeface="Times New Roman"/>
                        </a:rPr>
                        <a:t>2</a:t>
                      </a:r>
                      <a:endParaRPr sz="1700" u="none" strike="noStrike" cap="none">
                        <a:latin typeface="Times New Roman"/>
                        <a:ea typeface="Times New Roman"/>
                        <a:cs typeface="Times New Roman"/>
                        <a:sym typeface="Times New Roman"/>
                      </a:endParaRPr>
                    </a:p>
                    <a:p>
                      <a:pPr marL="1905" marR="0" lvl="0" indent="0" algn="ctr" rtl="0">
                        <a:lnSpc>
                          <a:spcPct val="100000"/>
                        </a:lnSpc>
                        <a:spcBef>
                          <a:spcPts val="320"/>
                        </a:spcBef>
                        <a:spcAft>
                          <a:spcPts val="0"/>
                        </a:spcAft>
                        <a:buNone/>
                      </a:pPr>
                      <a:r>
                        <a:rPr lang="en-US" sz="1700" u="none" strike="noStrike" cap="none">
                          <a:latin typeface="Times New Roman"/>
                          <a:ea typeface="Times New Roman"/>
                          <a:cs typeface="Times New Roman"/>
                          <a:sym typeface="Times New Roman"/>
                        </a:rPr>
                        <a:t>4</a:t>
                      </a:r>
                      <a:endParaRPr sz="1700" u="none" strike="noStrike" cap="none">
                        <a:latin typeface="Times New Roman"/>
                        <a:ea typeface="Times New Roman"/>
                        <a:cs typeface="Times New Roman"/>
                        <a:sym typeface="Times New Roman"/>
                      </a:endParaRPr>
                    </a:p>
                    <a:p>
                      <a:pPr marL="1905" marR="0" lvl="0" indent="0" algn="ctr" rtl="0">
                        <a:lnSpc>
                          <a:spcPct val="100000"/>
                        </a:lnSpc>
                        <a:spcBef>
                          <a:spcPts val="300"/>
                        </a:spcBef>
                        <a:spcAft>
                          <a:spcPts val="0"/>
                        </a:spcAft>
                        <a:buNone/>
                      </a:pPr>
                      <a:r>
                        <a:rPr lang="en-US" sz="1700" u="none" strike="noStrike" cap="none">
                          <a:latin typeface="Times New Roman"/>
                          <a:ea typeface="Times New Roman"/>
                          <a:cs typeface="Times New Roman"/>
                          <a:sym typeface="Times New Roman"/>
                        </a:rPr>
                        <a:t>2</a:t>
                      </a:r>
                      <a:endParaRPr sz="1700" u="none" strike="noStrike" cap="none">
                        <a:latin typeface="Times New Roman"/>
                        <a:ea typeface="Times New Roman"/>
                        <a:cs typeface="Times New Roman"/>
                        <a:sym typeface="Times New Roman"/>
                      </a:endParaRPr>
                    </a:p>
                    <a:p>
                      <a:pPr marL="1905" marR="0" lvl="0" indent="0" algn="ctr" rtl="0">
                        <a:lnSpc>
                          <a:spcPct val="119411"/>
                        </a:lnSpc>
                        <a:spcBef>
                          <a:spcPts val="310"/>
                        </a:spcBef>
                        <a:spcAft>
                          <a:spcPts val="0"/>
                        </a:spcAft>
                        <a:buNone/>
                      </a:pPr>
                      <a:r>
                        <a:rPr lang="en-US" sz="1700" u="none" strike="noStrike" cap="none">
                          <a:latin typeface="Times New Roman"/>
                          <a:ea typeface="Times New Roman"/>
                          <a:cs typeface="Times New Roman"/>
                          <a:sym typeface="Times New Roman"/>
                        </a:rPr>
                        <a:t>4</a:t>
                      </a:r>
                      <a:endParaRPr sz="1700" u="none" strike="noStrike" cap="none">
                        <a:latin typeface="Times New Roman"/>
                        <a:ea typeface="Times New Roman"/>
                        <a:cs typeface="Times New Roman"/>
                        <a:sym typeface="Times New Roman"/>
                      </a:endParaRPr>
                    </a:p>
                  </a:txBody>
                  <a:tcPr marL="0" marR="0" marT="82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7150" marR="0" lvl="0" indent="0" algn="l" rtl="0">
                        <a:lnSpc>
                          <a:spcPct val="100000"/>
                        </a:lnSpc>
                        <a:spcBef>
                          <a:spcPts val="0"/>
                        </a:spcBef>
                        <a:spcAft>
                          <a:spcPts val="0"/>
                        </a:spcAft>
                        <a:buNone/>
                      </a:pP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32768 to +32767</a:t>
                      </a:r>
                      <a:endParaRPr sz="1700" u="none" strike="noStrike" cap="none">
                        <a:latin typeface="Times New Roman"/>
                        <a:ea typeface="Times New Roman"/>
                        <a:cs typeface="Times New Roman"/>
                        <a:sym typeface="Times New Roman"/>
                      </a:endParaRPr>
                    </a:p>
                    <a:p>
                      <a:pPr marL="57150" marR="0" lvl="0" indent="0" algn="l" rtl="0">
                        <a:lnSpc>
                          <a:spcPct val="100000"/>
                        </a:lnSpc>
                        <a:spcBef>
                          <a:spcPts val="300"/>
                        </a:spcBef>
                        <a:spcAft>
                          <a:spcPts val="0"/>
                        </a:spcAft>
                        <a:buNone/>
                      </a:pP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32768 to +32767</a:t>
                      </a:r>
                      <a:endParaRPr sz="1700" u="none" strike="noStrike" cap="none">
                        <a:latin typeface="Times New Roman"/>
                        <a:ea typeface="Times New Roman"/>
                        <a:cs typeface="Times New Roman"/>
                        <a:sym typeface="Times New Roman"/>
                      </a:endParaRPr>
                    </a:p>
                    <a:p>
                      <a:pPr marL="57150" marR="0" lvl="0" indent="0" algn="l" rtl="0">
                        <a:lnSpc>
                          <a:spcPct val="100000"/>
                        </a:lnSpc>
                        <a:spcBef>
                          <a:spcPts val="310"/>
                        </a:spcBef>
                        <a:spcAft>
                          <a:spcPts val="0"/>
                        </a:spcAft>
                        <a:buNone/>
                      </a:pPr>
                      <a:r>
                        <a:rPr lang="en-US" sz="1700" u="none" strike="noStrike" cap="none">
                          <a:latin typeface="Times New Roman"/>
                          <a:ea typeface="Times New Roman"/>
                          <a:cs typeface="Times New Roman"/>
                          <a:sym typeface="Times New Roman"/>
                        </a:rPr>
                        <a:t>0 to 65535</a:t>
                      </a:r>
                      <a:endParaRPr sz="1700" u="none" strike="noStrike" cap="none">
                        <a:latin typeface="Times New Roman"/>
                        <a:ea typeface="Times New Roman"/>
                        <a:cs typeface="Times New Roman"/>
                        <a:sym typeface="Times New Roman"/>
                      </a:endParaRPr>
                    </a:p>
                    <a:p>
                      <a:pPr marL="57150" marR="0" lvl="0" indent="0" algn="l" rtl="0">
                        <a:lnSpc>
                          <a:spcPct val="100000"/>
                        </a:lnSpc>
                        <a:spcBef>
                          <a:spcPts val="300"/>
                        </a:spcBef>
                        <a:spcAft>
                          <a:spcPts val="0"/>
                        </a:spcAft>
                        <a:buNone/>
                      </a:pP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32768 to +32767</a:t>
                      </a:r>
                      <a:endParaRPr sz="1700" u="none" strike="noStrike" cap="none">
                        <a:latin typeface="Times New Roman"/>
                        <a:ea typeface="Times New Roman"/>
                        <a:cs typeface="Times New Roman"/>
                        <a:sym typeface="Times New Roman"/>
                      </a:endParaRPr>
                    </a:p>
                    <a:p>
                      <a:pPr marL="57150" marR="0" lvl="0" indent="0" algn="l" rtl="0">
                        <a:lnSpc>
                          <a:spcPct val="100000"/>
                        </a:lnSpc>
                        <a:spcBef>
                          <a:spcPts val="320"/>
                        </a:spcBef>
                        <a:spcAft>
                          <a:spcPts val="0"/>
                        </a:spcAft>
                        <a:buNone/>
                      </a:pP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2147483648 to +2147483647</a:t>
                      </a:r>
                      <a:endParaRPr sz="1700" u="none" strike="noStrike" cap="none">
                        <a:latin typeface="Times New Roman"/>
                        <a:ea typeface="Times New Roman"/>
                        <a:cs typeface="Times New Roman"/>
                        <a:sym typeface="Times New Roman"/>
                      </a:endParaRPr>
                    </a:p>
                    <a:p>
                      <a:pPr marL="57150" marR="0" lvl="0" indent="0" algn="l" rtl="0">
                        <a:lnSpc>
                          <a:spcPct val="100000"/>
                        </a:lnSpc>
                        <a:spcBef>
                          <a:spcPts val="300"/>
                        </a:spcBef>
                        <a:spcAft>
                          <a:spcPts val="0"/>
                        </a:spcAft>
                        <a:buNone/>
                      </a:pPr>
                      <a:r>
                        <a:rPr lang="en-US" sz="1700" u="none" strike="noStrike" cap="none">
                          <a:latin typeface="Times New Roman"/>
                          <a:ea typeface="Times New Roman"/>
                          <a:cs typeface="Times New Roman"/>
                          <a:sym typeface="Times New Roman"/>
                        </a:rPr>
                        <a:t>0 to 65535</a:t>
                      </a:r>
                      <a:endParaRPr sz="1700" u="none" strike="noStrike" cap="none">
                        <a:latin typeface="Times New Roman"/>
                        <a:ea typeface="Times New Roman"/>
                        <a:cs typeface="Times New Roman"/>
                        <a:sym typeface="Times New Roman"/>
                      </a:endParaRPr>
                    </a:p>
                    <a:p>
                      <a:pPr marL="57150" marR="0" lvl="0" indent="0" algn="l" rtl="0">
                        <a:lnSpc>
                          <a:spcPct val="119411"/>
                        </a:lnSpc>
                        <a:spcBef>
                          <a:spcPts val="310"/>
                        </a:spcBef>
                        <a:spcAft>
                          <a:spcPts val="0"/>
                        </a:spcAft>
                        <a:buNone/>
                      </a:pPr>
                      <a:r>
                        <a:rPr lang="en-US" sz="1700" u="none" strike="noStrike" cap="none">
                          <a:latin typeface="Times New Roman"/>
                          <a:ea typeface="Times New Roman"/>
                          <a:cs typeface="Times New Roman"/>
                          <a:sym typeface="Times New Roman"/>
                        </a:rPr>
                        <a:t>0 to 4294967295</a:t>
                      </a:r>
                      <a:endParaRPr sz="1700" u="none" strike="noStrike" cap="none">
                        <a:latin typeface="Times New Roman"/>
                        <a:ea typeface="Times New Roman"/>
                        <a:cs typeface="Times New Roman"/>
                        <a:sym typeface="Times New Roman"/>
                      </a:endParaRPr>
                    </a:p>
                  </a:txBody>
                  <a:tcPr marL="0" marR="0" marT="82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995100">
                <a:tc>
                  <a:txBody>
                    <a:bodyPr/>
                    <a:lstStyle/>
                    <a:p>
                      <a:pPr marL="56514" marR="0" lvl="0" indent="0" algn="l" rtl="0">
                        <a:lnSpc>
                          <a:spcPct val="100000"/>
                        </a:lnSpc>
                        <a:spcBef>
                          <a:spcPts val="0"/>
                        </a:spcBef>
                        <a:spcAft>
                          <a:spcPts val="0"/>
                        </a:spcAft>
                        <a:buNone/>
                      </a:pPr>
                      <a:r>
                        <a:rPr lang="en-US" sz="1700" u="none" strike="noStrike" cap="none">
                          <a:latin typeface="Times New Roman"/>
                          <a:ea typeface="Times New Roman"/>
                          <a:cs typeface="Times New Roman"/>
                          <a:sym typeface="Times New Roman"/>
                        </a:rPr>
                        <a:t>char</a:t>
                      </a:r>
                      <a:endParaRPr sz="1700" u="none" strike="noStrike" cap="none">
                        <a:latin typeface="Times New Roman"/>
                        <a:ea typeface="Times New Roman"/>
                        <a:cs typeface="Times New Roman"/>
                        <a:sym typeface="Times New Roman"/>
                      </a:endParaRPr>
                    </a:p>
                    <a:p>
                      <a:pPr marL="56514" marR="1145540" lvl="0" indent="0" algn="l" rtl="0">
                        <a:lnSpc>
                          <a:spcPct val="138235"/>
                        </a:lnSpc>
                        <a:spcBef>
                          <a:spcPts val="15"/>
                        </a:spcBef>
                        <a:spcAft>
                          <a:spcPts val="0"/>
                        </a:spcAft>
                        <a:buNone/>
                      </a:pPr>
                      <a:r>
                        <a:rPr lang="en-US" sz="1700" u="none" strike="noStrike" cap="none">
                          <a:latin typeface="Times New Roman"/>
                          <a:ea typeface="Times New Roman"/>
                          <a:cs typeface="Times New Roman"/>
                          <a:sym typeface="Times New Roman"/>
                        </a:rPr>
                        <a:t>signed char unsigned char</a:t>
                      </a:r>
                      <a:endParaRPr sz="1700" u="none" strike="noStrike" cap="none">
                        <a:latin typeface="Times New Roman"/>
                        <a:ea typeface="Times New Roman"/>
                        <a:cs typeface="Times New Roman"/>
                        <a:sym typeface="Times New Roman"/>
                      </a:endParaRPr>
                    </a:p>
                  </a:txBody>
                  <a:tcPr marL="0" marR="0" marT="8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1700" u="none" strike="noStrike" cap="none">
                          <a:latin typeface="Times New Roman"/>
                          <a:ea typeface="Times New Roman"/>
                          <a:cs typeface="Times New Roman"/>
                          <a:sym typeface="Times New Roman"/>
                        </a:rPr>
                        <a:t>1</a:t>
                      </a:r>
                      <a:endParaRPr sz="1700" u="none" strike="noStrike" cap="none">
                        <a:latin typeface="Times New Roman"/>
                        <a:ea typeface="Times New Roman"/>
                        <a:cs typeface="Times New Roman"/>
                        <a:sym typeface="Times New Roman"/>
                      </a:endParaRPr>
                    </a:p>
                    <a:p>
                      <a:pPr marL="1905" marR="0" lvl="0" indent="0" algn="ctr" rtl="0">
                        <a:lnSpc>
                          <a:spcPct val="100000"/>
                        </a:lnSpc>
                        <a:spcBef>
                          <a:spcPts val="300"/>
                        </a:spcBef>
                        <a:spcAft>
                          <a:spcPts val="0"/>
                        </a:spcAft>
                        <a:buNone/>
                      </a:pPr>
                      <a:r>
                        <a:rPr lang="en-US" sz="1700" u="none" strike="noStrike" cap="none">
                          <a:latin typeface="Times New Roman"/>
                          <a:ea typeface="Times New Roman"/>
                          <a:cs typeface="Times New Roman"/>
                          <a:sym typeface="Times New Roman"/>
                        </a:rPr>
                        <a:t>1</a:t>
                      </a:r>
                      <a:endParaRPr sz="1700" u="none" strike="noStrike" cap="none">
                        <a:latin typeface="Times New Roman"/>
                        <a:ea typeface="Times New Roman"/>
                        <a:cs typeface="Times New Roman"/>
                        <a:sym typeface="Times New Roman"/>
                      </a:endParaRPr>
                    </a:p>
                    <a:p>
                      <a:pPr marL="1905" marR="0" lvl="0" indent="0" algn="ctr" rtl="0">
                        <a:lnSpc>
                          <a:spcPct val="100000"/>
                        </a:lnSpc>
                        <a:spcBef>
                          <a:spcPts val="310"/>
                        </a:spcBef>
                        <a:spcAft>
                          <a:spcPts val="0"/>
                        </a:spcAft>
                        <a:buNone/>
                      </a:pPr>
                      <a:r>
                        <a:rPr lang="en-US" sz="1700" u="none" strike="noStrike" cap="none">
                          <a:latin typeface="Times New Roman"/>
                          <a:ea typeface="Times New Roman"/>
                          <a:cs typeface="Times New Roman"/>
                          <a:sym typeface="Times New Roman"/>
                        </a:rPr>
                        <a:t>1</a:t>
                      </a:r>
                      <a:endParaRPr sz="1700" u="none" strike="noStrike" cap="none">
                        <a:latin typeface="Times New Roman"/>
                        <a:ea typeface="Times New Roman"/>
                        <a:cs typeface="Times New Roman"/>
                        <a:sym typeface="Times New Roman"/>
                      </a:endParaRPr>
                    </a:p>
                  </a:txBody>
                  <a:tcPr marL="0" marR="0" marT="11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7150" marR="0" lvl="0" indent="0" algn="l" rtl="0">
                        <a:lnSpc>
                          <a:spcPct val="100000"/>
                        </a:lnSpc>
                        <a:spcBef>
                          <a:spcPts val="0"/>
                        </a:spcBef>
                        <a:spcAft>
                          <a:spcPts val="0"/>
                        </a:spcAft>
                        <a:buNone/>
                      </a:pP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128 to +127</a:t>
                      </a:r>
                      <a:endParaRPr sz="1700" u="none" strike="noStrike" cap="none">
                        <a:latin typeface="Times New Roman"/>
                        <a:ea typeface="Times New Roman"/>
                        <a:cs typeface="Times New Roman"/>
                        <a:sym typeface="Times New Roman"/>
                      </a:endParaRPr>
                    </a:p>
                    <a:p>
                      <a:pPr marL="57150" marR="0" lvl="0" indent="0" algn="l" rtl="0">
                        <a:lnSpc>
                          <a:spcPct val="100000"/>
                        </a:lnSpc>
                        <a:spcBef>
                          <a:spcPts val="300"/>
                        </a:spcBef>
                        <a:spcAft>
                          <a:spcPts val="0"/>
                        </a:spcAft>
                        <a:buNone/>
                      </a:pP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128 to +127</a:t>
                      </a:r>
                      <a:endParaRPr sz="1700" u="none" strike="noStrike" cap="none">
                        <a:latin typeface="Times New Roman"/>
                        <a:ea typeface="Times New Roman"/>
                        <a:cs typeface="Times New Roman"/>
                        <a:sym typeface="Times New Roman"/>
                      </a:endParaRPr>
                    </a:p>
                    <a:p>
                      <a:pPr marL="57150" marR="0" lvl="0" indent="0" algn="l" rtl="0">
                        <a:lnSpc>
                          <a:spcPct val="100000"/>
                        </a:lnSpc>
                        <a:spcBef>
                          <a:spcPts val="315"/>
                        </a:spcBef>
                        <a:spcAft>
                          <a:spcPts val="0"/>
                        </a:spcAft>
                        <a:buNone/>
                      </a:pPr>
                      <a:r>
                        <a:rPr lang="en-US" sz="1700" u="none" strike="noStrike" cap="none">
                          <a:latin typeface="Times New Roman"/>
                          <a:ea typeface="Times New Roman"/>
                          <a:cs typeface="Times New Roman"/>
                          <a:sym typeface="Times New Roman"/>
                        </a:rPr>
                        <a:t>0 to 255</a:t>
                      </a:r>
                      <a:endParaRPr sz="1700" u="none" strike="noStrike" cap="none">
                        <a:latin typeface="Times New Roman"/>
                        <a:ea typeface="Times New Roman"/>
                        <a:cs typeface="Times New Roman"/>
                        <a:sym typeface="Times New Roman"/>
                      </a:endParaRPr>
                    </a:p>
                  </a:txBody>
                  <a:tcPr marL="0" marR="0" marT="8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986550">
                <a:tc>
                  <a:txBody>
                    <a:bodyPr/>
                    <a:lstStyle/>
                    <a:p>
                      <a:pPr marL="56514" marR="0" lvl="0" indent="0" algn="l" rtl="0">
                        <a:lnSpc>
                          <a:spcPct val="100000"/>
                        </a:lnSpc>
                        <a:spcBef>
                          <a:spcPts val="0"/>
                        </a:spcBef>
                        <a:spcAft>
                          <a:spcPts val="0"/>
                        </a:spcAft>
                        <a:buNone/>
                      </a:pPr>
                      <a:r>
                        <a:rPr lang="en-US" sz="1700" u="none" strike="noStrike" cap="none">
                          <a:latin typeface="Times New Roman"/>
                          <a:ea typeface="Times New Roman"/>
                          <a:cs typeface="Times New Roman"/>
                          <a:sym typeface="Times New Roman"/>
                        </a:rPr>
                        <a:t>float</a:t>
                      </a:r>
                      <a:endParaRPr sz="1700" u="none" strike="noStrike" cap="none">
                        <a:latin typeface="Times New Roman"/>
                        <a:ea typeface="Times New Roman"/>
                        <a:cs typeface="Times New Roman"/>
                        <a:sym typeface="Times New Roman"/>
                      </a:endParaRPr>
                    </a:p>
                    <a:p>
                      <a:pPr marL="56514" marR="0" lvl="0" indent="0" algn="l" rtl="0">
                        <a:lnSpc>
                          <a:spcPct val="100000"/>
                        </a:lnSpc>
                        <a:spcBef>
                          <a:spcPts val="300"/>
                        </a:spcBef>
                        <a:spcAft>
                          <a:spcPts val="0"/>
                        </a:spcAft>
                        <a:buNone/>
                      </a:pPr>
                      <a:r>
                        <a:rPr lang="en-US" sz="1700" u="none" strike="noStrike" cap="none">
                          <a:latin typeface="Times New Roman"/>
                          <a:ea typeface="Times New Roman"/>
                          <a:cs typeface="Times New Roman"/>
                          <a:sym typeface="Times New Roman"/>
                        </a:rPr>
                        <a:t>double</a:t>
                      </a:r>
                      <a:endParaRPr sz="1700" u="none" strike="noStrike" cap="none">
                        <a:latin typeface="Times New Roman"/>
                        <a:ea typeface="Times New Roman"/>
                        <a:cs typeface="Times New Roman"/>
                        <a:sym typeface="Times New Roman"/>
                      </a:endParaRPr>
                    </a:p>
                    <a:p>
                      <a:pPr marL="56514" marR="0" lvl="0" indent="0" algn="l" rtl="0">
                        <a:lnSpc>
                          <a:spcPct val="100000"/>
                        </a:lnSpc>
                        <a:spcBef>
                          <a:spcPts val="315"/>
                        </a:spcBef>
                        <a:spcAft>
                          <a:spcPts val="0"/>
                        </a:spcAft>
                        <a:buNone/>
                      </a:pPr>
                      <a:r>
                        <a:rPr lang="en-US" sz="1700" u="none" strike="noStrike" cap="none">
                          <a:latin typeface="Times New Roman"/>
                          <a:ea typeface="Times New Roman"/>
                          <a:cs typeface="Times New Roman"/>
                          <a:sym typeface="Times New Roman"/>
                        </a:rPr>
                        <a:t>long double</a:t>
                      </a:r>
                      <a:endParaRPr sz="1700" u="none" strike="noStrike" cap="none">
                        <a:latin typeface="Times New Roman"/>
                        <a:ea typeface="Times New Roman"/>
                        <a:cs typeface="Times New Roman"/>
                        <a:sym typeface="Times New Roman"/>
                      </a:endParaRPr>
                    </a:p>
                  </a:txBody>
                  <a:tcPr marL="0" marR="0" marT="8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905" marR="0" lvl="0" indent="0" algn="ctr" rtl="0">
                        <a:lnSpc>
                          <a:spcPct val="100000"/>
                        </a:lnSpc>
                        <a:spcBef>
                          <a:spcPts val="0"/>
                        </a:spcBef>
                        <a:spcAft>
                          <a:spcPts val="0"/>
                        </a:spcAft>
                        <a:buNone/>
                      </a:pPr>
                      <a:r>
                        <a:rPr lang="en-US" sz="1700" u="none" strike="noStrike" cap="none">
                          <a:latin typeface="Times New Roman"/>
                          <a:ea typeface="Times New Roman"/>
                          <a:cs typeface="Times New Roman"/>
                          <a:sym typeface="Times New Roman"/>
                        </a:rPr>
                        <a:t>4</a:t>
                      </a:r>
                      <a:endParaRPr sz="1700" u="none" strike="noStrike" cap="none">
                        <a:latin typeface="Times New Roman"/>
                        <a:ea typeface="Times New Roman"/>
                        <a:cs typeface="Times New Roman"/>
                        <a:sym typeface="Times New Roman"/>
                      </a:endParaRPr>
                    </a:p>
                    <a:p>
                      <a:pPr marL="1905" marR="0" lvl="0" indent="0" algn="ctr" rtl="0">
                        <a:lnSpc>
                          <a:spcPct val="100000"/>
                        </a:lnSpc>
                        <a:spcBef>
                          <a:spcPts val="300"/>
                        </a:spcBef>
                        <a:spcAft>
                          <a:spcPts val="0"/>
                        </a:spcAft>
                        <a:buNone/>
                      </a:pPr>
                      <a:r>
                        <a:rPr lang="en-US" sz="1700" u="none" strike="noStrike" cap="none">
                          <a:latin typeface="Times New Roman"/>
                          <a:ea typeface="Times New Roman"/>
                          <a:cs typeface="Times New Roman"/>
                          <a:sym typeface="Times New Roman"/>
                        </a:rPr>
                        <a:t>8</a:t>
                      </a:r>
                      <a:endParaRPr sz="1700" u="none" strike="noStrike" cap="none">
                        <a:latin typeface="Times New Roman"/>
                        <a:ea typeface="Times New Roman"/>
                        <a:cs typeface="Times New Roman"/>
                        <a:sym typeface="Times New Roman"/>
                      </a:endParaRPr>
                    </a:p>
                    <a:p>
                      <a:pPr marL="0" marR="0" lvl="0" indent="0" algn="ctr" rtl="0">
                        <a:lnSpc>
                          <a:spcPct val="100000"/>
                        </a:lnSpc>
                        <a:spcBef>
                          <a:spcPts val="310"/>
                        </a:spcBef>
                        <a:spcAft>
                          <a:spcPts val="0"/>
                        </a:spcAft>
                        <a:buNone/>
                      </a:pPr>
                      <a:r>
                        <a:rPr lang="en-US" sz="1700" u="none" strike="noStrike" cap="none">
                          <a:latin typeface="Times New Roman"/>
                          <a:ea typeface="Times New Roman"/>
                          <a:cs typeface="Times New Roman"/>
                          <a:sym typeface="Times New Roman"/>
                        </a:rPr>
                        <a:t>16</a:t>
                      </a:r>
                      <a:endParaRPr sz="1700" u="none" strike="noStrike" cap="none">
                        <a:latin typeface="Times New Roman"/>
                        <a:ea typeface="Times New Roman"/>
                        <a:cs typeface="Times New Roman"/>
                        <a:sym typeface="Times New Roman"/>
                      </a:endParaRPr>
                    </a:p>
                  </a:txBody>
                  <a:tcPr marL="0" marR="0" marT="11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7150" marR="0" lvl="0" indent="0" algn="l" rtl="0">
                        <a:lnSpc>
                          <a:spcPct val="100000"/>
                        </a:lnSpc>
                        <a:spcBef>
                          <a:spcPts val="0"/>
                        </a:spcBef>
                        <a:spcAft>
                          <a:spcPts val="0"/>
                        </a:spcAft>
                        <a:buNone/>
                      </a:pP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3.4E+48 to +3.4E+48</a:t>
                      </a:r>
                      <a:endParaRPr sz="1700" u="none" strike="noStrike" cap="none">
                        <a:latin typeface="Times New Roman"/>
                        <a:ea typeface="Times New Roman"/>
                        <a:cs typeface="Times New Roman"/>
                        <a:sym typeface="Times New Roman"/>
                      </a:endParaRPr>
                    </a:p>
                    <a:p>
                      <a:pPr marL="57150" marR="0" lvl="0" indent="0" algn="l" rtl="0">
                        <a:lnSpc>
                          <a:spcPct val="100000"/>
                        </a:lnSpc>
                        <a:spcBef>
                          <a:spcPts val="300"/>
                        </a:spcBef>
                        <a:spcAft>
                          <a:spcPts val="0"/>
                        </a:spcAft>
                        <a:buNone/>
                      </a:pP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1.7E+308 to +1.7E+308</a:t>
                      </a:r>
                      <a:endParaRPr sz="1700" u="none" strike="noStrike" cap="none">
                        <a:latin typeface="Times New Roman"/>
                        <a:ea typeface="Times New Roman"/>
                        <a:cs typeface="Times New Roman"/>
                        <a:sym typeface="Times New Roman"/>
                      </a:endParaRPr>
                    </a:p>
                    <a:p>
                      <a:pPr marL="57150" marR="0" lvl="0" indent="0" algn="l" rtl="0">
                        <a:lnSpc>
                          <a:spcPct val="100000"/>
                        </a:lnSpc>
                        <a:spcBef>
                          <a:spcPts val="315"/>
                        </a:spcBef>
                        <a:spcAft>
                          <a:spcPts val="0"/>
                        </a:spcAft>
                        <a:buNone/>
                      </a:pP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3.4E</a:t>
                      </a:r>
                      <a:r>
                        <a:rPr lang="en-US" sz="1700" u="none" strike="noStrike" cap="none">
                          <a:latin typeface="Noto Sans Symbols"/>
                          <a:ea typeface="Noto Sans Symbols"/>
                          <a:cs typeface="Noto Sans Symbols"/>
                          <a:sym typeface="Noto Sans Symbols"/>
                        </a:rPr>
                        <a:t>−</a:t>
                      </a:r>
                      <a:r>
                        <a:rPr lang="en-US" sz="1700" u="none" strike="noStrike" cap="none">
                          <a:latin typeface="Times New Roman"/>
                          <a:ea typeface="Times New Roman"/>
                          <a:cs typeface="Times New Roman"/>
                          <a:sym typeface="Times New Roman"/>
                        </a:rPr>
                        <a:t>4932 to +1.1E+4932</a:t>
                      </a:r>
                      <a:endParaRPr sz="1700" u="none" strike="noStrike" cap="none">
                        <a:latin typeface="Times New Roman"/>
                        <a:ea typeface="Times New Roman"/>
                        <a:cs typeface="Times New Roman"/>
                        <a:sym typeface="Times New Roman"/>
                      </a:endParaRPr>
                    </a:p>
                  </a:txBody>
                  <a:tcPr marL="0" marR="0" marT="8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131" name="Google Shape;131;p14"/>
          <p:cNvSpPr txBox="1"/>
          <p:nvPr/>
        </p:nvSpPr>
        <p:spPr>
          <a:xfrm>
            <a:off x="9317481" y="5295086"/>
            <a:ext cx="180975" cy="20827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200">
                <a:solidFill>
                  <a:srgbClr val="8A8A8A"/>
                </a:solidFill>
                <a:latin typeface="Calibri"/>
                <a:ea typeface="Calibri"/>
                <a:cs typeface="Calibri"/>
                <a:sym typeface="Calibri"/>
              </a:rPr>
              <a:t>28</a:t>
            </a:r>
            <a:endParaRPr sz="1200">
              <a:latin typeface="Calibri"/>
              <a:ea typeface="Calibri"/>
              <a:cs typeface="Calibri"/>
              <a:sym typeface="Calibri"/>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165566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5"/>
          <p:cNvSpPr txBox="1">
            <a:spLocks noGrp="1"/>
          </p:cNvSpPr>
          <p:nvPr>
            <p:ph type="title"/>
          </p:nvPr>
        </p:nvSpPr>
        <p:spPr>
          <a:xfrm>
            <a:off x="370425" y="182022"/>
            <a:ext cx="6453000" cy="509104"/>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3200"/>
              <a:t>What is a Variable?</a:t>
            </a:r>
            <a:endParaRPr sz="3200"/>
          </a:p>
        </p:txBody>
      </p:sp>
      <p:sp>
        <p:nvSpPr>
          <p:cNvPr id="137" name="Google Shape;137;p15"/>
          <p:cNvSpPr txBox="1"/>
          <p:nvPr/>
        </p:nvSpPr>
        <p:spPr>
          <a:xfrm>
            <a:off x="370425" y="810251"/>
            <a:ext cx="9128100" cy="4762200"/>
          </a:xfrm>
          <a:prstGeom prst="rect">
            <a:avLst/>
          </a:prstGeom>
          <a:noFill/>
          <a:ln>
            <a:noFill/>
          </a:ln>
        </p:spPr>
        <p:txBody>
          <a:bodyPr spcFirstLastPara="1" wrap="square" lIns="0" tIns="16500" rIns="0" bIns="0" anchor="t" anchorCtr="0">
            <a:spAutoFit/>
          </a:bodyPr>
          <a:lstStyle/>
          <a:p>
            <a:pPr marL="354965" lvl="0" indent="-342265" algn="l" rtl="0">
              <a:lnSpc>
                <a:spcPct val="100000"/>
              </a:lnSpc>
              <a:spcBef>
                <a:spcPts val="0"/>
              </a:spcBef>
              <a:spcAft>
                <a:spcPts val="0"/>
              </a:spcAft>
              <a:buSzPts val="1950"/>
              <a:buFont typeface="Arial"/>
              <a:buChar char="•"/>
            </a:pPr>
            <a:r>
              <a:rPr lang="en-US" sz="1950">
                <a:latin typeface="Times New Roman"/>
                <a:ea typeface="Times New Roman"/>
                <a:cs typeface="Times New Roman"/>
                <a:sym typeface="Times New Roman"/>
              </a:rPr>
              <a:t>A variable is an identifier which is used to store some value. Variables are the named storage location that</a:t>
            </a:r>
            <a:endParaRPr sz="1950">
              <a:latin typeface="Times New Roman"/>
              <a:ea typeface="Times New Roman"/>
              <a:cs typeface="Times New Roman"/>
              <a:sym typeface="Times New Roman"/>
            </a:endParaRPr>
          </a:p>
          <a:p>
            <a:pPr marL="355600" lvl="0" indent="0" algn="l" rtl="0">
              <a:lnSpc>
                <a:spcPct val="100000"/>
              </a:lnSpc>
              <a:spcBef>
                <a:spcPts val="35"/>
              </a:spcBef>
              <a:spcAft>
                <a:spcPts val="0"/>
              </a:spcAft>
              <a:buNone/>
            </a:pPr>
            <a:r>
              <a:rPr lang="en-US" sz="1950">
                <a:latin typeface="Times New Roman"/>
                <a:ea typeface="Times New Roman"/>
                <a:cs typeface="Times New Roman"/>
                <a:sym typeface="Times New Roman"/>
              </a:rPr>
              <a:t>holds a data.</a:t>
            </a:r>
            <a:endParaRPr sz="1950">
              <a:latin typeface="Times New Roman"/>
              <a:ea typeface="Times New Roman"/>
              <a:cs typeface="Times New Roman"/>
              <a:sym typeface="Times New Roman"/>
            </a:endParaRPr>
          </a:p>
          <a:p>
            <a:pPr marL="354965" lvl="0" indent="-342265" algn="l" rtl="0">
              <a:lnSpc>
                <a:spcPct val="100000"/>
              </a:lnSpc>
              <a:spcBef>
                <a:spcPts val="50"/>
              </a:spcBef>
              <a:spcAft>
                <a:spcPts val="0"/>
              </a:spcAft>
              <a:buSzPts val="1950"/>
              <a:buFont typeface="Arial"/>
              <a:buChar char="•"/>
            </a:pPr>
            <a:r>
              <a:rPr lang="en-US" sz="1950">
                <a:latin typeface="Times New Roman"/>
                <a:ea typeface="Times New Roman"/>
                <a:cs typeface="Times New Roman"/>
                <a:sym typeface="Times New Roman"/>
              </a:rPr>
              <a:t>Constants can never change at the time of execution.</a:t>
            </a:r>
            <a:endParaRPr sz="1950">
              <a:latin typeface="Times New Roman"/>
              <a:ea typeface="Times New Roman"/>
              <a:cs typeface="Times New Roman"/>
              <a:sym typeface="Times New Roman"/>
            </a:endParaRPr>
          </a:p>
          <a:p>
            <a:pPr marL="354965" lvl="0" indent="-342265" algn="l" rtl="0">
              <a:lnSpc>
                <a:spcPct val="100000"/>
              </a:lnSpc>
              <a:spcBef>
                <a:spcPts val="35"/>
              </a:spcBef>
              <a:spcAft>
                <a:spcPts val="0"/>
              </a:spcAft>
              <a:buSzPts val="1950"/>
              <a:buFont typeface="Arial"/>
              <a:buChar char="•"/>
            </a:pPr>
            <a:r>
              <a:rPr lang="en-US" sz="1950">
                <a:latin typeface="Times New Roman"/>
                <a:ea typeface="Times New Roman"/>
                <a:cs typeface="Times New Roman"/>
                <a:sym typeface="Times New Roman"/>
              </a:rPr>
              <a:t>Variables can change during the execution of a program and update the value stored inside it.</a:t>
            </a:r>
            <a:endParaRPr sz="1950">
              <a:latin typeface="Times New Roman"/>
              <a:ea typeface="Times New Roman"/>
              <a:cs typeface="Times New Roman"/>
              <a:sym typeface="Times New Roman"/>
            </a:endParaRPr>
          </a:p>
          <a:p>
            <a:pPr marL="354965" lvl="0" indent="-342265" algn="l" rtl="0">
              <a:lnSpc>
                <a:spcPct val="100000"/>
              </a:lnSpc>
              <a:spcBef>
                <a:spcPts val="50"/>
              </a:spcBef>
              <a:spcAft>
                <a:spcPts val="0"/>
              </a:spcAft>
              <a:buSzPts val="1950"/>
              <a:buFont typeface="Arial"/>
              <a:buChar char="•"/>
            </a:pPr>
            <a:r>
              <a:rPr lang="en-US" sz="1950">
                <a:latin typeface="Times New Roman"/>
                <a:ea typeface="Times New Roman"/>
                <a:cs typeface="Times New Roman"/>
                <a:sym typeface="Times New Roman"/>
              </a:rPr>
              <a:t>When you declare a constant or a variable, the compiler reserves a memory location in which to store the</a:t>
            </a:r>
            <a:endParaRPr sz="1950">
              <a:latin typeface="Times New Roman"/>
              <a:ea typeface="Times New Roman"/>
              <a:cs typeface="Times New Roman"/>
              <a:sym typeface="Times New Roman"/>
            </a:endParaRPr>
          </a:p>
          <a:p>
            <a:pPr marL="355600" lvl="0" indent="0" algn="l" rtl="0">
              <a:lnSpc>
                <a:spcPct val="100000"/>
              </a:lnSpc>
              <a:spcBef>
                <a:spcPts val="40"/>
              </a:spcBef>
              <a:spcAft>
                <a:spcPts val="0"/>
              </a:spcAft>
              <a:buNone/>
            </a:pPr>
            <a:r>
              <a:rPr lang="en-US" sz="1950">
                <a:latin typeface="Times New Roman"/>
                <a:ea typeface="Times New Roman"/>
                <a:cs typeface="Times New Roman"/>
                <a:sym typeface="Times New Roman"/>
              </a:rPr>
              <a:t>value of the constant or variable.</a:t>
            </a:r>
            <a:endParaRPr sz="1950">
              <a:latin typeface="Times New Roman"/>
              <a:ea typeface="Times New Roman"/>
              <a:cs typeface="Times New Roman"/>
              <a:sym typeface="Times New Roman"/>
            </a:endParaRPr>
          </a:p>
          <a:p>
            <a:pPr marL="12700" lvl="0" indent="0" algn="l" rtl="0">
              <a:lnSpc>
                <a:spcPct val="100000"/>
              </a:lnSpc>
              <a:spcBef>
                <a:spcPts val="0"/>
              </a:spcBef>
              <a:spcAft>
                <a:spcPts val="0"/>
              </a:spcAft>
              <a:buNone/>
            </a:pPr>
            <a:r>
              <a:rPr lang="en-US" sz="1950" b="1">
                <a:latin typeface="Times New Roman"/>
                <a:ea typeface="Times New Roman"/>
                <a:cs typeface="Times New Roman"/>
                <a:sym typeface="Times New Roman"/>
              </a:rPr>
              <a:t>RULES FOR NAMING C VARIABLE:</a:t>
            </a:r>
            <a:endParaRPr sz="1950">
              <a:latin typeface="Times New Roman"/>
              <a:ea typeface="Times New Roman"/>
              <a:cs typeface="Times New Roman"/>
              <a:sym typeface="Times New Roman"/>
            </a:endParaRPr>
          </a:p>
          <a:p>
            <a:pPr marL="457200" marR="6350" lvl="0" indent="-352425" algn="l" rtl="0">
              <a:lnSpc>
                <a:spcPct val="102099"/>
              </a:lnSpc>
              <a:spcBef>
                <a:spcPts val="0"/>
              </a:spcBef>
              <a:spcAft>
                <a:spcPts val="0"/>
              </a:spcAft>
              <a:buSzPts val="1950"/>
              <a:buFont typeface="Times New Roman"/>
              <a:buChar char="●"/>
            </a:pPr>
            <a:r>
              <a:rPr lang="en-US" sz="1950">
                <a:latin typeface="Times New Roman"/>
                <a:ea typeface="Times New Roman"/>
                <a:cs typeface="Times New Roman"/>
                <a:sym typeface="Times New Roman"/>
              </a:rPr>
              <a:t>First character must be letter or underscore, and then it can have considerable number of digits, letter, underscore.</a:t>
            </a:r>
            <a:endParaRPr sz="1950">
              <a:latin typeface="Times New Roman"/>
              <a:ea typeface="Times New Roman"/>
              <a:cs typeface="Times New Roman"/>
              <a:sym typeface="Times New Roman"/>
            </a:endParaRPr>
          </a:p>
          <a:p>
            <a:pPr marL="457200" marR="6350" lvl="0" indent="-352425" algn="l" rtl="0">
              <a:lnSpc>
                <a:spcPct val="102099"/>
              </a:lnSpc>
              <a:spcBef>
                <a:spcPts val="0"/>
              </a:spcBef>
              <a:spcAft>
                <a:spcPts val="0"/>
              </a:spcAft>
              <a:buSzPts val="1950"/>
              <a:buFont typeface="Times New Roman"/>
              <a:buChar char="●"/>
            </a:pPr>
            <a:r>
              <a:rPr lang="en-US" sz="1950">
                <a:latin typeface="Times New Roman"/>
                <a:ea typeface="Times New Roman"/>
                <a:cs typeface="Times New Roman"/>
                <a:sym typeface="Times New Roman"/>
              </a:rPr>
              <a:t>Keywords cannot be used as identifiers.</a:t>
            </a:r>
            <a:endParaRPr sz="1950">
              <a:latin typeface="Times New Roman"/>
              <a:ea typeface="Times New Roman"/>
              <a:cs typeface="Times New Roman"/>
              <a:sym typeface="Times New Roman"/>
            </a:endParaRPr>
          </a:p>
          <a:p>
            <a:pPr marL="457200" marR="6350" lvl="0" indent="-352425" algn="l" rtl="0">
              <a:lnSpc>
                <a:spcPct val="102099"/>
              </a:lnSpc>
              <a:spcBef>
                <a:spcPts val="0"/>
              </a:spcBef>
              <a:spcAft>
                <a:spcPts val="0"/>
              </a:spcAft>
              <a:buSzPts val="1950"/>
              <a:buFont typeface="Times New Roman"/>
              <a:buChar char="●"/>
            </a:pPr>
            <a:r>
              <a:rPr lang="en-US" sz="1950">
                <a:latin typeface="Times New Roman"/>
                <a:ea typeface="Times New Roman"/>
                <a:cs typeface="Times New Roman"/>
                <a:sym typeface="Times New Roman"/>
              </a:rPr>
              <a:t>Variables are case sensitive, No special symbols are allowed other than underscore.</a:t>
            </a:r>
            <a:endParaRPr sz="1950">
              <a:latin typeface="Times New Roman"/>
              <a:ea typeface="Times New Roman"/>
              <a:cs typeface="Times New Roman"/>
              <a:sym typeface="Times New Roman"/>
            </a:endParaRPr>
          </a:p>
          <a:p>
            <a:pPr marL="457200" marR="6350" lvl="0" indent="-352425" algn="l" rtl="0">
              <a:lnSpc>
                <a:spcPct val="102099"/>
              </a:lnSpc>
              <a:spcBef>
                <a:spcPts val="0"/>
              </a:spcBef>
              <a:spcAft>
                <a:spcPts val="0"/>
              </a:spcAft>
              <a:buSzPts val="1950"/>
              <a:buFont typeface="Times New Roman"/>
              <a:buChar char="●"/>
            </a:pPr>
            <a:r>
              <a:rPr lang="en-US" sz="1950">
                <a:latin typeface="Times New Roman"/>
                <a:ea typeface="Times New Roman"/>
                <a:cs typeface="Times New Roman"/>
                <a:sym typeface="Times New Roman"/>
              </a:rPr>
              <a:t>sum, height, _value are some examples for variable name</a:t>
            </a:r>
            <a:endParaRPr sz="1950">
              <a:latin typeface="Times New Roman"/>
              <a:ea typeface="Times New Roman"/>
              <a:cs typeface="Times New Roman"/>
              <a:sym typeface="Times New Roman"/>
            </a:endParaRPr>
          </a:p>
          <a:p>
            <a:pPr marL="0" marR="5080" lvl="0" indent="0" algn="r" rtl="0">
              <a:lnSpc>
                <a:spcPct val="102916"/>
              </a:lnSpc>
              <a:spcBef>
                <a:spcPts val="0"/>
              </a:spcBef>
              <a:spcAft>
                <a:spcPts val="0"/>
              </a:spcAft>
              <a:buNone/>
            </a:pPr>
            <a:r>
              <a:rPr lang="en-US" sz="1200">
                <a:solidFill>
                  <a:srgbClr val="8A8A8A"/>
                </a:solidFill>
                <a:latin typeface="Calibri"/>
                <a:ea typeface="Calibri"/>
                <a:cs typeface="Calibri"/>
                <a:sym typeface="Calibri"/>
              </a:rPr>
              <a:t>29</a:t>
            </a:r>
            <a:endParaRPr sz="1200">
              <a:latin typeface="Calibri"/>
              <a:ea typeface="Calibri"/>
              <a:cs typeface="Calibri"/>
              <a:sym typeface="Calibri"/>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42266769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16"/>
          <p:cNvPicPr preferRelativeResize="0"/>
          <p:nvPr/>
        </p:nvPicPr>
        <p:blipFill rotWithShape="1">
          <a:blip r:embed="rId3">
            <a:alphaModFix/>
          </a:blip>
          <a:srcRect/>
          <a:stretch/>
        </p:blipFill>
        <p:spPr>
          <a:xfrm>
            <a:off x="0" y="86968"/>
            <a:ext cx="7717880" cy="1175033"/>
          </a:xfrm>
          <a:prstGeom prst="rect">
            <a:avLst/>
          </a:prstGeom>
          <a:noFill/>
          <a:ln>
            <a:noFill/>
          </a:ln>
        </p:spPr>
      </p:pic>
      <p:sp>
        <p:nvSpPr>
          <p:cNvPr id="143" name="Google Shape;143;p16"/>
          <p:cNvSpPr txBox="1">
            <a:spLocks noGrp="1"/>
          </p:cNvSpPr>
          <p:nvPr>
            <p:ph type="title"/>
          </p:nvPr>
        </p:nvSpPr>
        <p:spPr>
          <a:xfrm>
            <a:off x="1634108" y="200913"/>
            <a:ext cx="5628005" cy="732155"/>
          </a:xfrm>
          <a:prstGeom prst="rect">
            <a:avLst/>
          </a:prstGeom>
          <a:noFill/>
          <a:ln>
            <a:noFill/>
          </a:ln>
        </p:spPr>
        <p:txBody>
          <a:bodyPr spcFirstLastPara="1" wrap="square" lIns="0" tIns="11425" rIns="0" bIns="0" anchor="t" anchorCtr="0">
            <a:spAutoFit/>
          </a:bodyPr>
          <a:lstStyle/>
          <a:p>
            <a:pPr marL="12700" marR="5080" lvl="0" indent="0" algn="l" rtl="0">
              <a:lnSpc>
                <a:spcPct val="100899"/>
              </a:lnSpc>
              <a:spcBef>
                <a:spcPts val="0"/>
              </a:spcBef>
              <a:spcAft>
                <a:spcPts val="0"/>
              </a:spcAft>
              <a:buNone/>
            </a:pPr>
            <a:r>
              <a:rPr lang="en-US" sz="2300" b="0">
                <a:latin typeface="Times New Roman"/>
                <a:ea typeface="Times New Roman"/>
                <a:cs typeface="Times New Roman"/>
                <a:sym typeface="Times New Roman"/>
              </a:rPr>
              <a:t>Following are the examples of valid variable names in a 'C' program:</a:t>
            </a:r>
            <a:endParaRPr sz="2300">
              <a:latin typeface="Times New Roman"/>
              <a:ea typeface="Times New Roman"/>
              <a:cs typeface="Times New Roman"/>
              <a:sym typeface="Times New Roman"/>
            </a:endParaRPr>
          </a:p>
        </p:txBody>
      </p:sp>
      <p:sp>
        <p:nvSpPr>
          <p:cNvPr id="144" name="Google Shape;144;p16"/>
          <p:cNvSpPr txBox="1"/>
          <p:nvPr/>
        </p:nvSpPr>
        <p:spPr>
          <a:xfrm>
            <a:off x="1691782" y="1422713"/>
            <a:ext cx="2421890" cy="1298575"/>
          </a:xfrm>
          <a:prstGeom prst="rect">
            <a:avLst/>
          </a:prstGeom>
          <a:solidFill>
            <a:srgbClr val="F7F7F7"/>
          </a:solidFill>
          <a:ln>
            <a:noFill/>
          </a:ln>
        </p:spPr>
        <p:txBody>
          <a:bodyPr spcFirstLastPara="1" wrap="square" lIns="0" tIns="0" rIns="0" bIns="0" anchor="t" anchorCtr="0">
            <a:spAutoFit/>
          </a:bodyPr>
          <a:lstStyle/>
          <a:p>
            <a:pPr marL="274955" lvl="0" indent="-200024" algn="l" rtl="0">
              <a:lnSpc>
                <a:spcPct val="116153"/>
              </a:lnSpc>
              <a:spcBef>
                <a:spcPts val="0"/>
              </a:spcBef>
              <a:spcAft>
                <a:spcPts val="0"/>
              </a:spcAft>
              <a:buClr>
                <a:srgbClr val="212121"/>
              </a:buClr>
              <a:buSzPts val="1850"/>
              <a:buFont typeface="Noto Sans Symbols"/>
              <a:buChar char="⮚"/>
            </a:pPr>
            <a:r>
              <a:rPr lang="en-US" sz="1950">
                <a:solidFill>
                  <a:srgbClr val="212121"/>
                </a:solidFill>
                <a:latin typeface="Times New Roman"/>
                <a:ea typeface="Times New Roman"/>
                <a:cs typeface="Times New Roman"/>
                <a:sym typeface="Times New Roman"/>
              </a:rPr>
              <a:t>height or HEIGHT</a:t>
            </a:r>
            <a:endParaRPr sz="1950">
              <a:latin typeface="Times New Roman"/>
              <a:ea typeface="Times New Roman"/>
              <a:cs typeface="Times New Roman"/>
              <a:sym typeface="Times New Roman"/>
            </a:endParaRPr>
          </a:p>
          <a:p>
            <a:pPr marL="325755" lvl="0" indent="-249554" algn="l" rtl="0">
              <a:lnSpc>
                <a:spcPct val="100000"/>
              </a:lnSpc>
              <a:spcBef>
                <a:spcPts val="50"/>
              </a:spcBef>
              <a:spcAft>
                <a:spcPts val="0"/>
              </a:spcAft>
              <a:buClr>
                <a:srgbClr val="212121"/>
              </a:buClr>
              <a:buSzPts val="1850"/>
              <a:buFont typeface="Noto Sans Symbols"/>
              <a:buChar char="⮚"/>
            </a:pPr>
            <a:r>
              <a:rPr lang="en-US" sz="1950">
                <a:solidFill>
                  <a:srgbClr val="212121"/>
                </a:solidFill>
                <a:latin typeface="Times New Roman"/>
                <a:ea typeface="Times New Roman"/>
                <a:cs typeface="Times New Roman"/>
                <a:sym typeface="Times New Roman"/>
              </a:rPr>
              <a:t>_height</a:t>
            </a:r>
            <a:endParaRPr sz="1950">
              <a:latin typeface="Times New Roman"/>
              <a:ea typeface="Times New Roman"/>
              <a:cs typeface="Times New Roman"/>
              <a:sym typeface="Times New Roman"/>
            </a:endParaRPr>
          </a:p>
          <a:p>
            <a:pPr marL="274955" lvl="0" indent="-200024" algn="l" rtl="0">
              <a:lnSpc>
                <a:spcPct val="100000"/>
              </a:lnSpc>
              <a:spcBef>
                <a:spcPts val="35"/>
              </a:spcBef>
              <a:spcAft>
                <a:spcPts val="0"/>
              </a:spcAft>
              <a:buClr>
                <a:srgbClr val="212121"/>
              </a:buClr>
              <a:buSzPts val="1850"/>
              <a:buFont typeface="Noto Sans Symbols"/>
              <a:buChar char="⮚"/>
            </a:pPr>
            <a:r>
              <a:rPr lang="en-US" sz="1950">
                <a:solidFill>
                  <a:srgbClr val="212121"/>
                </a:solidFill>
                <a:latin typeface="Times New Roman"/>
                <a:ea typeface="Times New Roman"/>
                <a:cs typeface="Times New Roman"/>
                <a:sym typeface="Times New Roman"/>
              </a:rPr>
              <a:t>_height1</a:t>
            </a:r>
            <a:endParaRPr sz="1950">
              <a:latin typeface="Times New Roman"/>
              <a:ea typeface="Times New Roman"/>
              <a:cs typeface="Times New Roman"/>
              <a:sym typeface="Times New Roman"/>
            </a:endParaRPr>
          </a:p>
          <a:p>
            <a:pPr marL="274955" lvl="0" indent="-200024" algn="l" rtl="0">
              <a:lnSpc>
                <a:spcPct val="100000"/>
              </a:lnSpc>
              <a:spcBef>
                <a:spcPts val="45"/>
              </a:spcBef>
              <a:spcAft>
                <a:spcPts val="0"/>
              </a:spcAft>
              <a:buClr>
                <a:srgbClr val="212121"/>
              </a:buClr>
              <a:buSzPts val="1850"/>
              <a:buFont typeface="Noto Sans Symbols"/>
              <a:buChar char="⮚"/>
            </a:pPr>
            <a:r>
              <a:rPr lang="en-US" sz="1950">
                <a:solidFill>
                  <a:srgbClr val="212121"/>
                </a:solidFill>
                <a:latin typeface="Times New Roman"/>
                <a:ea typeface="Times New Roman"/>
                <a:cs typeface="Times New Roman"/>
                <a:sym typeface="Times New Roman"/>
              </a:rPr>
              <a:t>My_name</a:t>
            </a:r>
            <a:endParaRPr sz="1950">
              <a:latin typeface="Times New Roman"/>
              <a:ea typeface="Times New Roman"/>
              <a:cs typeface="Times New Roman"/>
              <a:sym typeface="Times New Roman"/>
            </a:endParaRPr>
          </a:p>
        </p:txBody>
      </p:sp>
      <p:sp>
        <p:nvSpPr>
          <p:cNvPr id="145" name="Google Shape;145;p16"/>
          <p:cNvSpPr txBox="1"/>
          <p:nvPr/>
        </p:nvSpPr>
        <p:spPr>
          <a:xfrm>
            <a:off x="1630369" y="3244822"/>
            <a:ext cx="4961890" cy="1604010"/>
          </a:xfrm>
          <a:prstGeom prst="rect">
            <a:avLst/>
          </a:prstGeom>
          <a:solidFill>
            <a:srgbClr val="F7F7F7"/>
          </a:solidFill>
          <a:ln>
            <a:noFill/>
          </a:ln>
        </p:spPr>
        <p:txBody>
          <a:bodyPr spcFirstLastPara="1" wrap="square" lIns="0" tIns="0" rIns="0" bIns="0" anchor="t" anchorCtr="0">
            <a:spAutoFit/>
          </a:bodyPr>
          <a:lstStyle/>
          <a:p>
            <a:pPr marL="75565" lvl="0" indent="0" algn="l" rtl="0">
              <a:lnSpc>
                <a:spcPct val="116923"/>
              </a:lnSpc>
              <a:spcBef>
                <a:spcPts val="0"/>
              </a:spcBef>
              <a:spcAft>
                <a:spcPts val="0"/>
              </a:spcAft>
              <a:buNone/>
            </a:pPr>
            <a:r>
              <a:rPr lang="en-US" sz="1950">
                <a:solidFill>
                  <a:srgbClr val="212121"/>
                </a:solidFill>
                <a:latin typeface="Times New Roman"/>
                <a:ea typeface="Times New Roman"/>
                <a:cs typeface="Times New Roman"/>
                <a:sym typeface="Times New Roman"/>
              </a:rPr>
              <a:t>invalid variable names in a 'C' program:</a:t>
            </a:r>
            <a:endParaRPr sz="1950">
              <a:latin typeface="Times New Roman"/>
              <a:ea typeface="Times New Roman"/>
              <a:cs typeface="Times New Roman"/>
              <a:sym typeface="Times New Roman"/>
            </a:endParaRPr>
          </a:p>
          <a:p>
            <a:pPr marL="0" lvl="0" indent="0" algn="l" rtl="0">
              <a:lnSpc>
                <a:spcPct val="100000"/>
              </a:lnSpc>
              <a:spcBef>
                <a:spcPts val="180"/>
              </a:spcBef>
              <a:spcAft>
                <a:spcPts val="0"/>
              </a:spcAft>
              <a:buNone/>
            </a:pPr>
            <a:endParaRPr sz="1950">
              <a:latin typeface="Times New Roman"/>
              <a:ea typeface="Times New Roman"/>
              <a:cs typeface="Times New Roman"/>
              <a:sym typeface="Times New Roman"/>
            </a:endParaRPr>
          </a:p>
          <a:p>
            <a:pPr marL="2277110" lvl="0" indent="-200025" algn="l" rtl="0">
              <a:lnSpc>
                <a:spcPct val="100000"/>
              </a:lnSpc>
              <a:spcBef>
                <a:spcPts val="0"/>
              </a:spcBef>
              <a:spcAft>
                <a:spcPts val="0"/>
              </a:spcAft>
              <a:buClr>
                <a:srgbClr val="212121"/>
              </a:buClr>
              <a:buSzPts val="1850"/>
              <a:buFont typeface="Noto Sans Symbols"/>
              <a:buChar char="⮚"/>
            </a:pPr>
            <a:r>
              <a:rPr lang="en-US" sz="1950">
                <a:solidFill>
                  <a:srgbClr val="212121"/>
                </a:solidFill>
                <a:latin typeface="Times New Roman"/>
                <a:ea typeface="Times New Roman"/>
                <a:cs typeface="Times New Roman"/>
                <a:sym typeface="Times New Roman"/>
              </a:rPr>
              <a:t>1height</a:t>
            </a:r>
            <a:endParaRPr sz="1950">
              <a:latin typeface="Times New Roman"/>
              <a:ea typeface="Times New Roman"/>
              <a:cs typeface="Times New Roman"/>
              <a:sym typeface="Times New Roman"/>
            </a:endParaRPr>
          </a:p>
          <a:p>
            <a:pPr marL="2279650" lvl="0" indent="-249553" algn="l" rtl="0">
              <a:lnSpc>
                <a:spcPct val="100000"/>
              </a:lnSpc>
              <a:spcBef>
                <a:spcPts val="50"/>
              </a:spcBef>
              <a:spcAft>
                <a:spcPts val="0"/>
              </a:spcAft>
              <a:buClr>
                <a:srgbClr val="212121"/>
              </a:buClr>
              <a:buSzPts val="1850"/>
              <a:buFont typeface="Noto Sans Symbols"/>
              <a:buChar char="⮚"/>
            </a:pPr>
            <a:r>
              <a:rPr lang="en-US" sz="1950">
                <a:solidFill>
                  <a:srgbClr val="212121"/>
                </a:solidFill>
                <a:latin typeface="Times New Roman"/>
                <a:ea typeface="Times New Roman"/>
                <a:cs typeface="Times New Roman"/>
                <a:sym typeface="Times New Roman"/>
              </a:rPr>
              <a:t>Hei$ght</a:t>
            </a:r>
            <a:endParaRPr sz="1950">
              <a:latin typeface="Times New Roman"/>
              <a:ea typeface="Times New Roman"/>
              <a:cs typeface="Times New Roman"/>
              <a:sym typeface="Times New Roman"/>
            </a:endParaRPr>
          </a:p>
          <a:p>
            <a:pPr marL="2205990" lvl="0" indent="-200025" algn="l" rtl="0">
              <a:lnSpc>
                <a:spcPct val="100000"/>
              </a:lnSpc>
              <a:spcBef>
                <a:spcPts val="35"/>
              </a:spcBef>
              <a:spcAft>
                <a:spcPts val="0"/>
              </a:spcAft>
              <a:buClr>
                <a:srgbClr val="212121"/>
              </a:buClr>
              <a:buSzPts val="1850"/>
              <a:buFont typeface="Noto Sans Symbols"/>
              <a:buChar char="⮚"/>
            </a:pPr>
            <a:r>
              <a:rPr lang="en-US" sz="1950">
                <a:solidFill>
                  <a:srgbClr val="212121"/>
                </a:solidFill>
                <a:latin typeface="Times New Roman"/>
                <a:ea typeface="Times New Roman"/>
                <a:cs typeface="Times New Roman"/>
                <a:sym typeface="Times New Roman"/>
              </a:rPr>
              <a:t>my name</a:t>
            </a:r>
            <a:endParaRPr sz="1950">
              <a:latin typeface="Times New Roman"/>
              <a:ea typeface="Times New Roman"/>
              <a:cs typeface="Times New Roman"/>
              <a:sym typeface="Times New Roman"/>
            </a:endParaRPr>
          </a:p>
        </p:txBody>
      </p:sp>
      <p:sp>
        <p:nvSpPr>
          <p:cNvPr id="146" name="Google Shape;146;p16"/>
          <p:cNvSpPr txBox="1"/>
          <p:nvPr/>
        </p:nvSpPr>
        <p:spPr>
          <a:xfrm>
            <a:off x="9417177" y="5099710"/>
            <a:ext cx="168910" cy="23939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400">
                <a:latin typeface="Times New Roman"/>
                <a:ea typeface="Times New Roman"/>
                <a:cs typeface="Times New Roman"/>
                <a:sym typeface="Times New Roman"/>
              </a:rPr>
              <a:t>30</a:t>
            </a:r>
            <a:endParaRPr sz="1400">
              <a:latin typeface="Times New Roman"/>
              <a:ea typeface="Times New Roman"/>
              <a:cs typeface="Times New Roman"/>
              <a:sym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403822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aphicFrame>
        <p:nvGraphicFramePr>
          <p:cNvPr id="151" name="Google Shape;151;p17"/>
          <p:cNvGraphicFramePr/>
          <p:nvPr/>
        </p:nvGraphicFramePr>
        <p:xfrm>
          <a:off x="499859" y="2651696"/>
          <a:ext cx="9213850" cy="2480574"/>
        </p:xfrm>
        <a:graphic>
          <a:graphicData uri="http://schemas.openxmlformats.org/drawingml/2006/table">
            <a:tbl>
              <a:tblPr firstRow="1" bandRow="1">
                <a:noFill/>
              </a:tblPr>
              <a:tblGrid>
                <a:gridCol w="2992125"/>
                <a:gridCol w="6221725"/>
              </a:tblGrid>
              <a:tr h="457200">
                <a:tc>
                  <a:txBody>
                    <a:bodyPr/>
                    <a:lstStyle/>
                    <a:p>
                      <a:pPr marL="0" marR="0" lvl="0" indent="0" algn="ctr" rtl="0">
                        <a:lnSpc>
                          <a:spcPct val="100000"/>
                        </a:lnSpc>
                        <a:spcBef>
                          <a:spcPts val="0"/>
                        </a:spcBef>
                        <a:spcAft>
                          <a:spcPts val="0"/>
                        </a:spcAft>
                        <a:buNone/>
                      </a:pPr>
                      <a:r>
                        <a:rPr lang="en-US" sz="2400" b="1" u="none" strike="noStrike" cap="none">
                          <a:latin typeface="Arial"/>
                          <a:ea typeface="Arial"/>
                          <a:cs typeface="Arial"/>
                          <a:sym typeface="Arial"/>
                        </a:rPr>
                        <a:t>Type</a:t>
                      </a:r>
                      <a:endParaRPr sz="2400" u="none" strike="noStrike" cap="none">
                        <a:latin typeface="Arial"/>
                        <a:ea typeface="Arial"/>
                        <a:cs typeface="Arial"/>
                        <a:sym typeface="Arial"/>
                      </a:endParaRPr>
                    </a:p>
                  </a:txBody>
                  <a:tcPr marL="0" marR="0" marT="355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3175" marR="0" lvl="0" indent="0" algn="ctr" rtl="0">
                        <a:lnSpc>
                          <a:spcPct val="100000"/>
                        </a:lnSpc>
                        <a:spcBef>
                          <a:spcPts val="0"/>
                        </a:spcBef>
                        <a:spcAft>
                          <a:spcPts val="0"/>
                        </a:spcAft>
                        <a:buNone/>
                      </a:pPr>
                      <a:r>
                        <a:rPr lang="en-US" sz="2400" b="1" u="none" strike="noStrike" cap="none">
                          <a:latin typeface="Arial"/>
                          <a:ea typeface="Arial"/>
                          <a:cs typeface="Arial"/>
                          <a:sym typeface="Arial"/>
                        </a:rPr>
                        <a:t>Syntax</a:t>
                      </a:r>
                      <a:endParaRPr sz="2400" u="none" strike="noStrike" cap="none">
                        <a:latin typeface="Arial"/>
                        <a:ea typeface="Arial"/>
                        <a:cs typeface="Arial"/>
                        <a:sym typeface="Arial"/>
                      </a:endParaRPr>
                    </a:p>
                  </a:txBody>
                  <a:tcPr marL="0" marR="0" marT="355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1008375">
                <a:tc>
                  <a:txBody>
                    <a:bodyPr/>
                    <a:lstStyle/>
                    <a:p>
                      <a:pPr marL="142240" marR="0" lvl="0" indent="0" algn="l" rtl="0">
                        <a:lnSpc>
                          <a:spcPct val="100000"/>
                        </a:lnSpc>
                        <a:spcBef>
                          <a:spcPts val="0"/>
                        </a:spcBef>
                        <a:spcAft>
                          <a:spcPts val="0"/>
                        </a:spcAft>
                        <a:buNone/>
                      </a:pPr>
                      <a:r>
                        <a:rPr lang="en-US" sz="2400" u="none" strike="noStrike" cap="none">
                          <a:latin typeface="Calibri"/>
                          <a:ea typeface="Calibri"/>
                          <a:cs typeface="Calibri"/>
                          <a:sym typeface="Calibri"/>
                        </a:rPr>
                        <a:t>Variable declaration</a:t>
                      </a:r>
                      <a:endParaRPr sz="2400" u="none" strike="noStrike" cap="none">
                        <a:latin typeface="Calibri"/>
                        <a:ea typeface="Calibri"/>
                        <a:cs typeface="Calibri"/>
                        <a:sym typeface="Calibri"/>
                      </a:endParaRPr>
                    </a:p>
                  </a:txBody>
                  <a:tcPr marL="0" marR="0" marT="30417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142875" marR="2104390" lvl="0" indent="0" algn="l" rtl="0">
                        <a:lnSpc>
                          <a:spcPct val="119583"/>
                        </a:lnSpc>
                        <a:spcBef>
                          <a:spcPts val="0"/>
                        </a:spcBef>
                        <a:spcAft>
                          <a:spcPts val="0"/>
                        </a:spcAft>
                        <a:buNone/>
                      </a:pPr>
                      <a:r>
                        <a:rPr lang="en-US" sz="2400" u="none" strike="noStrike" cap="none">
                          <a:latin typeface="Calibri"/>
                          <a:ea typeface="Calibri"/>
                          <a:cs typeface="Calibri"/>
                          <a:sym typeface="Calibri"/>
                        </a:rPr>
                        <a:t>data_type variable_name; Example: int x, y, z; char flat, ch;</a:t>
                      </a:r>
                      <a:endParaRPr sz="2400" u="none" strike="noStrike" cap="none">
                        <a:latin typeface="Calibri"/>
                        <a:ea typeface="Calibri"/>
                        <a:cs typeface="Calibri"/>
                        <a:sym typeface="Calibri"/>
                      </a:endParaRPr>
                    </a:p>
                  </a:txBody>
                  <a:tcPr marL="0" marR="0" marT="135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r h="1009650">
                <a:tc>
                  <a:txBody>
                    <a:bodyPr/>
                    <a:lstStyle/>
                    <a:p>
                      <a:pPr marL="142240" marR="0" lvl="0" indent="0" algn="l" rtl="0">
                        <a:lnSpc>
                          <a:spcPct val="100000"/>
                        </a:lnSpc>
                        <a:spcBef>
                          <a:spcPts val="0"/>
                        </a:spcBef>
                        <a:spcAft>
                          <a:spcPts val="0"/>
                        </a:spcAft>
                        <a:buNone/>
                      </a:pPr>
                      <a:r>
                        <a:rPr lang="en-US" sz="2400" u="none" strike="noStrike" cap="none">
                          <a:latin typeface="Calibri"/>
                          <a:ea typeface="Calibri"/>
                          <a:cs typeface="Calibri"/>
                          <a:sym typeface="Calibri"/>
                        </a:rPr>
                        <a:t>Variable initialization</a:t>
                      </a:r>
                      <a:endParaRPr sz="2400" u="none" strike="noStrike" cap="none">
                        <a:latin typeface="Calibri"/>
                        <a:ea typeface="Calibri"/>
                        <a:cs typeface="Calibri"/>
                        <a:sym typeface="Calibri"/>
                      </a:endParaRPr>
                    </a:p>
                  </a:txBody>
                  <a:tcPr marL="0" marR="0" marT="3048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c>
                  <a:txBody>
                    <a:bodyPr/>
                    <a:lstStyle/>
                    <a:p>
                      <a:pPr marL="142875" marR="0" lvl="0" indent="0" algn="l" rtl="0">
                        <a:lnSpc>
                          <a:spcPct val="100000"/>
                        </a:lnSpc>
                        <a:spcBef>
                          <a:spcPts val="0"/>
                        </a:spcBef>
                        <a:spcAft>
                          <a:spcPts val="0"/>
                        </a:spcAft>
                        <a:buNone/>
                      </a:pPr>
                      <a:r>
                        <a:rPr lang="en-US" sz="2400" u="none" strike="noStrike" cap="none">
                          <a:latin typeface="Calibri"/>
                          <a:ea typeface="Calibri"/>
                          <a:cs typeface="Calibri"/>
                          <a:sym typeface="Calibri"/>
                        </a:rPr>
                        <a:t>data_type variable_name = value;</a:t>
                      </a:r>
                      <a:endParaRPr sz="2400" u="none" strike="noStrike" cap="none">
                        <a:latin typeface="Calibri"/>
                        <a:ea typeface="Calibri"/>
                        <a:cs typeface="Calibri"/>
                        <a:sym typeface="Calibri"/>
                      </a:endParaRPr>
                    </a:p>
                    <a:p>
                      <a:pPr marL="142875" marR="0" lvl="0" indent="0" algn="l" rtl="0">
                        <a:lnSpc>
                          <a:spcPct val="100000"/>
                        </a:lnSpc>
                        <a:spcBef>
                          <a:spcPts val="0"/>
                        </a:spcBef>
                        <a:spcAft>
                          <a:spcPts val="0"/>
                        </a:spcAft>
                        <a:buNone/>
                      </a:pPr>
                      <a:r>
                        <a:rPr lang="en-US" sz="2400" u="none" strike="noStrike" cap="none">
                          <a:latin typeface="Calibri"/>
                          <a:ea typeface="Calibri"/>
                          <a:cs typeface="Calibri"/>
                          <a:sym typeface="Calibri"/>
                        </a:rPr>
                        <a:t>Example: int x = 50, y = 30; char flag = ‘x’, ch=’l’;</a:t>
                      </a:r>
                      <a:endParaRPr sz="2400" u="none" strike="noStrike" cap="none">
                        <a:latin typeface="Calibri"/>
                        <a:ea typeface="Calibri"/>
                        <a:cs typeface="Calibri"/>
                        <a:sym typeface="Calibri"/>
                      </a:endParaRPr>
                    </a:p>
                  </a:txBody>
                  <a:tcPr marL="0" marR="0" marT="1219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AFAFA"/>
                    </a:solidFill>
                  </a:tcPr>
                </a:tc>
              </a:tr>
            </a:tbl>
          </a:graphicData>
        </a:graphic>
      </p:graphicFrame>
      <p:sp>
        <p:nvSpPr>
          <p:cNvPr id="152" name="Google Shape;152;p17"/>
          <p:cNvSpPr txBox="1">
            <a:spLocks noGrp="1"/>
          </p:cNvSpPr>
          <p:nvPr>
            <p:ph type="title"/>
          </p:nvPr>
        </p:nvSpPr>
        <p:spPr>
          <a:xfrm>
            <a:off x="490524" y="139394"/>
            <a:ext cx="6677025" cy="69723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US" sz="2400"/>
              <a:t>DECLARING &amp; INITIALIZING C VARIABLE:</a:t>
            </a:r>
            <a:endParaRPr sz="2400"/>
          </a:p>
        </p:txBody>
      </p:sp>
      <p:sp>
        <p:nvSpPr>
          <p:cNvPr id="153" name="Google Shape;153;p17"/>
          <p:cNvSpPr txBox="1"/>
          <p:nvPr/>
        </p:nvSpPr>
        <p:spPr>
          <a:xfrm>
            <a:off x="471025" y="469948"/>
            <a:ext cx="9055800" cy="2067900"/>
          </a:xfrm>
          <a:prstGeom prst="rect">
            <a:avLst/>
          </a:prstGeom>
          <a:noFill/>
          <a:ln>
            <a:noFill/>
          </a:ln>
        </p:spPr>
        <p:txBody>
          <a:bodyPr spcFirstLastPara="1" wrap="square" lIns="0" tIns="12700" rIns="0" bIns="0" anchor="t" anchorCtr="0">
            <a:spAutoFit/>
          </a:bodyPr>
          <a:lstStyle/>
          <a:p>
            <a:pPr marL="118745" lvl="0" indent="-146049" algn="l" rtl="0">
              <a:lnSpc>
                <a:spcPct val="117083"/>
              </a:lnSpc>
              <a:spcBef>
                <a:spcPts val="0"/>
              </a:spcBef>
              <a:spcAft>
                <a:spcPts val="0"/>
              </a:spcAft>
              <a:buSzPts val="2300"/>
              <a:buFont typeface="Arial"/>
              <a:buChar char="•"/>
            </a:pPr>
            <a:r>
              <a:rPr lang="en-US" sz="2400">
                <a:latin typeface="Times New Roman"/>
                <a:ea typeface="Times New Roman"/>
                <a:cs typeface="Times New Roman"/>
                <a:sym typeface="Times New Roman"/>
              </a:rPr>
              <a:t>Variables should be declared in the C program before to use.</a:t>
            </a:r>
            <a:endParaRPr sz="2400">
              <a:latin typeface="Times New Roman"/>
              <a:ea typeface="Times New Roman"/>
              <a:cs typeface="Times New Roman"/>
              <a:sym typeface="Times New Roman"/>
            </a:endParaRPr>
          </a:p>
          <a:p>
            <a:pPr marL="118745" lvl="0" indent="-146049" algn="l" rtl="0">
              <a:lnSpc>
                <a:spcPct val="117083"/>
              </a:lnSpc>
              <a:spcBef>
                <a:spcPts val="0"/>
              </a:spcBef>
              <a:spcAft>
                <a:spcPts val="0"/>
              </a:spcAft>
              <a:buSzPts val="2300"/>
              <a:buFont typeface="Arial"/>
              <a:buChar char="•"/>
            </a:pPr>
            <a:r>
              <a:rPr lang="en-US" sz="2400">
                <a:latin typeface="Times New Roman"/>
                <a:ea typeface="Times New Roman"/>
                <a:cs typeface="Times New Roman"/>
                <a:sym typeface="Times New Roman"/>
              </a:rPr>
              <a:t>Memory space is not allocated for a variable while declaration. It happens only on variable</a:t>
            </a:r>
            <a:endParaRPr sz="2400">
              <a:latin typeface="Times New Roman"/>
              <a:ea typeface="Times New Roman"/>
              <a:cs typeface="Times New Roman"/>
              <a:sym typeface="Times New Roman"/>
            </a:endParaRPr>
          </a:p>
          <a:p>
            <a:pPr marL="12700" lvl="0" indent="0" algn="l" rtl="0">
              <a:lnSpc>
                <a:spcPct val="100000"/>
              </a:lnSpc>
              <a:spcBef>
                <a:spcPts val="145"/>
              </a:spcBef>
              <a:spcAft>
                <a:spcPts val="0"/>
              </a:spcAft>
              <a:buNone/>
            </a:pPr>
            <a:r>
              <a:rPr lang="en-US" sz="2400">
                <a:latin typeface="Times New Roman"/>
                <a:ea typeface="Times New Roman"/>
                <a:cs typeface="Times New Roman"/>
                <a:sym typeface="Times New Roman"/>
              </a:rPr>
              <a:t>definition.</a:t>
            </a:r>
            <a:endParaRPr sz="2400">
              <a:latin typeface="Times New Roman"/>
              <a:ea typeface="Times New Roman"/>
              <a:cs typeface="Times New Roman"/>
              <a:sym typeface="Times New Roman"/>
            </a:endParaRPr>
          </a:p>
          <a:p>
            <a:pPr marL="118745" lvl="0" indent="-146049" algn="l" rtl="0">
              <a:lnSpc>
                <a:spcPct val="100000"/>
              </a:lnSpc>
              <a:spcBef>
                <a:spcPts val="0"/>
              </a:spcBef>
              <a:spcAft>
                <a:spcPts val="0"/>
              </a:spcAft>
              <a:buSzPts val="2300"/>
              <a:buFont typeface="Arial"/>
              <a:buChar char="•"/>
            </a:pPr>
            <a:r>
              <a:rPr lang="en-US" sz="2400">
                <a:latin typeface="Times New Roman"/>
                <a:ea typeface="Times New Roman"/>
                <a:cs typeface="Times New Roman"/>
                <a:sym typeface="Times New Roman"/>
              </a:rPr>
              <a:t>Variable initialization means assigning a value to the variable.</a:t>
            </a:r>
            <a:endParaRPr sz="2400">
              <a:latin typeface="Times New Roman"/>
              <a:ea typeface="Times New Roman"/>
              <a:cs typeface="Times New Roman"/>
              <a:sym typeface="Times New Roman"/>
            </a:endParaRPr>
          </a:p>
        </p:txBody>
      </p:sp>
      <p:sp>
        <p:nvSpPr>
          <p:cNvPr id="154" name="Google Shape;154;p17"/>
          <p:cNvSpPr txBox="1"/>
          <p:nvPr/>
        </p:nvSpPr>
        <p:spPr>
          <a:xfrm>
            <a:off x="9351009" y="5278323"/>
            <a:ext cx="147320" cy="20827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31</a:t>
            </a:r>
            <a:endParaRPr sz="1200">
              <a:latin typeface="Times New Roman"/>
              <a:ea typeface="Times New Roman"/>
              <a:cs typeface="Times New Roman"/>
              <a:sym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836233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490524" y="19594"/>
            <a:ext cx="6677025" cy="570967"/>
          </a:xfrm>
          <a:prstGeom prst="rect">
            <a:avLst/>
          </a:prstGeom>
          <a:noFill/>
          <a:ln>
            <a:noFill/>
          </a:ln>
        </p:spPr>
        <p:txBody>
          <a:bodyPr spcFirstLastPara="1" wrap="square" lIns="0" tIns="138725" rIns="0" bIns="0" anchor="t" anchorCtr="0">
            <a:spAutoFit/>
          </a:bodyPr>
          <a:lstStyle/>
          <a:p>
            <a:pPr marL="1081405" lvl="0" indent="0" algn="l" rtl="0">
              <a:lnSpc>
                <a:spcPct val="100000"/>
              </a:lnSpc>
              <a:spcBef>
                <a:spcPts val="0"/>
              </a:spcBef>
              <a:spcAft>
                <a:spcPts val="0"/>
              </a:spcAft>
              <a:buNone/>
            </a:pPr>
            <a:r>
              <a:rPr lang="en-US" sz="2800" dirty="0"/>
              <a:t>Symbolic Constants:</a:t>
            </a:r>
            <a:endParaRPr sz="2800" dirty="0"/>
          </a:p>
        </p:txBody>
      </p:sp>
      <p:sp>
        <p:nvSpPr>
          <p:cNvPr id="160" name="Google Shape;160;p18"/>
          <p:cNvSpPr txBox="1"/>
          <p:nvPr/>
        </p:nvSpPr>
        <p:spPr>
          <a:xfrm>
            <a:off x="1057983" y="639125"/>
            <a:ext cx="7972661" cy="3324000"/>
          </a:xfrm>
          <a:prstGeom prst="rect">
            <a:avLst/>
          </a:prstGeom>
          <a:noFill/>
          <a:ln>
            <a:noFill/>
          </a:ln>
        </p:spPr>
        <p:txBody>
          <a:bodyPr spcFirstLastPara="1" wrap="square" lIns="0" tIns="16500" rIns="0" bIns="0" anchor="t" anchorCtr="0">
            <a:spAutoFit/>
          </a:bodyPr>
          <a:lstStyle/>
          <a:p>
            <a:pPr marL="457200" lvl="0" indent="-352425" algn="just" rtl="0">
              <a:lnSpc>
                <a:spcPct val="100000"/>
              </a:lnSpc>
              <a:spcBef>
                <a:spcPts val="0"/>
              </a:spcBef>
              <a:spcAft>
                <a:spcPts val="0"/>
              </a:spcAft>
              <a:buSzPts val="1950"/>
              <a:buFont typeface="Times New Roman"/>
              <a:buChar char="●"/>
            </a:pPr>
            <a:r>
              <a:rPr lang="en-US" sz="1950" dirty="0">
                <a:latin typeface="Times New Roman"/>
                <a:ea typeface="Times New Roman"/>
                <a:cs typeface="Times New Roman"/>
                <a:sym typeface="Times New Roman"/>
              </a:rPr>
              <a:t>‘C’ allows defining a variable name as having a constant value using a preprocessor directive #define</a:t>
            </a:r>
            <a:endParaRPr sz="1950" dirty="0">
              <a:latin typeface="Times New Roman"/>
              <a:ea typeface="Times New Roman"/>
              <a:cs typeface="Times New Roman"/>
              <a:sym typeface="Times New Roman"/>
            </a:endParaRPr>
          </a:p>
          <a:p>
            <a:pPr marL="457200" lvl="0" indent="-352425" algn="just" rtl="0">
              <a:lnSpc>
                <a:spcPct val="100000"/>
              </a:lnSpc>
              <a:spcBef>
                <a:spcPts val="0"/>
              </a:spcBef>
              <a:spcAft>
                <a:spcPts val="0"/>
              </a:spcAft>
              <a:buSzPts val="1950"/>
              <a:buFont typeface="Times New Roman"/>
              <a:buChar char="●"/>
            </a:pPr>
            <a:r>
              <a:rPr lang="en-US" sz="1950" dirty="0">
                <a:latin typeface="Times New Roman"/>
                <a:ea typeface="Times New Roman"/>
                <a:cs typeface="Times New Roman"/>
                <a:sym typeface="Times New Roman"/>
              </a:rPr>
              <a:t>Such pre-processor statements are placed at the beginning of the program and are not a part of the C program.</a:t>
            </a:r>
            <a:endParaRPr sz="1950" dirty="0">
              <a:latin typeface="Times New Roman"/>
              <a:ea typeface="Times New Roman"/>
              <a:cs typeface="Times New Roman"/>
              <a:sym typeface="Times New Roman"/>
            </a:endParaRPr>
          </a:p>
          <a:p>
            <a:pPr marL="457200" lvl="0" indent="-352425" algn="just" rtl="0">
              <a:lnSpc>
                <a:spcPct val="100000"/>
              </a:lnSpc>
              <a:spcBef>
                <a:spcPts val="0"/>
              </a:spcBef>
              <a:spcAft>
                <a:spcPts val="0"/>
              </a:spcAft>
              <a:buSzPts val="1950"/>
              <a:buFont typeface="Times New Roman"/>
              <a:buChar char="●"/>
            </a:pPr>
            <a:r>
              <a:rPr lang="en-US" sz="1950" dirty="0">
                <a:latin typeface="Times New Roman"/>
                <a:ea typeface="Times New Roman"/>
                <a:cs typeface="Times New Roman"/>
                <a:sym typeface="Times New Roman"/>
              </a:rPr>
              <a:t>Such statements begin with the </a:t>
            </a:r>
            <a:r>
              <a:rPr lang="en-US" sz="1950" b="1" dirty="0">
                <a:latin typeface="Times New Roman"/>
                <a:ea typeface="Times New Roman"/>
                <a:cs typeface="Times New Roman"/>
                <a:sym typeface="Times New Roman"/>
              </a:rPr>
              <a:t># symbol </a:t>
            </a:r>
            <a:r>
              <a:rPr lang="en-US" sz="1950" dirty="0">
                <a:latin typeface="Times New Roman"/>
                <a:ea typeface="Times New Roman"/>
                <a:cs typeface="Times New Roman"/>
                <a:sym typeface="Times New Roman"/>
              </a:rPr>
              <a:t>and hence do not end with a semicolon.</a:t>
            </a:r>
            <a:endParaRPr sz="1950" dirty="0">
              <a:latin typeface="Times New Roman"/>
              <a:ea typeface="Times New Roman"/>
              <a:cs typeface="Times New Roman"/>
              <a:sym typeface="Times New Roman"/>
            </a:endParaRPr>
          </a:p>
          <a:p>
            <a:pPr marL="457200" lvl="0" indent="-352425" algn="just" rtl="0">
              <a:lnSpc>
                <a:spcPct val="100000"/>
              </a:lnSpc>
              <a:spcBef>
                <a:spcPts val="0"/>
              </a:spcBef>
              <a:spcAft>
                <a:spcPts val="0"/>
              </a:spcAft>
              <a:buSzPts val="1950"/>
              <a:buFont typeface="Times New Roman"/>
              <a:buChar char="●"/>
            </a:pPr>
            <a:r>
              <a:rPr lang="en-US" sz="1950" dirty="0">
                <a:latin typeface="Times New Roman"/>
                <a:ea typeface="Times New Roman"/>
                <a:cs typeface="Times New Roman"/>
                <a:sym typeface="Times New Roman"/>
              </a:rPr>
              <a:t>A symbolic constant can be used to define a numeric constant or a character/string constant.</a:t>
            </a:r>
            <a:endParaRPr sz="1950" dirty="0">
              <a:latin typeface="Times New Roman"/>
              <a:ea typeface="Times New Roman"/>
              <a:cs typeface="Times New Roman"/>
              <a:sym typeface="Times New Roman"/>
            </a:endParaRPr>
          </a:p>
          <a:p>
            <a:pPr marL="457200" lvl="0" indent="-352425" algn="just" rtl="0">
              <a:lnSpc>
                <a:spcPct val="100000"/>
              </a:lnSpc>
              <a:spcBef>
                <a:spcPts val="0"/>
              </a:spcBef>
              <a:spcAft>
                <a:spcPts val="0"/>
              </a:spcAft>
              <a:buSzPts val="1950"/>
              <a:buFont typeface="Times New Roman"/>
              <a:buChar char="●"/>
            </a:pPr>
            <a:r>
              <a:rPr lang="en-US" sz="1950" dirty="0">
                <a:latin typeface="Times New Roman"/>
                <a:ea typeface="Times New Roman"/>
                <a:cs typeface="Times New Roman"/>
                <a:sym typeface="Times New Roman"/>
              </a:rPr>
              <a:t>Once defined, a symbolic constant’s value can be used at many places in the program.</a:t>
            </a:r>
            <a:endParaRPr sz="1950" dirty="0">
              <a:latin typeface="Times New Roman"/>
              <a:ea typeface="Times New Roman"/>
              <a:cs typeface="Times New Roman"/>
              <a:sym typeface="Times New Roman"/>
            </a:endParaRPr>
          </a:p>
          <a:p>
            <a:pPr marL="12700" lvl="0" indent="0" algn="just" rtl="0">
              <a:lnSpc>
                <a:spcPct val="100000"/>
              </a:lnSpc>
              <a:spcBef>
                <a:spcPts val="45"/>
              </a:spcBef>
              <a:spcAft>
                <a:spcPts val="0"/>
              </a:spcAft>
              <a:buNone/>
            </a:pPr>
            <a:r>
              <a:rPr lang="en-US" sz="1950" dirty="0">
                <a:latin typeface="Times New Roman"/>
                <a:ea typeface="Times New Roman"/>
                <a:cs typeface="Times New Roman"/>
                <a:sym typeface="Times New Roman"/>
              </a:rPr>
              <a:t>The syntax of symbolic constant is:</a:t>
            </a:r>
            <a:endParaRPr sz="1950" dirty="0">
              <a:latin typeface="Times New Roman"/>
              <a:ea typeface="Times New Roman"/>
              <a:cs typeface="Times New Roman"/>
              <a:sym typeface="Times New Roman"/>
            </a:endParaRPr>
          </a:p>
        </p:txBody>
      </p:sp>
      <p:sp>
        <p:nvSpPr>
          <p:cNvPr id="161" name="Google Shape;161;p18"/>
          <p:cNvSpPr txBox="1"/>
          <p:nvPr/>
        </p:nvSpPr>
        <p:spPr>
          <a:xfrm>
            <a:off x="1785775" y="4498025"/>
            <a:ext cx="1040100" cy="6228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1950" dirty="0">
                <a:latin typeface="Times New Roman"/>
                <a:ea typeface="Times New Roman"/>
                <a:cs typeface="Times New Roman"/>
                <a:sym typeface="Times New Roman"/>
              </a:rPr>
              <a:t>#</a:t>
            </a:r>
            <a:r>
              <a:rPr lang="en-US" sz="1950" dirty="0" err="1">
                <a:latin typeface="Times New Roman"/>
                <a:ea typeface="Times New Roman"/>
                <a:cs typeface="Times New Roman"/>
                <a:sym typeface="Times New Roman"/>
              </a:rPr>
              <a:t>defne</a:t>
            </a:r>
            <a:endParaRPr sz="1950" dirty="0">
              <a:latin typeface="Times New Roman"/>
              <a:ea typeface="Times New Roman"/>
              <a:cs typeface="Times New Roman"/>
              <a:sym typeface="Times New Roman"/>
            </a:endParaRPr>
          </a:p>
          <a:p>
            <a:pPr marL="12700" lvl="0" indent="0" algn="l" rtl="0">
              <a:lnSpc>
                <a:spcPct val="100000"/>
              </a:lnSpc>
              <a:spcBef>
                <a:spcPts val="45"/>
              </a:spcBef>
              <a:spcAft>
                <a:spcPts val="0"/>
              </a:spcAft>
              <a:buNone/>
            </a:pPr>
            <a:r>
              <a:rPr lang="en-US" sz="1950" dirty="0">
                <a:latin typeface="Times New Roman"/>
                <a:ea typeface="Times New Roman"/>
                <a:cs typeface="Times New Roman"/>
                <a:sym typeface="Times New Roman"/>
              </a:rPr>
              <a:t>#define</a:t>
            </a:r>
            <a:endParaRPr sz="1950" dirty="0">
              <a:latin typeface="Times New Roman"/>
              <a:ea typeface="Times New Roman"/>
              <a:cs typeface="Times New Roman"/>
              <a:sym typeface="Times New Roman"/>
            </a:endParaRPr>
          </a:p>
        </p:txBody>
      </p:sp>
      <p:graphicFrame>
        <p:nvGraphicFramePr>
          <p:cNvPr id="162" name="Google Shape;162;p18"/>
          <p:cNvGraphicFramePr/>
          <p:nvPr>
            <p:extLst>
              <p:ext uri="{D42A27DB-BD31-4B8C-83A1-F6EECF244321}">
                <p14:modId xmlns:p14="http://schemas.microsoft.com/office/powerpoint/2010/main" val="4084875057"/>
              </p:ext>
            </p:extLst>
          </p:nvPr>
        </p:nvGraphicFramePr>
        <p:xfrm>
          <a:off x="1527621" y="3963125"/>
          <a:ext cx="6851650" cy="380375"/>
        </p:xfrm>
        <a:graphic>
          <a:graphicData uri="http://schemas.openxmlformats.org/drawingml/2006/table">
            <a:tbl>
              <a:tblPr firstRow="1" bandRow="1">
                <a:noFill/>
              </a:tblPr>
              <a:tblGrid>
                <a:gridCol w="1205225"/>
                <a:gridCol w="3362325"/>
                <a:gridCol w="2284100"/>
              </a:tblGrid>
              <a:tr h="380375">
                <a:tc>
                  <a:txBody>
                    <a:bodyPr/>
                    <a:lstStyle/>
                    <a:p>
                      <a:pPr marL="75565" marR="0" lvl="0" indent="0" algn="l" rtl="0">
                        <a:lnSpc>
                          <a:spcPct val="100000"/>
                        </a:lnSpc>
                        <a:spcBef>
                          <a:spcPts val="0"/>
                        </a:spcBef>
                        <a:spcAft>
                          <a:spcPts val="0"/>
                        </a:spcAft>
                        <a:buNone/>
                      </a:pPr>
                      <a:r>
                        <a:rPr lang="en-US" sz="2000" u="none" strike="noStrike" cap="none" dirty="0">
                          <a:latin typeface="Arial"/>
                          <a:ea typeface="Arial"/>
                          <a:cs typeface="Arial"/>
                          <a:sym typeface="Arial"/>
                        </a:rPr>
                        <a:t>#define</a:t>
                      </a:r>
                      <a:endParaRPr sz="2000" u="none" strike="noStrike" cap="none" dirty="0">
                        <a:latin typeface="Arial"/>
                        <a:ea typeface="Arial"/>
                        <a:cs typeface="Arial"/>
                        <a:sym typeface="Arial"/>
                      </a:endParaRPr>
                    </a:p>
                  </a:txBody>
                  <a:tcPr marL="0" marR="0" marT="317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5565" marR="0" lvl="0" indent="0" algn="l" rtl="0">
                        <a:lnSpc>
                          <a:spcPct val="100000"/>
                        </a:lnSpc>
                        <a:spcBef>
                          <a:spcPts val="0"/>
                        </a:spcBef>
                        <a:spcAft>
                          <a:spcPts val="0"/>
                        </a:spcAft>
                        <a:buNone/>
                      </a:pPr>
                      <a:r>
                        <a:rPr lang="en-US" sz="2000" u="none" strike="noStrike" cap="none" dirty="0" err="1">
                          <a:latin typeface="Arial"/>
                          <a:ea typeface="Arial"/>
                          <a:cs typeface="Arial"/>
                          <a:sym typeface="Arial"/>
                        </a:rPr>
                        <a:t>symbolic_name</a:t>
                      </a:r>
                      <a:endParaRPr sz="2000" u="none" strike="noStrike" cap="none" dirty="0">
                        <a:latin typeface="Arial"/>
                        <a:ea typeface="Arial"/>
                        <a:cs typeface="Arial"/>
                        <a:sym typeface="Arial"/>
                      </a:endParaRPr>
                    </a:p>
                  </a:txBody>
                  <a:tcPr marL="0" marR="0" marT="317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76200" marR="0" lvl="0" indent="0" algn="l" rtl="0">
                        <a:lnSpc>
                          <a:spcPct val="100000"/>
                        </a:lnSpc>
                        <a:spcBef>
                          <a:spcPts val="0"/>
                        </a:spcBef>
                        <a:spcAft>
                          <a:spcPts val="0"/>
                        </a:spcAft>
                        <a:buNone/>
                      </a:pPr>
                      <a:r>
                        <a:rPr lang="en-US" sz="2000" u="none" strike="noStrike" cap="none" dirty="0">
                          <a:latin typeface="Arial"/>
                          <a:ea typeface="Arial"/>
                          <a:cs typeface="Arial"/>
                          <a:sym typeface="Arial"/>
                        </a:rPr>
                        <a:t>value of constant</a:t>
                      </a:r>
                      <a:endParaRPr sz="2000" u="none" strike="noStrike" cap="none" dirty="0">
                        <a:latin typeface="Arial"/>
                        <a:ea typeface="Arial"/>
                        <a:cs typeface="Arial"/>
                        <a:sym typeface="Arial"/>
                      </a:endParaRPr>
                    </a:p>
                  </a:txBody>
                  <a:tcPr marL="0" marR="0" marT="317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163" name="Google Shape;163;p18"/>
          <p:cNvSpPr txBox="1"/>
          <p:nvPr/>
        </p:nvSpPr>
        <p:spPr>
          <a:xfrm>
            <a:off x="2825950" y="4498025"/>
            <a:ext cx="4431900" cy="6228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1950" dirty="0">
                <a:latin typeface="Times New Roman"/>
                <a:ea typeface="Times New Roman"/>
                <a:cs typeface="Times New Roman"/>
                <a:sym typeface="Times New Roman"/>
              </a:rPr>
              <a:t>PI	3.141</a:t>
            </a:r>
            <a:endParaRPr sz="1950" dirty="0">
              <a:latin typeface="Times New Roman"/>
              <a:ea typeface="Times New Roman"/>
              <a:cs typeface="Times New Roman"/>
              <a:sym typeface="Times New Roman"/>
            </a:endParaRPr>
          </a:p>
          <a:p>
            <a:pPr marL="12700" lvl="0" indent="0" algn="l" rtl="0">
              <a:lnSpc>
                <a:spcPct val="100000"/>
              </a:lnSpc>
              <a:spcBef>
                <a:spcPts val="45"/>
              </a:spcBef>
              <a:spcAft>
                <a:spcPts val="0"/>
              </a:spcAft>
              <a:buNone/>
            </a:pPr>
            <a:r>
              <a:rPr lang="en-US" sz="1950" dirty="0">
                <a:latin typeface="Times New Roman"/>
                <a:ea typeface="Times New Roman"/>
                <a:cs typeface="Times New Roman"/>
                <a:sym typeface="Times New Roman"/>
              </a:rPr>
              <a:t>CLASS	“H Section”</a:t>
            </a:r>
            <a:endParaRPr sz="1400" dirty="0">
              <a:latin typeface="Times New Roman"/>
              <a:ea typeface="Times New Roman"/>
              <a:cs typeface="Times New Roman"/>
              <a:sym typeface="Times New Roman"/>
            </a:endParaRPr>
          </a:p>
        </p:txBody>
      </p:sp>
      <p:sp>
        <p:nvSpPr>
          <p:cNvPr id="164" name="Google Shape;164;p18"/>
          <p:cNvSpPr txBox="1"/>
          <p:nvPr/>
        </p:nvSpPr>
        <p:spPr>
          <a:xfrm>
            <a:off x="9351009" y="5269179"/>
            <a:ext cx="147320" cy="20827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83348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748146" y="190607"/>
            <a:ext cx="8697278" cy="585673"/>
          </a:xfrm>
          <a:prstGeom prst="rect">
            <a:avLst/>
          </a:prstGeom>
        </p:spPr>
        <p:txBody>
          <a:bodyPr vert="horz" wrap="square" lIns="0" tIns="12700" rIns="0" bIns="0" rtlCol="0">
            <a:spAutoFit/>
          </a:bodyPr>
          <a:lstStyle/>
          <a:p>
            <a:pPr marL="12700">
              <a:lnSpc>
                <a:spcPct val="100000"/>
              </a:lnSpc>
              <a:spcBef>
                <a:spcPts val="100"/>
              </a:spcBef>
            </a:pPr>
            <a:r>
              <a:rPr spc="-190" dirty="0">
                <a:solidFill>
                  <a:srgbClr val="4A4A4A"/>
                </a:solidFill>
              </a:rPr>
              <a:t>Input-</a:t>
            </a:r>
            <a:r>
              <a:rPr spc="-160" dirty="0">
                <a:solidFill>
                  <a:srgbClr val="4A4A4A"/>
                </a:solidFill>
              </a:rPr>
              <a:t>output</a:t>
            </a:r>
            <a:r>
              <a:rPr spc="-40" dirty="0">
                <a:solidFill>
                  <a:srgbClr val="4A4A4A"/>
                </a:solidFill>
              </a:rPr>
              <a:t> </a:t>
            </a:r>
            <a:r>
              <a:rPr spc="-80" dirty="0">
                <a:solidFill>
                  <a:srgbClr val="4A4A4A"/>
                </a:solidFill>
              </a:rPr>
              <a:t>Operations</a:t>
            </a:r>
          </a:p>
        </p:txBody>
      </p:sp>
      <p:sp>
        <p:nvSpPr>
          <p:cNvPr id="7" name="object 7"/>
          <p:cNvSpPr txBox="1"/>
          <p:nvPr/>
        </p:nvSpPr>
        <p:spPr>
          <a:xfrm>
            <a:off x="687690" y="738494"/>
            <a:ext cx="9013504" cy="4754507"/>
          </a:xfrm>
          <a:prstGeom prst="rect">
            <a:avLst/>
          </a:prstGeom>
        </p:spPr>
        <p:txBody>
          <a:bodyPr vert="horz" wrap="square" lIns="0" tIns="149225" rIns="0" bIns="0" rtlCol="0">
            <a:spAutoFit/>
          </a:bodyPr>
          <a:lstStyle/>
          <a:p>
            <a:pPr marL="297180" indent="-284480" algn="just">
              <a:lnSpc>
                <a:spcPct val="100000"/>
              </a:lnSpc>
              <a:spcBef>
                <a:spcPts val="1175"/>
              </a:spcBef>
              <a:buClr>
                <a:srgbClr val="DDDDDD"/>
              </a:buClr>
              <a:buSzPct val="80555"/>
              <a:buFont typeface="Segoe UI Symbol"/>
              <a:buChar char="⚫"/>
              <a:tabLst>
                <a:tab pos="297180" algn="l"/>
              </a:tabLst>
            </a:pPr>
            <a:r>
              <a:rPr sz="1600" dirty="0">
                <a:latin typeface="Times New Roman"/>
                <a:cs typeface="Times New Roman"/>
              </a:rPr>
              <a:t>Every</a:t>
            </a:r>
            <a:r>
              <a:rPr sz="1600" spc="175" dirty="0">
                <a:latin typeface="Times New Roman"/>
                <a:cs typeface="Times New Roman"/>
              </a:rPr>
              <a:t> </a:t>
            </a:r>
            <a:r>
              <a:rPr sz="1600" dirty="0">
                <a:latin typeface="Times New Roman"/>
                <a:cs typeface="Times New Roman"/>
              </a:rPr>
              <a:t>computer</a:t>
            </a:r>
            <a:r>
              <a:rPr sz="1600" spc="170" dirty="0">
                <a:latin typeface="Times New Roman"/>
                <a:cs typeface="Times New Roman"/>
              </a:rPr>
              <a:t> </a:t>
            </a:r>
            <a:r>
              <a:rPr sz="1600" dirty="0">
                <a:latin typeface="Times New Roman"/>
                <a:cs typeface="Times New Roman"/>
              </a:rPr>
              <a:t>program</a:t>
            </a:r>
            <a:r>
              <a:rPr sz="1600" spc="170" dirty="0">
                <a:latin typeface="Times New Roman"/>
                <a:cs typeface="Times New Roman"/>
              </a:rPr>
              <a:t> </a:t>
            </a:r>
            <a:r>
              <a:rPr sz="1600" dirty="0">
                <a:latin typeface="Times New Roman"/>
                <a:cs typeface="Times New Roman"/>
              </a:rPr>
              <a:t>has</a:t>
            </a:r>
            <a:r>
              <a:rPr sz="1600" spc="175" dirty="0">
                <a:latin typeface="Times New Roman"/>
                <a:cs typeface="Times New Roman"/>
              </a:rPr>
              <a:t> </a:t>
            </a:r>
            <a:r>
              <a:rPr sz="1600" dirty="0">
                <a:latin typeface="Times New Roman"/>
                <a:cs typeface="Times New Roman"/>
              </a:rPr>
              <a:t>to</a:t>
            </a:r>
            <a:r>
              <a:rPr sz="1600" spc="165" dirty="0">
                <a:latin typeface="Times New Roman"/>
                <a:cs typeface="Times New Roman"/>
              </a:rPr>
              <a:t> </a:t>
            </a:r>
            <a:r>
              <a:rPr sz="1600" dirty="0">
                <a:latin typeface="Times New Roman"/>
                <a:cs typeface="Times New Roman"/>
              </a:rPr>
              <a:t>take</a:t>
            </a:r>
            <a:r>
              <a:rPr sz="1600" spc="185" dirty="0">
                <a:latin typeface="Times New Roman"/>
                <a:cs typeface="Times New Roman"/>
              </a:rPr>
              <a:t> </a:t>
            </a:r>
            <a:r>
              <a:rPr sz="1600" dirty="0">
                <a:latin typeface="Times New Roman"/>
                <a:cs typeface="Times New Roman"/>
              </a:rPr>
              <a:t>some</a:t>
            </a:r>
            <a:r>
              <a:rPr sz="1600" spc="180" dirty="0">
                <a:latin typeface="Times New Roman"/>
                <a:cs typeface="Times New Roman"/>
              </a:rPr>
              <a:t> </a:t>
            </a:r>
            <a:r>
              <a:rPr sz="1600" dirty="0">
                <a:latin typeface="Times New Roman"/>
                <a:cs typeface="Times New Roman"/>
              </a:rPr>
              <a:t>data</a:t>
            </a:r>
            <a:r>
              <a:rPr sz="1600" spc="170" dirty="0">
                <a:latin typeface="Times New Roman"/>
                <a:cs typeface="Times New Roman"/>
              </a:rPr>
              <a:t> </a:t>
            </a:r>
            <a:r>
              <a:rPr sz="1600" dirty="0">
                <a:latin typeface="Times New Roman"/>
                <a:cs typeface="Times New Roman"/>
              </a:rPr>
              <a:t>as</a:t>
            </a:r>
            <a:r>
              <a:rPr sz="1600" spc="175" dirty="0">
                <a:latin typeface="Times New Roman"/>
                <a:cs typeface="Times New Roman"/>
              </a:rPr>
              <a:t> </a:t>
            </a:r>
            <a:r>
              <a:rPr sz="1600" b="1" dirty="0">
                <a:latin typeface="Times New Roman"/>
                <a:cs typeface="Times New Roman"/>
              </a:rPr>
              <a:t>input</a:t>
            </a:r>
            <a:r>
              <a:rPr sz="1600" b="1" spc="165" dirty="0">
                <a:latin typeface="Times New Roman"/>
                <a:cs typeface="Times New Roman"/>
              </a:rPr>
              <a:t> </a:t>
            </a:r>
            <a:r>
              <a:rPr sz="1600" dirty="0">
                <a:latin typeface="Times New Roman"/>
                <a:cs typeface="Times New Roman"/>
              </a:rPr>
              <a:t>and</a:t>
            </a:r>
            <a:r>
              <a:rPr sz="1600" spc="180" dirty="0">
                <a:latin typeface="Times New Roman"/>
                <a:cs typeface="Times New Roman"/>
              </a:rPr>
              <a:t> </a:t>
            </a:r>
            <a:r>
              <a:rPr sz="1600" dirty="0">
                <a:latin typeface="Times New Roman"/>
                <a:cs typeface="Times New Roman"/>
              </a:rPr>
              <a:t>print/display</a:t>
            </a:r>
            <a:r>
              <a:rPr sz="1600" spc="190" dirty="0">
                <a:latin typeface="Times New Roman"/>
                <a:cs typeface="Times New Roman"/>
              </a:rPr>
              <a:t> </a:t>
            </a:r>
            <a:r>
              <a:rPr sz="1600" spc="-25" dirty="0">
                <a:latin typeface="Times New Roman"/>
                <a:cs typeface="Times New Roman"/>
              </a:rPr>
              <a:t>the</a:t>
            </a:r>
            <a:endParaRPr sz="1600" dirty="0">
              <a:latin typeface="Times New Roman"/>
              <a:cs typeface="Times New Roman"/>
            </a:endParaRPr>
          </a:p>
          <a:p>
            <a:pPr marL="295910">
              <a:lnSpc>
                <a:spcPct val="100000"/>
              </a:lnSpc>
              <a:spcBef>
                <a:spcPts val="1080"/>
              </a:spcBef>
            </a:pPr>
            <a:r>
              <a:rPr sz="1600" dirty="0">
                <a:latin typeface="Times New Roman"/>
                <a:cs typeface="Times New Roman"/>
              </a:rPr>
              <a:t>processed</a:t>
            </a:r>
            <a:r>
              <a:rPr sz="1600" spc="-30" dirty="0">
                <a:latin typeface="Times New Roman"/>
                <a:cs typeface="Times New Roman"/>
              </a:rPr>
              <a:t> </a:t>
            </a:r>
            <a:r>
              <a:rPr sz="1600" dirty="0">
                <a:latin typeface="Times New Roman"/>
                <a:cs typeface="Times New Roman"/>
              </a:rPr>
              <a:t>data</a:t>
            </a:r>
            <a:r>
              <a:rPr sz="1600" spc="-15" dirty="0">
                <a:latin typeface="Times New Roman"/>
                <a:cs typeface="Times New Roman"/>
              </a:rPr>
              <a:t> </a:t>
            </a:r>
            <a:r>
              <a:rPr sz="1600" dirty="0">
                <a:latin typeface="Times New Roman"/>
                <a:cs typeface="Times New Roman"/>
              </a:rPr>
              <a:t>as</a:t>
            </a:r>
            <a:r>
              <a:rPr sz="1600" spc="-20" dirty="0">
                <a:latin typeface="Times New Roman"/>
                <a:cs typeface="Times New Roman"/>
              </a:rPr>
              <a:t> </a:t>
            </a:r>
            <a:r>
              <a:rPr sz="1600" b="1" spc="-10" dirty="0">
                <a:latin typeface="Times New Roman"/>
                <a:cs typeface="Times New Roman"/>
              </a:rPr>
              <a:t>output</a:t>
            </a:r>
            <a:r>
              <a:rPr sz="1600" spc="-10" dirty="0">
                <a:latin typeface="Times New Roman"/>
                <a:cs typeface="Times New Roman"/>
              </a:rPr>
              <a:t>.</a:t>
            </a:r>
            <a:endParaRPr sz="1600" dirty="0">
              <a:latin typeface="Times New Roman"/>
              <a:cs typeface="Times New Roman"/>
            </a:endParaRPr>
          </a:p>
          <a:p>
            <a:pPr marL="297180" indent="-284480" algn="just">
              <a:lnSpc>
                <a:spcPct val="100000"/>
              </a:lnSpc>
              <a:spcBef>
                <a:spcPts val="1685"/>
              </a:spcBef>
              <a:buClr>
                <a:srgbClr val="DDDDDD"/>
              </a:buClr>
              <a:buSzPct val="80555"/>
              <a:buFont typeface="Segoe UI Symbol"/>
              <a:buChar char="⚫"/>
              <a:tabLst>
                <a:tab pos="297180" algn="l"/>
              </a:tabLst>
            </a:pPr>
            <a:r>
              <a:rPr sz="1600" b="1" dirty="0">
                <a:latin typeface="Times New Roman"/>
                <a:cs typeface="Times New Roman"/>
              </a:rPr>
              <a:t>There</a:t>
            </a:r>
            <a:r>
              <a:rPr sz="1600" b="1" spc="-30" dirty="0">
                <a:latin typeface="Times New Roman"/>
                <a:cs typeface="Times New Roman"/>
              </a:rPr>
              <a:t> </a:t>
            </a:r>
            <a:r>
              <a:rPr sz="1600" b="1" dirty="0">
                <a:latin typeface="Times New Roman"/>
                <a:cs typeface="Times New Roman"/>
              </a:rPr>
              <a:t>are</a:t>
            </a:r>
            <a:r>
              <a:rPr sz="1600" b="1" spc="-45" dirty="0">
                <a:latin typeface="Times New Roman"/>
                <a:cs typeface="Times New Roman"/>
              </a:rPr>
              <a:t> </a:t>
            </a:r>
            <a:r>
              <a:rPr sz="1600" b="1" dirty="0">
                <a:latin typeface="Times New Roman"/>
                <a:cs typeface="Times New Roman"/>
              </a:rPr>
              <a:t>two</a:t>
            </a:r>
            <a:r>
              <a:rPr sz="1600" b="1" spc="-50" dirty="0">
                <a:latin typeface="Times New Roman"/>
                <a:cs typeface="Times New Roman"/>
              </a:rPr>
              <a:t> </a:t>
            </a:r>
            <a:r>
              <a:rPr sz="1600" b="1" dirty="0">
                <a:latin typeface="Times New Roman"/>
                <a:cs typeface="Times New Roman"/>
              </a:rPr>
              <a:t>methods</a:t>
            </a:r>
            <a:r>
              <a:rPr sz="1600" b="1" spc="-40" dirty="0">
                <a:latin typeface="Times New Roman"/>
                <a:cs typeface="Times New Roman"/>
              </a:rPr>
              <a:t> </a:t>
            </a:r>
            <a:r>
              <a:rPr sz="1600" b="1" dirty="0">
                <a:latin typeface="Times New Roman"/>
                <a:cs typeface="Times New Roman"/>
              </a:rPr>
              <a:t>of</a:t>
            </a:r>
            <a:r>
              <a:rPr sz="1600" b="1" spc="-25" dirty="0">
                <a:latin typeface="Times New Roman"/>
                <a:cs typeface="Times New Roman"/>
              </a:rPr>
              <a:t> </a:t>
            </a:r>
            <a:r>
              <a:rPr sz="1600" b="1" dirty="0">
                <a:latin typeface="Times New Roman"/>
                <a:cs typeface="Times New Roman"/>
              </a:rPr>
              <a:t>data</a:t>
            </a:r>
            <a:r>
              <a:rPr sz="1600" b="1" spc="-40" dirty="0">
                <a:latin typeface="Times New Roman"/>
                <a:cs typeface="Times New Roman"/>
              </a:rPr>
              <a:t> </a:t>
            </a:r>
            <a:r>
              <a:rPr sz="1600" b="1" spc="-10" dirty="0">
                <a:latin typeface="Times New Roman"/>
                <a:cs typeface="Times New Roman"/>
              </a:rPr>
              <a:t>input:</a:t>
            </a:r>
            <a:endParaRPr sz="1600" dirty="0">
              <a:latin typeface="Times New Roman"/>
              <a:cs typeface="Times New Roman"/>
            </a:endParaRPr>
          </a:p>
          <a:p>
            <a:pPr marL="533400" marR="306705" lvl="1" indent="-201295" algn="just">
              <a:lnSpc>
                <a:spcPct val="150000"/>
              </a:lnSpc>
              <a:spcBef>
                <a:spcPts val="640"/>
              </a:spcBef>
              <a:buAutoNum type="arabicPeriod"/>
              <a:tabLst>
                <a:tab pos="570230" algn="l"/>
              </a:tabLst>
            </a:pPr>
            <a:r>
              <a:rPr b="1" spc="-10" dirty="0">
                <a:latin typeface="Times New Roman"/>
                <a:cs typeface="Times New Roman"/>
              </a:rPr>
              <a:t>Non-</a:t>
            </a:r>
            <a:r>
              <a:rPr b="1" dirty="0">
                <a:latin typeface="Times New Roman"/>
                <a:cs typeface="Times New Roman"/>
              </a:rPr>
              <a:t>Interactive</a:t>
            </a:r>
            <a:r>
              <a:rPr b="1" spc="-25" dirty="0">
                <a:latin typeface="Times New Roman"/>
                <a:cs typeface="Times New Roman"/>
              </a:rPr>
              <a:t> </a:t>
            </a:r>
            <a:r>
              <a:rPr b="1" dirty="0">
                <a:latin typeface="Times New Roman"/>
                <a:cs typeface="Times New Roman"/>
              </a:rPr>
              <a:t>method:</a:t>
            </a:r>
            <a:r>
              <a:rPr b="1" spc="-15" dirty="0">
                <a:latin typeface="Times New Roman"/>
                <a:cs typeface="Times New Roman"/>
              </a:rPr>
              <a:t> </a:t>
            </a:r>
            <a:r>
              <a:rPr spc="-30" dirty="0">
                <a:latin typeface="Times New Roman"/>
                <a:cs typeface="Times New Roman"/>
              </a:rPr>
              <a:t>Values</a:t>
            </a:r>
            <a:r>
              <a:rPr spc="-45" dirty="0">
                <a:latin typeface="Times New Roman"/>
                <a:cs typeface="Times New Roman"/>
              </a:rPr>
              <a:t> </a:t>
            </a:r>
            <a:r>
              <a:rPr dirty="0">
                <a:latin typeface="Times New Roman"/>
                <a:cs typeface="Times New Roman"/>
              </a:rPr>
              <a:t>are</a:t>
            </a:r>
            <a:r>
              <a:rPr spc="-25" dirty="0">
                <a:latin typeface="Times New Roman"/>
                <a:cs typeface="Times New Roman"/>
              </a:rPr>
              <a:t> </a:t>
            </a:r>
            <a:r>
              <a:rPr dirty="0">
                <a:latin typeface="Times New Roman"/>
                <a:cs typeface="Times New Roman"/>
              </a:rPr>
              <a:t>assigned</a:t>
            </a:r>
            <a:r>
              <a:rPr spc="-40" dirty="0">
                <a:latin typeface="Times New Roman"/>
                <a:cs typeface="Times New Roman"/>
              </a:rPr>
              <a:t> </a:t>
            </a:r>
            <a:r>
              <a:rPr dirty="0">
                <a:latin typeface="Times New Roman"/>
                <a:cs typeface="Times New Roman"/>
              </a:rPr>
              <a:t>to</a:t>
            </a:r>
            <a:r>
              <a:rPr spc="-40" dirty="0">
                <a:latin typeface="Times New Roman"/>
                <a:cs typeface="Times New Roman"/>
              </a:rPr>
              <a:t> </a:t>
            </a:r>
            <a:r>
              <a:rPr dirty="0">
                <a:latin typeface="Times New Roman"/>
                <a:cs typeface="Times New Roman"/>
              </a:rPr>
              <a:t>the</a:t>
            </a:r>
            <a:r>
              <a:rPr spc="-35" dirty="0">
                <a:latin typeface="Times New Roman"/>
                <a:cs typeface="Times New Roman"/>
              </a:rPr>
              <a:t> </a:t>
            </a:r>
            <a:r>
              <a:rPr dirty="0">
                <a:latin typeface="Times New Roman"/>
                <a:cs typeface="Times New Roman"/>
              </a:rPr>
              <a:t>variables</a:t>
            </a:r>
            <a:r>
              <a:rPr spc="-15" dirty="0">
                <a:latin typeface="Times New Roman"/>
                <a:cs typeface="Times New Roman"/>
              </a:rPr>
              <a:t> </a:t>
            </a:r>
            <a:r>
              <a:rPr dirty="0">
                <a:latin typeface="Times New Roman"/>
                <a:cs typeface="Times New Roman"/>
              </a:rPr>
              <a:t>in</a:t>
            </a:r>
            <a:r>
              <a:rPr spc="-40" dirty="0">
                <a:latin typeface="Times New Roman"/>
                <a:cs typeface="Times New Roman"/>
              </a:rPr>
              <a:t> </a:t>
            </a:r>
            <a:r>
              <a:rPr dirty="0">
                <a:latin typeface="Times New Roman"/>
                <a:cs typeface="Times New Roman"/>
              </a:rPr>
              <a:t>the</a:t>
            </a:r>
            <a:r>
              <a:rPr spc="-40" dirty="0">
                <a:latin typeface="Times New Roman"/>
                <a:cs typeface="Times New Roman"/>
              </a:rPr>
              <a:t> </a:t>
            </a:r>
            <a:r>
              <a:rPr dirty="0">
                <a:latin typeface="Times New Roman"/>
                <a:cs typeface="Times New Roman"/>
              </a:rPr>
              <a:t>program</a:t>
            </a:r>
            <a:r>
              <a:rPr spc="-35" dirty="0">
                <a:latin typeface="Times New Roman"/>
                <a:cs typeface="Times New Roman"/>
              </a:rPr>
              <a:t> </a:t>
            </a:r>
            <a:r>
              <a:rPr spc="-10" dirty="0">
                <a:latin typeface="Times New Roman"/>
                <a:cs typeface="Times New Roman"/>
              </a:rPr>
              <a:t>itself. 	</a:t>
            </a:r>
            <a:r>
              <a:rPr dirty="0">
                <a:latin typeface="Times New Roman"/>
                <a:cs typeface="Times New Roman"/>
              </a:rPr>
              <a:t>Example</a:t>
            </a:r>
            <a:r>
              <a:rPr spc="-15" dirty="0">
                <a:latin typeface="Times New Roman"/>
                <a:cs typeface="Times New Roman"/>
              </a:rPr>
              <a:t> </a:t>
            </a:r>
            <a:r>
              <a:rPr dirty="0">
                <a:latin typeface="Times New Roman"/>
                <a:cs typeface="Times New Roman"/>
              </a:rPr>
              <a:t>:</a:t>
            </a:r>
            <a:r>
              <a:rPr spc="-50" dirty="0">
                <a:latin typeface="Times New Roman"/>
                <a:cs typeface="Times New Roman"/>
              </a:rPr>
              <a:t> </a:t>
            </a:r>
            <a:r>
              <a:rPr spc="-20" dirty="0">
                <a:latin typeface="Times New Roman"/>
                <a:cs typeface="Times New Roman"/>
              </a:rPr>
              <a:t>a=10;</a:t>
            </a:r>
            <a:endParaRPr dirty="0">
              <a:latin typeface="Times New Roman"/>
              <a:cs typeface="Times New Roman"/>
            </a:endParaRPr>
          </a:p>
          <a:p>
            <a:pPr marL="533400" marR="333375" lvl="1" indent="-201295" algn="just">
              <a:lnSpc>
                <a:spcPct val="150000"/>
              </a:lnSpc>
              <a:spcBef>
                <a:spcPts val="605"/>
              </a:spcBef>
              <a:buAutoNum type="arabicPeriod"/>
              <a:tabLst>
                <a:tab pos="570230" algn="l"/>
              </a:tabLst>
            </a:pPr>
            <a:r>
              <a:rPr b="1" dirty="0">
                <a:latin typeface="Times New Roman"/>
                <a:cs typeface="Times New Roman"/>
              </a:rPr>
              <a:t>Interactive</a:t>
            </a:r>
            <a:r>
              <a:rPr b="1" spc="-25" dirty="0">
                <a:latin typeface="Times New Roman"/>
                <a:cs typeface="Times New Roman"/>
              </a:rPr>
              <a:t> </a:t>
            </a:r>
            <a:r>
              <a:rPr b="1" dirty="0">
                <a:latin typeface="Times New Roman"/>
                <a:cs typeface="Times New Roman"/>
              </a:rPr>
              <a:t>Method:</a:t>
            </a:r>
            <a:r>
              <a:rPr b="1" spc="30" dirty="0">
                <a:latin typeface="Times New Roman"/>
                <a:cs typeface="Times New Roman"/>
              </a:rPr>
              <a:t> </a:t>
            </a:r>
            <a:r>
              <a:rPr dirty="0">
                <a:latin typeface="Times New Roman"/>
                <a:cs typeface="Times New Roman"/>
              </a:rPr>
              <a:t>Data</a:t>
            </a:r>
            <a:r>
              <a:rPr spc="-30" dirty="0">
                <a:latin typeface="Times New Roman"/>
                <a:cs typeface="Times New Roman"/>
              </a:rPr>
              <a:t> </a:t>
            </a:r>
            <a:r>
              <a:rPr dirty="0">
                <a:latin typeface="Times New Roman"/>
                <a:cs typeface="Times New Roman"/>
              </a:rPr>
              <a:t>is</a:t>
            </a:r>
            <a:r>
              <a:rPr spc="-45" dirty="0">
                <a:latin typeface="Times New Roman"/>
                <a:cs typeface="Times New Roman"/>
              </a:rPr>
              <a:t> </a:t>
            </a:r>
            <a:r>
              <a:rPr dirty="0">
                <a:latin typeface="Times New Roman"/>
                <a:cs typeface="Times New Roman"/>
              </a:rPr>
              <a:t>supplied</a:t>
            </a:r>
            <a:r>
              <a:rPr spc="-35" dirty="0">
                <a:latin typeface="Times New Roman"/>
                <a:cs typeface="Times New Roman"/>
              </a:rPr>
              <a:t> </a:t>
            </a:r>
            <a:r>
              <a:rPr dirty="0">
                <a:latin typeface="Times New Roman"/>
                <a:cs typeface="Times New Roman"/>
              </a:rPr>
              <a:t>to</a:t>
            </a:r>
            <a:r>
              <a:rPr spc="-40" dirty="0">
                <a:latin typeface="Times New Roman"/>
                <a:cs typeface="Times New Roman"/>
              </a:rPr>
              <a:t> </a:t>
            </a:r>
            <a:r>
              <a:rPr dirty="0">
                <a:latin typeface="Times New Roman"/>
                <a:cs typeface="Times New Roman"/>
              </a:rPr>
              <a:t>the</a:t>
            </a:r>
            <a:r>
              <a:rPr spc="-35" dirty="0">
                <a:latin typeface="Times New Roman"/>
                <a:cs typeface="Times New Roman"/>
              </a:rPr>
              <a:t> </a:t>
            </a:r>
            <a:r>
              <a:rPr dirty="0">
                <a:latin typeface="Times New Roman"/>
                <a:cs typeface="Times New Roman"/>
              </a:rPr>
              <a:t>computer</a:t>
            </a:r>
            <a:r>
              <a:rPr spc="-5" dirty="0">
                <a:latin typeface="Times New Roman"/>
                <a:cs typeface="Times New Roman"/>
              </a:rPr>
              <a:t> </a:t>
            </a:r>
            <a:r>
              <a:rPr dirty="0">
                <a:latin typeface="Times New Roman"/>
                <a:cs typeface="Times New Roman"/>
              </a:rPr>
              <a:t>by</a:t>
            </a:r>
            <a:r>
              <a:rPr spc="-45" dirty="0">
                <a:latin typeface="Times New Roman"/>
                <a:cs typeface="Times New Roman"/>
              </a:rPr>
              <a:t> </a:t>
            </a:r>
            <a:r>
              <a:rPr dirty="0">
                <a:latin typeface="Times New Roman"/>
                <a:cs typeface="Times New Roman"/>
              </a:rPr>
              <a:t>the</a:t>
            </a:r>
            <a:r>
              <a:rPr spc="-30" dirty="0">
                <a:latin typeface="Times New Roman"/>
                <a:cs typeface="Times New Roman"/>
              </a:rPr>
              <a:t> </a:t>
            </a:r>
            <a:r>
              <a:rPr dirty="0">
                <a:latin typeface="Times New Roman"/>
                <a:cs typeface="Times New Roman"/>
              </a:rPr>
              <a:t>user</a:t>
            </a:r>
            <a:r>
              <a:rPr spc="40" dirty="0">
                <a:latin typeface="Times New Roman"/>
                <a:cs typeface="Times New Roman"/>
              </a:rPr>
              <a:t> </a:t>
            </a:r>
            <a:r>
              <a:rPr dirty="0">
                <a:latin typeface="Times New Roman"/>
                <a:cs typeface="Times New Roman"/>
              </a:rPr>
              <a:t>through</a:t>
            </a:r>
            <a:r>
              <a:rPr spc="-50" dirty="0">
                <a:latin typeface="Times New Roman"/>
                <a:cs typeface="Times New Roman"/>
              </a:rPr>
              <a:t> </a:t>
            </a:r>
            <a:r>
              <a:rPr spc="-10" dirty="0">
                <a:latin typeface="Times New Roman"/>
                <a:cs typeface="Times New Roman"/>
              </a:rPr>
              <a:t>standard 	input</a:t>
            </a:r>
            <a:r>
              <a:rPr spc="-160" dirty="0">
                <a:latin typeface="Times New Roman"/>
                <a:cs typeface="Times New Roman"/>
              </a:rPr>
              <a:t> </a:t>
            </a:r>
            <a:r>
              <a:rPr dirty="0">
                <a:latin typeface="Times New Roman"/>
                <a:cs typeface="Times New Roman"/>
              </a:rPr>
              <a:t>device</a:t>
            </a:r>
            <a:r>
              <a:rPr spc="-40" dirty="0">
                <a:latin typeface="Times New Roman"/>
                <a:cs typeface="Times New Roman"/>
              </a:rPr>
              <a:t> </a:t>
            </a:r>
            <a:r>
              <a:rPr dirty="0">
                <a:latin typeface="Times New Roman"/>
                <a:cs typeface="Times New Roman"/>
              </a:rPr>
              <a:t>like</a:t>
            </a:r>
            <a:r>
              <a:rPr spc="-15" dirty="0">
                <a:latin typeface="Times New Roman"/>
                <a:cs typeface="Times New Roman"/>
              </a:rPr>
              <a:t> </a:t>
            </a:r>
            <a:r>
              <a:rPr dirty="0">
                <a:latin typeface="Times New Roman"/>
                <a:cs typeface="Times New Roman"/>
              </a:rPr>
              <a:t>the</a:t>
            </a:r>
            <a:r>
              <a:rPr spc="-20" dirty="0">
                <a:latin typeface="Times New Roman"/>
                <a:cs typeface="Times New Roman"/>
              </a:rPr>
              <a:t> </a:t>
            </a:r>
            <a:r>
              <a:rPr dirty="0">
                <a:latin typeface="Times New Roman"/>
                <a:cs typeface="Times New Roman"/>
              </a:rPr>
              <a:t>key</a:t>
            </a:r>
            <a:r>
              <a:rPr spc="-45" dirty="0">
                <a:latin typeface="Times New Roman"/>
                <a:cs typeface="Times New Roman"/>
              </a:rPr>
              <a:t> </a:t>
            </a:r>
            <a:r>
              <a:rPr spc="-10" dirty="0">
                <a:latin typeface="Times New Roman"/>
                <a:cs typeface="Times New Roman"/>
              </a:rPr>
              <a:t>board.</a:t>
            </a:r>
            <a:endParaRPr dirty="0">
              <a:latin typeface="Times New Roman"/>
              <a:cs typeface="Times New Roman"/>
            </a:endParaRPr>
          </a:p>
          <a:p>
            <a:pPr marL="586740" algn="just">
              <a:lnSpc>
                <a:spcPct val="100000"/>
              </a:lnSpc>
              <a:spcBef>
                <a:spcPts val="1260"/>
              </a:spcBef>
            </a:pPr>
            <a:r>
              <a:rPr dirty="0">
                <a:latin typeface="Times New Roman"/>
                <a:cs typeface="Times New Roman"/>
              </a:rPr>
              <a:t>Examples:</a:t>
            </a:r>
            <a:r>
              <a:rPr spc="-15" dirty="0">
                <a:latin typeface="Times New Roman"/>
                <a:cs typeface="Times New Roman"/>
              </a:rPr>
              <a:t> </a:t>
            </a:r>
            <a:r>
              <a:rPr dirty="0">
                <a:latin typeface="Times New Roman"/>
                <a:cs typeface="Times New Roman"/>
              </a:rPr>
              <a:t>the</a:t>
            </a:r>
            <a:r>
              <a:rPr spc="-45" dirty="0">
                <a:latin typeface="Times New Roman"/>
                <a:cs typeface="Times New Roman"/>
              </a:rPr>
              <a:t> </a:t>
            </a:r>
            <a:r>
              <a:rPr dirty="0">
                <a:latin typeface="Times New Roman"/>
                <a:cs typeface="Times New Roman"/>
              </a:rPr>
              <a:t>input</a:t>
            </a:r>
            <a:r>
              <a:rPr spc="-65" dirty="0">
                <a:latin typeface="Times New Roman"/>
                <a:cs typeface="Times New Roman"/>
              </a:rPr>
              <a:t> </a:t>
            </a:r>
            <a:r>
              <a:rPr spc="-10" dirty="0">
                <a:latin typeface="Times New Roman"/>
                <a:cs typeface="Times New Roman"/>
              </a:rPr>
              <a:t>functions</a:t>
            </a:r>
            <a:endParaRPr dirty="0">
              <a:latin typeface="Times New Roman"/>
              <a:cs typeface="Times New Roman"/>
            </a:endParaRPr>
          </a:p>
          <a:p>
            <a:pPr marL="295910" marR="5080" indent="-283845" algn="just">
              <a:lnSpc>
                <a:spcPct val="150000"/>
              </a:lnSpc>
              <a:spcBef>
                <a:spcPts val="560"/>
              </a:spcBef>
              <a:buClr>
                <a:srgbClr val="DDDDDD"/>
              </a:buClr>
              <a:buSzPct val="80555"/>
              <a:buFont typeface="Segoe UI Symbol"/>
              <a:buChar char="⚫"/>
              <a:tabLst>
                <a:tab pos="295910" algn="l"/>
              </a:tabLst>
            </a:pPr>
            <a:r>
              <a:rPr sz="1600" dirty="0">
                <a:latin typeface="Times New Roman"/>
                <a:cs typeface="Times New Roman"/>
              </a:rPr>
              <a:t>To</a:t>
            </a:r>
            <a:r>
              <a:rPr sz="1600" spc="55" dirty="0">
                <a:latin typeface="Times New Roman"/>
                <a:cs typeface="Times New Roman"/>
              </a:rPr>
              <a:t> </a:t>
            </a:r>
            <a:r>
              <a:rPr sz="1600" dirty="0">
                <a:latin typeface="Times New Roman"/>
                <a:cs typeface="Times New Roman"/>
              </a:rPr>
              <a:t>use</a:t>
            </a:r>
            <a:r>
              <a:rPr sz="1600" spc="55" dirty="0">
                <a:latin typeface="Times New Roman"/>
                <a:cs typeface="Times New Roman"/>
              </a:rPr>
              <a:t> </a:t>
            </a:r>
            <a:r>
              <a:rPr sz="1600" dirty="0">
                <a:latin typeface="Times New Roman"/>
                <a:cs typeface="Times New Roman"/>
              </a:rPr>
              <a:t>these</a:t>
            </a:r>
            <a:r>
              <a:rPr sz="1600" spc="65" dirty="0">
                <a:latin typeface="Times New Roman"/>
                <a:cs typeface="Times New Roman"/>
              </a:rPr>
              <a:t>  </a:t>
            </a:r>
            <a:r>
              <a:rPr sz="1600" dirty="0">
                <a:latin typeface="Times New Roman"/>
                <a:cs typeface="Times New Roman"/>
              </a:rPr>
              <a:t>functions</a:t>
            </a:r>
            <a:r>
              <a:rPr sz="1600" spc="60" dirty="0">
                <a:latin typeface="Times New Roman"/>
                <a:cs typeface="Times New Roman"/>
              </a:rPr>
              <a:t> </a:t>
            </a:r>
            <a:r>
              <a:rPr sz="1600" dirty="0">
                <a:latin typeface="Times New Roman"/>
                <a:cs typeface="Times New Roman"/>
              </a:rPr>
              <a:t>we</a:t>
            </a:r>
            <a:r>
              <a:rPr sz="1600" spc="60" dirty="0">
                <a:latin typeface="Times New Roman"/>
                <a:cs typeface="Times New Roman"/>
              </a:rPr>
              <a:t> </a:t>
            </a:r>
            <a:r>
              <a:rPr sz="1600" dirty="0">
                <a:latin typeface="Times New Roman"/>
                <a:cs typeface="Times New Roman"/>
              </a:rPr>
              <a:t>attach</a:t>
            </a:r>
            <a:r>
              <a:rPr sz="1600" spc="70" dirty="0">
                <a:latin typeface="Times New Roman"/>
                <a:cs typeface="Times New Roman"/>
              </a:rPr>
              <a:t> </a:t>
            </a:r>
            <a:r>
              <a:rPr sz="1600" dirty="0">
                <a:latin typeface="Times New Roman"/>
                <a:cs typeface="Times New Roman"/>
              </a:rPr>
              <a:t>the</a:t>
            </a:r>
            <a:r>
              <a:rPr sz="1600" spc="60" dirty="0">
                <a:latin typeface="Times New Roman"/>
                <a:cs typeface="Times New Roman"/>
              </a:rPr>
              <a:t> </a:t>
            </a:r>
            <a:r>
              <a:rPr sz="1600" dirty="0">
                <a:latin typeface="Times New Roman"/>
                <a:cs typeface="Times New Roman"/>
              </a:rPr>
              <a:t>header</a:t>
            </a:r>
            <a:r>
              <a:rPr sz="1600" spc="60" dirty="0">
                <a:latin typeface="Times New Roman"/>
                <a:cs typeface="Times New Roman"/>
              </a:rPr>
              <a:t> </a:t>
            </a:r>
            <a:r>
              <a:rPr sz="1600" dirty="0">
                <a:latin typeface="Times New Roman"/>
                <a:cs typeface="Times New Roman"/>
              </a:rPr>
              <a:t>file</a:t>
            </a:r>
            <a:r>
              <a:rPr sz="1600" spc="60" dirty="0">
                <a:latin typeface="Times New Roman"/>
                <a:cs typeface="Times New Roman"/>
              </a:rPr>
              <a:t> </a:t>
            </a:r>
            <a:r>
              <a:rPr sz="1600" dirty="0">
                <a:latin typeface="Times New Roman"/>
                <a:cs typeface="Times New Roman"/>
              </a:rPr>
              <a:t>to</a:t>
            </a:r>
            <a:r>
              <a:rPr sz="1600" spc="55" dirty="0">
                <a:latin typeface="Times New Roman"/>
                <a:cs typeface="Times New Roman"/>
              </a:rPr>
              <a:t> </a:t>
            </a:r>
            <a:r>
              <a:rPr sz="1600" dirty="0">
                <a:latin typeface="Times New Roman"/>
                <a:cs typeface="Times New Roman"/>
              </a:rPr>
              <a:t>our</a:t>
            </a:r>
            <a:r>
              <a:rPr sz="1600" spc="55" dirty="0">
                <a:latin typeface="Times New Roman"/>
                <a:cs typeface="Times New Roman"/>
              </a:rPr>
              <a:t> </a:t>
            </a:r>
            <a:r>
              <a:rPr sz="1600" dirty="0">
                <a:latin typeface="Times New Roman"/>
                <a:cs typeface="Times New Roman"/>
              </a:rPr>
              <a:t>C</a:t>
            </a:r>
            <a:r>
              <a:rPr sz="1600" spc="55" dirty="0">
                <a:latin typeface="Times New Roman"/>
                <a:cs typeface="Times New Roman"/>
              </a:rPr>
              <a:t> </a:t>
            </a:r>
            <a:r>
              <a:rPr sz="1600" dirty="0">
                <a:latin typeface="Times New Roman"/>
                <a:cs typeface="Times New Roman"/>
              </a:rPr>
              <a:t>program</a:t>
            </a:r>
            <a:r>
              <a:rPr sz="1600" spc="55" dirty="0">
                <a:latin typeface="Times New Roman"/>
                <a:cs typeface="Times New Roman"/>
              </a:rPr>
              <a:t> </a:t>
            </a:r>
            <a:r>
              <a:rPr sz="1600" dirty="0">
                <a:latin typeface="Times New Roman"/>
                <a:cs typeface="Times New Roman"/>
              </a:rPr>
              <a:t>by</a:t>
            </a:r>
            <a:r>
              <a:rPr sz="1600" spc="75" dirty="0">
                <a:latin typeface="Times New Roman"/>
                <a:cs typeface="Times New Roman"/>
              </a:rPr>
              <a:t> </a:t>
            </a:r>
            <a:r>
              <a:rPr sz="1600" dirty="0">
                <a:latin typeface="Times New Roman"/>
                <a:cs typeface="Times New Roman"/>
              </a:rPr>
              <a:t>using</a:t>
            </a:r>
            <a:r>
              <a:rPr sz="1600" spc="40" dirty="0">
                <a:latin typeface="Times New Roman"/>
                <a:cs typeface="Times New Roman"/>
              </a:rPr>
              <a:t> </a:t>
            </a:r>
            <a:r>
              <a:rPr sz="1600" spc="-25" dirty="0">
                <a:latin typeface="Times New Roman"/>
                <a:cs typeface="Times New Roman"/>
              </a:rPr>
              <a:t>the </a:t>
            </a:r>
            <a:r>
              <a:rPr sz="1600" spc="-10" dirty="0">
                <a:latin typeface="Times New Roman"/>
                <a:cs typeface="Times New Roman"/>
              </a:rPr>
              <a:t>preprocessor</a:t>
            </a:r>
            <a:r>
              <a:rPr sz="1600" spc="-185" dirty="0">
                <a:latin typeface="Times New Roman"/>
                <a:cs typeface="Times New Roman"/>
              </a:rPr>
              <a:t> </a:t>
            </a:r>
            <a:r>
              <a:rPr sz="1600" dirty="0">
                <a:latin typeface="Times New Roman"/>
                <a:cs typeface="Times New Roman"/>
              </a:rPr>
              <a:t>directive</a:t>
            </a:r>
            <a:r>
              <a:rPr sz="1600" spc="-50" dirty="0">
                <a:latin typeface="Times New Roman"/>
                <a:cs typeface="Times New Roman"/>
              </a:rPr>
              <a:t> </a:t>
            </a:r>
            <a:r>
              <a:rPr sz="1600" b="1" dirty="0">
                <a:latin typeface="Times New Roman"/>
                <a:cs typeface="Times New Roman"/>
              </a:rPr>
              <a:t>#include</a:t>
            </a:r>
            <a:r>
              <a:rPr sz="1600" b="1" spc="-20" dirty="0">
                <a:latin typeface="Times New Roman"/>
                <a:cs typeface="Times New Roman"/>
              </a:rPr>
              <a:t> </a:t>
            </a:r>
            <a:r>
              <a:rPr sz="1600" b="1" dirty="0">
                <a:latin typeface="Times New Roman"/>
                <a:cs typeface="Times New Roman"/>
              </a:rPr>
              <a:t>&lt;stdio.h&gt;</a:t>
            </a:r>
            <a:r>
              <a:rPr sz="1600" b="1" spc="-35" dirty="0">
                <a:latin typeface="Times New Roman"/>
                <a:cs typeface="Times New Roman"/>
              </a:rPr>
              <a:t> </a:t>
            </a:r>
            <a:r>
              <a:rPr sz="1600" dirty="0">
                <a:latin typeface="Times New Roman"/>
                <a:cs typeface="Times New Roman"/>
              </a:rPr>
              <a:t>at</a:t>
            </a:r>
            <a:r>
              <a:rPr sz="1600" spc="-25" dirty="0">
                <a:latin typeface="Times New Roman"/>
                <a:cs typeface="Times New Roman"/>
              </a:rPr>
              <a:t> </a:t>
            </a:r>
            <a:r>
              <a:rPr sz="1600" dirty="0">
                <a:latin typeface="Times New Roman"/>
                <a:cs typeface="Times New Roman"/>
              </a:rPr>
              <a:t>the</a:t>
            </a:r>
            <a:r>
              <a:rPr sz="1600" spc="-25" dirty="0">
                <a:latin typeface="Times New Roman"/>
                <a:cs typeface="Times New Roman"/>
              </a:rPr>
              <a:t> </a:t>
            </a:r>
            <a:r>
              <a:rPr sz="1600" dirty="0">
                <a:latin typeface="Times New Roman"/>
                <a:cs typeface="Times New Roman"/>
              </a:rPr>
              <a:t>beginning</a:t>
            </a:r>
            <a:r>
              <a:rPr sz="1600" spc="-35" dirty="0">
                <a:latin typeface="Times New Roman"/>
                <a:cs typeface="Times New Roman"/>
              </a:rPr>
              <a:t> </a:t>
            </a:r>
            <a:r>
              <a:rPr sz="1600" dirty="0">
                <a:latin typeface="Times New Roman"/>
                <a:cs typeface="Times New Roman"/>
              </a:rPr>
              <a:t>of</a:t>
            </a:r>
            <a:r>
              <a:rPr sz="1600" spc="-30" dirty="0">
                <a:latin typeface="Times New Roman"/>
                <a:cs typeface="Times New Roman"/>
              </a:rPr>
              <a:t> </a:t>
            </a:r>
            <a:r>
              <a:rPr sz="1600" dirty="0">
                <a:latin typeface="Times New Roman"/>
                <a:cs typeface="Times New Roman"/>
              </a:rPr>
              <a:t>the</a:t>
            </a:r>
            <a:r>
              <a:rPr sz="1600" spc="-20" dirty="0">
                <a:latin typeface="Times New Roman"/>
                <a:cs typeface="Times New Roman"/>
              </a:rPr>
              <a:t> </a:t>
            </a:r>
            <a:r>
              <a:rPr sz="1600" spc="-10" dirty="0">
                <a:latin typeface="Times New Roman"/>
                <a:cs typeface="Times New Roman"/>
              </a:rPr>
              <a:t>program.</a:t>
            </a:r>
            <a:endParaRPr sz="1600" dirty="0">
              <a:latin typeface="Times New Roman"/>
              <a:cs typeface="Times New Roman"/>
            </a:endParaRPr>
          </a:p>
          <a:p>
            <a:pPr marL="295910" marR="5080" indent="-283845" algn="just">
              <a:lnSpc>
                <a:spcPct val="150100"/>
              </a:lnSpc>
              <a:spcBef>
                <a:spcPts val="595"/>
              </a:spcBef>
              <a:buClr>
                <a:srgbClr val="DDDDDD"/>
              </a:buClr>
              <a:buSzPct val="80555"/>
              <a:buFont typeface="Segoe UI Symbol"/>
              <a:buChar char="⚫"/>
              <a:tabLst>
                <a:tab pos="295910" algn="l"/>
              </a:tabLst>
            </a:pPr>
            <a:r>
              <a:rPr sz="1600" b="1" dirty="0">
                <a:latin typeface="Times New Roman"/>
                <a:cs typeface="Times New Roman"/>
              </a:rPr>
              <a:t>#include</a:t>
            </a:r>
            <a:r>
              <a:rPr sz="1600" b="1" spc="160" dirty="0">
                <a:latin typeface="Times New Roman"/>
                <a:cs typeface="Times New Roman"/>
              </a:rPr>
              <a:t> </a:t>
            </a:r>
            <a:r>
              <a:rPr sz="1600" b="1" dirty="0">
                <a:latin typeface="Times New Roman"/>
                <a:cs typeface="Times New Roman"/>
              </a:rPr>
              <a:t>&lt;stdio.h&gt;</a:t>
            </a:r>
            <a:r>
              <a:rPr sz="1600" b="1" spc="150" dirty="0">
                <a:latin typeface="Times New Roman"/>
                <a:cs typeface="Times New Roman"/>
              </a:rPr>
              <a:t> </a:t>
            </a:r>
            <a:r>
              <a:rPr sz="1600" dirty="0">
                <a:latin typeface="Times New Roman"/>
                <a:cs typeface="Times New Roman"/>
              </a:rPr>
              <a:t>tells</a:t>
            </a:r>
            <a:r>
              <a:rPr sz="1600" spc="155" dirty="0">
                <a:latin typeface="Times New Roman"/>
                <a:cs typeface="Times New Roman"/>
              </a:rPr>
              <a:t> </a:t>
            </a:r>
            <a:r>
              <a:rPr sz="1600" dirty="0">
                <a:latin typeface="Times New Roman"/>
                <a:cs typeface="Times New Roman"/>
              </a:rPr>
              <a:t>the</a:t>
            </a:r>
            <a:r>
              <a:rPr sz="1600" spc="165" dirty="0">
                <a:latin typeface="Times New Roman"/>
                <a:cs typeface="Times New Roman"/>
              </a:rPr>
              <a:t> </a:t>
            </a:r>
            <a:r>
              <a:rPr sz="1600" dirty="0">
                <a:latin typeface="Times New Roman"/>
                <a:cs typeface="Times New Roman"/>
              </a:rPr>
              <a:t>compiler</a:t>
            </a:r>
            <a:r>
              <a:rPr sz="1600" spc="165" dirty="0">
                <a:latin typeface="Times New Roman"/>
                <a:cs typeface="Times New Roman"/>
              </a:rPr>
              <a:t> </a:t>
            </a:r>
            <a:r>
              <a:rPr sz="1600" dirty="0">
                <a:latin typeface="Times New Roman"/>
                <a:cs typeface="Times New Roman"/>
              </a:rPr>
              <a:t>to</a:t>
            </a:r>
            <a:r>
              <a:rPr sz="1600" spc="155" dirty="0">
                <a:latin typeface="Times New Roman"/>
                <a:cs typeface="Times New Roman"/>
              </a:rPr>
              <a:t> </a:t>
            </a:r>
            <a:r>
              <a:rPr sz="1600" dirty="0">
                <a:latin typeface="Times New Roman"/>
                <a:cs typeface="Times New Roman"/>
              </a:rPr>
              <a:t>search</a:t>
            </a:r>
            <a:r>
              <a:rPr sz="1600" spc="160" dirty="0">
                <a:latin typeface="Times New Roman"/>
                <a:cs typeface="Times New Roman"/>
              </a:rPr>
              <a:t> </a:t>
            </a:r>
            <a:r>
              <a:rPr sz="1600" dirty="0">
                <a:latin typeface="Times New Roman"/>
                <a:cs typeface="Times New Roman"/>
              </a:rPr>
              <a:t>for</a:t>
            </a:r>
            <a:r>
              <a:rPr sz="1600" spc="150" dirty="0">
                <a:latin typeface="Times New Roman"/>
                <a:cs typeface="Times New Roman"/>
              </a:rPr>
              <a:t> </a:t>
            </a:r>
            <a:r>
              <a:rPr sz="1600" dirty="0">
                <a:latin typeface="Times New Roman"/>
                <a:cs typeface="Times New Roman"/>
              </a:rPr>
              <a:t>the</a:t>
            </a:r>
            <a:r>
              <a:rPr sz="1600" spc="165" dirty="0">
                <a:latin typeface="Times New Roman"/>
                <a:cs typeface="Times New Roman"/>
              </a:rPr>
              <a:t> </a:t>
            </a:r>
            <a:r>
              <a:rPr sz="1600" dirty="0">
                <a:latin typeface="Times New Roman"/>
                <a:cs typeface="Times New Roman"/>
              </a:rPr>
              <a:t>file</a:t>
            </a:r>
            <a:r>
              <a:rPr sz="1600" spc="155" dirty="0">
                <a:latin typeface="Times New Roman"/>
                <a:cs typeface="Times New Roman"/>
              </a:rPr>
              <a:t> </a:t>
            </a:r>
            <a:r>
              <a:rPr sz="1600" dirty="0">
                <a:latin typeface="Times New Roman"/>
                <a:cs typeface="Times New Roman"/>
              </a:rPr>
              <a:t>named</a:t>
            </a:r>
            <a:r>
              <a:rPr sz="1600" spc="170" dirty="0">
                <a:latin typeface="Times New Roman"/>
                <a:cs typeface="Times New Roman"/>
              </a:rPr>
              <a:t> </a:t>
            </a:r>
            <a:r>
              <a:rPr sz="1600" b="1" dirty="0">
                <a:latin typeface="Times New Roman"/>
                <a:cs typeface="Times New Roman"/>
              </a:rPr>
              <a:t>stdio.h</a:t>
            </a:r>
            <a:r>
              <a:rPr sz="1600" b="1" spc="155" dirty="0">
                <a:latin typeface="Times New Roman"/>
                <a:cs typeface="Times New Roman"/>
              </a:rPr>
              <a:t> </a:t>
            </a:r>
            <a:r>
              <a:rPr sz="1600" spc="-25" dirty="0">
                <a:latin typeface="Times New Roman"/>
                <a:cs typeface="Times New Roman"/>
              </a:rPr>
              <a:t>and </a:t>
            </a:r>
            <a:r>
              <a:rPr sz="1600" dirty="0">
                <a:latin typeface="Times New Roman"/>
                <a:cs typeface="Times New Roman"/>
              </a:rPr>
              <a:t>place</a:t>
            </a:r>
            <a:r>
              <a:rPr sz="1600" spc="180" dirty="0">
                <a:latin typeface="Times New Roman"/>
                <a:cs typeface="Times New Roman"/>
              </a:rPr>
              <a:t> </a:t>
            </a:r>
            <a:r>
              <a:rPr sz="1600" dirty="0">
                <a:latin typeface="Times New Roman"/>
                <a:cs typeface="Times New Roman"/>
              </a:rPr>
              <a:t>its</a:t>
            </a:r>
            <a:r>
              <a:rPr sz="1600" spc="180" dirty="0">
                <a:latin typeface="Times New Roman"/>
                <a:cs typeface="Times New Roman"/>
              </a:rPr>
              <a:t> </a:t>
            </a:r>
            <a:r>
              <a:rPr sz="1600" dirty="0">
                <a:latin typeface="Times New Roman"/>
                <a:cs typeface="Times New Roman"/>
              </a:rPr>
              <a:t>contents</a:t>
            </a:r>
            <a:r>
              <a:rPr sz="1600" spc="175" dirty="0">
                <a:latin typeface="Times New Roman"/>
                <a:cs typeface="Times New Roman"/>
              </a:rPr>
              <a:t> </a:t>
            </a:r>
            <a:r>
              <a:rPr sz="1600" dirty="0">
                <a:latin typeface="Times New Roman"/>
                <a:cs typeface="Times New Roman"/>
              </a:rPr>
              <a:t>at</a:t>
            </a:r>
            <a:r>
              <a:rPr sz="1600" spc="180" dirty="0">
                <a:latin typeface="Times New Roman"/>
                <a:cs typeface="Times New Roman"/>
              </a:rPr>
              <a:t> </a:t>
            </a:r>
            <a:r>
              <a:rPr sz="1600" dirty="0">
                <a:latin typeface="Times New Roman"/>
                <a:cs typeface="Times New Roman"/>
              </a:rPr>
              <a:t>this</a:t>
            </a:r>
            <a:r>
              <a:rPr sz="1600" spc="175" dirty="0">
                <a:latin typeface="Times New Roman"/>
                <a:cs typeface="Times New Roman"/>
              </a:rPr>
              <a:t> </a:t>
            </a:r>
            <a:r>
              <a:rPr sz="1600" dirty="0">
                <a:latin typeface="Times New Roman"/>
                <a:cs typeface="Times New Roman"/>
              </a:rPr>
              <a:t>point</a:t>
            </a:r>
            <a:r>
              <a:rPr sz="1600" spc="185" dirty="0">
                <a:latin typeface="Times New Roman"/>
                <a:cs typeface="Times New Roman"/>
              </a:rPr>
              <a:t> </a:t>
            </a:r>
            <a:r>
              <a:rPr sz="1600" dirty="0">
                <a:latin typeface="Times New Roman"/>
                <a:cs typeface="Times New Roman"/>
              </a:rPr>
              <a:t>in</a:t>
            </a:r>
            <a:r>
              <a:rPr sz="1600" spc="175" dirty="0">
                <a:latin typeface="Times New Roman"/>
                <a:cs typeface="Times New Roman"/>
              </a:rPr>
              <a:t> </a:t>
            </a:r>
            <a:r>
              <a:rPr sz="1600" dirty="0">
                <a:latin typeface="Times New Roman"/>
                <a:cs typeface="Times New Roman"/>
              </a:rPr>
              <a:t>the</a:t>
            </a:r>
            <a:r>
              <a:rPr sz="1600" spc="185" dirty="0">
                <a:latin typeface="Times New Roman"/>
                <a:cs typeface="Times New Roman"/>
              </a:rPr>
              <a:t> </a:t>
            </a:r>
            <a:r>
              <a:rPr sz="1600" dirty="0">
                <a:latin typeface="Times New Roman"/>
                <a:cs typeface="Times New Roman"/>
              </a:rPr>
              <a:t>program.</a:t>
            </a:r>
            <a:r>
              <a:rPr sz="1600" spc="165" dirty="0">
                <a:latin typeface="Times New Roman"/>
                <a:cs typeface="Times New Roman"/>
              </a:rPr>
              <a:t> </a:t>
            </a:r>
            <a:r>
              <a:rPr sz="1600" dirty="0">
                <a:latin typeface="Times New Roman"/>
                <a:cs typeface="Times New Roman"/>
              </a:rPr>
              <a:t>The</a:t>
            </a:r>
            <a:r>
              <a:rPr sz="1600" spc="190" dirty="0">
                <a:latin typeface="Times New Roman"/>
                <a:cs typeface="Times New Roman"/>
              </a:rPr>
              <a:t> </a:t>
            </a:r>
            <a:r>
              <a:rPr sz="1600" dirty="0">
                <a:latin typeface="Times New Roman"/>
                <a:cs typeface="Times New Roman"/>
              </a:rPr>
              <a:t>contents</a:t>
            </a:r>
            <a:r>
              <a:rPr sz="1600" spc="165" dirty="0">
                <a:latin typeface="Times New Roman"/>
                <a:cs typeface="Times New Roman"/>
              </a:rPr>
              <a:t> </a:t>
            </a:r>
            <a:r>
              <a:rPr sz="1600" dirty="0">
                <a:latin typeface="Times New Roman"/>
                <a:cs typeface="Times New Roman"/>
              </a:rPr>
              <a:t>of</a:t>
            </a:r>
            <a:r>
              <a:rPr sz="1600" spc="165" dirty="0">
                <a:latin typeface="Times New Roman"/>
                <a:cs typeface="Times New Roman"/>
              </a:rPr>
              <a:t> </a:t>
            </a:r>
            <a:r>
              <a:rPr sz="1600" dirty="0">
                <a:latin typeface="Times New Roman"/>
                <a:cs typeface="Times New Roman"/>
              </a:rPr>
              <a:t>the</a:t>
            </a:r>
            <a:r>
              <a:rPr sz="1600" spc="185" dirty="0">
                <a:latin typeface="Times New Roman"/>
                <a:cs typeface="Times New Roman"/>
              </a:rPr>
              <a:t> </a:t>
            </a:r>
            <a:r>
              <a:rPr sz="1600" dirty="0">
                <a:latin typeface="Times New Roman"/>
                <a:cs typeface="Times New Roman"/>
              </a:rPr>
              <a:t>header</a:t>
            </a:r>
            <a:r>
              <a:rPr sz="1600" spc="180" dirty="0">
                <a:latin typeface="Times New Roman"/>
                <a:cs typeface="Times New Roman"/>
              </a:rPr>
              <a:t> </a:t>
            </a:r>
            <a:r>
              <a:rPr sz="1600" spc="-20" dirty="0">
                <a:latin typeface="Times New Roman"/>
                <a:cs typeface="Times New Roman"/>
              </a:rPr>
              <a:t>file </a:t>
            </a:r>
            <a:r>
              <a:rPr sz="1600" dirty="0">
                <a:latin typeface="Times New Roman"/>
                <a:cs typeface="Times New Roman"/>
              </a:rPr>
              <a:t>become</a:t>
            </a:r>
            <a:r>
              <a:rPr sz="1600" spc="-25" dirty="0">
                <a:latin typeface="Times New Roman"/>
                <a:cs typeface="Times New Roman"/>
              </a:rPr>
              <a:t> </a:t>
            </a:r>
            <a:r>
              <a:rPr sz="1600" dirty="0">
                <a:latin typeface="Times New Roman"/>
                <a:cs typeface="Times New Roman"/>
              </a:rPr>
              <a:t>a</a:t>
            </a:r>
            <a:r>
              <a:rPr sz="1600" spc="-30" dirty="0">
                <a:latin typeface="Times New Roman"/>
                <a:cs typeface="Times New Roman"/>
              </a:rPr>
              <a:t> </a:t>
            </a:r>
            <a:r>
              <a:rPr sz="1600" dirty="0">
                <a:latin typeface="Times New Roman"/>
                <a:cs typeface="Times New Roman"/>
              </a:rPr>
              <a:t>part</a:t>
            </a:r>
            <a:r>
              <a:rPr sz="1600" spc="-30" dirty="0">
                <a:latin typeface="Times New Roman"/>
                <a:cs typeface="Times New Roman"/>
              </a:rPr>
              <a:t> </a:t>
            </a:r>
            <a:r>
              <a:rPr sz="1600" dirty="0">
                <a:latin typeface="Times New Roman"/>
                <a:cs typeface="Times New Roman"/>
              </a:rPr>
              <a:t>of</a:t>
            </a:r>
            <a:r>
              <a:rPr sz="1600" spc="-35" dirty="0">
                <a:latin typeface="Times New Roman"/>
                <a:cs typeface="Times New Roman"/>
              </a:rPr>
              <a:t> </a:t>
            </a:r>
            <a:r>
              <a:rPr sz="1600" dirty="0">
                <a:latin typeface="Times New Roman"/>
                <a:cs typeface="Times New Roman"/>
              </a:rPr>
              <a:t>the</a:t>
            </a:r>
            <a:r>
              <a:rPr sz="1600" spc="-25" dirty="0">
                <a:latin typeface="Times New Roman"/>
                <a:cs typeface="Times New Roman"/>
              </a:rPr>
              <a:t> </a:t>
            </a:r>
            <a:r>
              <a:rPr sz="1600" dirty="0">
                <a:latin typeface="Times New Roman"/>
                <a:cs typeface="Times New Roman"/>
              </a:rPr>
              <a:t>source</a:t>
            </a:r>
            <a:r>
              <a:rPr sz="1600" spc="-35" dirty="0">
                <a:latin typeface="Times New Roman"/>
                <a:cs typeface="Times New Roman"/>
              </a:rPr>
              <a:t> </a:t>
            </a:r>
            <a:r>
              <a:rPr sz="1600" dirty="0">
                <a:latin typeface="Times New Roman"/>
                <a:cs typeface="Times New Roman"/>
              </a:rPr>
              <a:t>code</a:t>
            </a:r>
            <a:r>
              <a:rPr sz="1600" spc="-20" dirty="0">
                <a:latin typeface="Times New Roman"/>
                <a:cs typeface="Times New Roman"/>
              </a:rPr>
              <a:t> </a:t>
            </a:r>
            <a:r>
              <a:rPr sz="1600" dirty="0">
                <a:latin typeface="Times New Roman"/>
                <a:cs typeface="Times New Roman"/>
              </a:rPr>
              <a:t>when</a:t>
            </a:r>
            <a:r>
              <a:rPr sz="1600" spc="-25" dirty="0">
                <a:latin typeface="Times New Roman"/>
                <a:cs typeface="Times New Roman"/>
              </a:rPr>
              <a:t> </a:t>
            </a:r>
            <a:r>
              <a:rPr sz="1600" dirty="0">
                <a:latin typeface="Times New Roman"/>
                <a:cs typeface="Times New Roman"/>
              </a:rPr>
              <a:t>it</a:t>
            </a:r>
            <a:r>
              <a:rPr sz="1600" spc="-40" dirty="0">
                <a:latin typeface="Times New Roman"/>
                <a:cs typeface="Times New Roman"/>
              </a:rPr>
              <a:t> </a:t>
            </a:r>
            <a:r>
              <a:rPr sz="1600" dirty="0">
                <a:latin typeface="Times New Roman"/>
                <a:cs typeface="Times New Roman"/>
              </a:rPr>
              <a:t>is</a:t>
            </a:r>
            <a:r>
              <a:rPr sz="1600" spc="-95" dirty="0">
                <a:latin typeface="Times New Roman"/>
                <a:cs typeface="Times New Roman"/>
              </a:rPr>
              <a:t> </a:t>
            </a:r>
            <a:r>
              <a:rPr sz="1600" spc="-10" dirty="0">
                <a:latin typeface="Times New Roman"/>
                <a:cs typeface="Times New Roman"/>
              </a:rPr>
              <a:t>compiled.</a:t>
            </a:r>
            <a:endParaRPr sz="1600" dirty="0">
              <a:latin typeface="Times New Roman"/>
              <a:cs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738944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80754" y="21025"/>
            <a:ext cx="6571276" cy="289823"/>
          </a:xfrm>
          <a:prstGeom prst="rect">
            <a:avLst/>
          </a:prstGeom>
        </p:spPr>
        <p:txBody>
          <a:bodyPr vert="horz" wrap="square" lIns="0" tIns="12700" rIns="0" bIns="0" rtlCol="0">
            <a:spAutoFit/>
          </a:bodyPr>
          <a:lstStyle/>
          <a:p>
            <a:pPr marL="295910" indent="-283210">
              <a:lnSpc>
                <a:spcPct val="100000"/>
              </a:lnSpc>
              <a:spcBef>
                <a:spcPts val="100"/>
              </a:spcBef>
              <a:buClr>
                <a:srgbClr val="DDDDDD"/>
              </a:buClr>
              <a:buSzPct val="80555"/>
              <a:buFont typeface="Segoe UI Symbol"/>
              <a:buChar char="⚫"/>
              <a:tabLst>
                <a:tab pos="295910" algn="l"/>
              </a:tabLst>
            </a:pPr>
            <a:r>
              <a:rPr sz="1800" dirty="0">
                <a:latin typeface="Times New Roman"/>
                <a:cs typeface="Times New Roman"/>
              </a:rPr>
              <a:t>Some</a:t>
            </a:r>
            <a:r>
              <a:rPr sz="1800" spc="-45" dirty="0">
                <a:latin typeface="Times New Roman"/>
                <a:cs typeface="Times New Roman"/>
              </a:rPr>
              <a:t> </a:t>
            </a:r>
            <a:r>
              <a:rPr sz="1800" dirty="0">
                <a:latin typeface="Times New Roman"/>
                <a:cs typeface="Times New Roman"/>
              </a:rPr>
              <a:t>of</a:t>
            </a:r>
            <a:r>
              <a:rPr sz="1800" spc="-30" dirty="0">
                <a:latin typeface="Times New Roman"/>
                <a:cs typeface="Times New Roman"/>
              </a:rPr>
              <a:t> </a:t>
            </a:r>
            <a:r>
              <a:rPr sz="1800" dirty="0">
                <a:latin typeface="Times New Roman"/>
                <a:cs typeface="Times New Roman"/>
              </a:rPr>
              <a:t>the</a:t>
            </a:r>
            <a:r>
              <a:rPr sz="1800" spc="-40" dirty="0">
                <a:latin typeface="Times New Roman"/>
                <a:cs typeface="Times New Roman"/>
              </a:rPr>
              <a:t> </a:t>
            </a:r>
            <a:r>
              <a:rPr sz="1800" dirty="0">
                <a:latin typeface="Times New Roman"/>
                <a:cs typeface="Times New Roman"/>
              </a:rPr>
              <a:t>standard</a:t>
            </a:r>
            <a:r>
              <a:rPr sz="1800" spc="-30" dirty="0">
                <a:latin typeface="Times New Roman"/>
                <a:cs typeface="Times New Roman"/>
              </a:rPr>
              <a:t> </a:t>
            </a:r>
            <a:r>
              <a:rPr sz="1800" dirty="0">
                <a:latin typeface="Times New Roman"/>
                <a:cs typeface="Times New Roman"/>
              </a:rPr>
              <a:t>I/O</a:t>
            </a:r>
            <a:r>
              <a:rPr sz="1800" spc="-40" dirty="0">
                <a:latin typeface="Times New Roman"/>
                <a:cs typeface="Times New Roman"/>
              </a:rPr>
              <a:t> </a:t>
            </a:r>
            <a:r>
              <a:rPr sz="1800" dirty="0">
                <a:latin typeface="Times New Roman"/>
                <a:cs typeface="Times New Roman"/>
              </a:rPr>
              <a:t>functions</a:t>
            </a:r>
            <a:r>
              <a:rPr sz="1800" spc="-55" dirty="0">
                <a:latin typeface="Times New Roman"/>
                <a:cs typeface="Times New Roman"/>
              </a:rPr>
              <a:t> </a:t>
            </a:r>
            <a:r>
              <a:rPr sz="1800" dirty="0">
                <a:latin typeface="Times New Roman"/>
                <a:cs typeface="Times New Roman"/>
              </a:rPr>
              <a:t>frequently</a:t>
            </a:r>
            <a:r>
              <a:rPr sz="1800" spc="-55" dirty="0">
                <a:latin typeface="Times New Roman"/>
                <a:cs typeface="Times New Roman"/>
              </a:rPr>
              <a:t> </a:t>
            </a:r>
            <a:r>
              <a:rPr sz="1800" dirty="0">
                <a:latin typeface="Times New Roman"/>
                <a:cs typeface="Times New Roman"/>
              </a:rPr>
              <a:t>used</a:t>
            </a:r>
            <a:r>
              <a:rPr sz="1800" spc="-40" dirty="0">
                <a:latin typeface="Times New Roman"/>
                <a:cs typeface="Times New Roman"/>
              </a:rPr>
              <a:t> </a:t>
            </a:r>
            <a:r>
              <a:rPr sz="1800" dirty="0">
                <a:latin typeface="Times New Roman"/>
                <a:cs typeface="Times New Roman"/>
              </a:rPr>
              <a:t>in</a:t>
            </a:r>
            <a:r>
              <a:rPr sz="1800" spc="-25" dirty="0">
                <a:latin typeface="Times New Roman"/>
                <a:cs typeface="Times New Roman"/>
              </a:rPr>
              <a:t> </a:t>
            </a:r>
            <a:r>
              <a:rPr sz="1800" spc="-10" dirty="0">
                <a:latin typeface="Times New Roman"/>
                <a:cs typeface="Times New Roman"/>
              </a:rPr>
              <a:t>‘C’</a:t>
            </a:r>
            <a:r>
              <a:rPr sz="1800" spc="-165" dirty="0">
                <a:latin typeface="Times New Roman"/>
                <a:cs typeface="Times New Roman"/>
              </a:rPr>
              <a:t> </a:t>
            </a:r>
            <a:r>
              <a:rPr sz="1800" spc="-20" dirty="0">
                <a:latin typeface="Times New Roman"/>
                <a:cs typeface="Times New Roman"/>
              </a:rPr>
              <a:t>are:</a:t>
            </a:r>
            <a:endParaRPr sz="1800">
              <a:latin typeface="Times New Roman"/>
              <a:cs typeface="Times New Roman"/>
            </a:endParaRPr>
          </a:p>
        </p:txBody>
      </p:sp>
      <p:sp>
        <p:nvSpPr>
          <p:cNvPr id="3" name="object 3"/>
          <p:cNvSpPr txBox="1"/>
          <p:nvPr/>
        </p:nvSpPr>
        <p:spPr>
          <a:xfrm>
            <a:off x="1280754" y="2269974"/>
            <a:ext cx="4732383" cy="1024639"/>
          </a:xfrm>
          <a:prstGeom prst="rect">
            <a:avLst/>
          </a:prstGeom>
        </p:spPr>
        <p:txBody>
          <a:bodyPr vert="horz" wrap="square" lIns="0" tIns="100330" rIns="0" bIns="0" rtlCol="0">
            <a:spAutoFit/>
          </a:bodyPr>
          <a:lstStyle/>
          <a:p>
            <a:pPr marL="295910" indent="-283210">
              <a:lnSpc>
                <a:spcPct val="100000"/>
              </a:lnSpc>
              <a:spcBef>
                <a:spcPts val="790"/>
              </a:spcBef>
              <a:buClr>
                <a:srgbClr val="DDDDDD"/>
              </a:buClr>
              <a:buSzPct val="80555"/>
              <a:buFont typeface="Segoe UI Symbol"/>
              <a:buChar char="⚫"/>
              <a:tabLst>
                <a:tab pos="295910" algn="l"/>
              </a:tabLst>
            </a:pPr>
            <a:r>
              <a:rPr sz="1800" dirty="0">
                <a:latin typeface="Times New Roman"/>
                <a:cs typeface="Times New Roman"/>
              </a:rPr>
              <a:t>There</a:t>
            </a:r>
            <a:r>
              <a:rPr sz="1800" spc="-40" dirty="0">
                <a:latin typeface="Times New Roman"/>
                <a:cs typeface="Times New Roman"/>
              </a:rPr>
              <a:t> </a:t>
            </a:r>
            <a:r>
              <a:rPr sz="1800" dirty="0">
                <a:latin typeface="Times New Roman"/>
                <a:cs typeface="Times New Roman"/>
              </a:rPr>
              <a:t>are</a:t>
            </a:r>
            <a:r>
              <a:rPr sz="1800" spc="-30" dirty="0">
                <a:latin typeface="Times New Roman"/>
                <a:cs typeface="Times New Roman"/>
              </a:rPr>
              <a:t> </a:t>
            </a:r>
            <a:r>
              <a:rPr sz="1800" dirty="0">
                <a:latin typeface="Times New Roman"/>
                <a:cs typeface="Times New Roman"/>
              </a:rPr>
              <a:t>two</a:t>
            </a:r>
            <a:r>
              <a:rPr sz="1800" spc="-20" dirty="0">
                <a:latin typeface="Times New Roman"/>
                <a:cs typeface="Times New Roman"/>
              </a:rPr>
              <a:t> </a:t>
            </a:r>
            <a:r>
              <a:rPr sz="1800" dirty="0">
                <a:latin typeface="Times New Roman"/>
                <a:cs typeface="Times New Roman"/>
              </a:rPr>
              <a:t>types</a:t>
            </a:r>
            <a:r>
              <a:rPr sz="1800" spc="-65" dirty="0">
                <a:latin typeface="Times New Roman"/>
                <a:cs typeface="Times New Roman"/>
              </a:rPr>
              <a:t> </a:t>
            </a:r>
            <a:r>
              <a:rPr sz="1800" dirty="0">
                <a:latin typeface="Times New Roman"/>
                <a:cs typeface="Times New Roman"/>
              </a:rPr>
              <a:t>of</a:t>
            </a:r>
            <a:r>
              <a:rPr sz="1800" spc="-15" dirty="0">
                <a:latin typeface="Times New Roman"/>
                <a:cs typeface="Times New Roman"/>
              </a:rPr>
              <a:t> </a:t>
            </a:r>
            <a:r>
              <a:rPr sz="1800" dirty="0">
                <a:latin typeface="Times New Roman"/>
                <a:cs typeface="Times New Roman"/>
              </a:rPr>
              <a:t>I/O</a:t>
            </a:r>
            <a:r>
              <a:rPr sz="1800" spc="-25" dirty="0">
                <a:latin typeface="Times New Roman"/>
                <a:cs typeface="Times New Roman"/>
              </a:rPr>
              <a:t> </a:t>
            </a:r>
            <a:r>
              <a:rPr sz="1800" dirty="0">
                <a:latin typeface="Times New Roman"/>
                <a:cs typeface="Times New Roman"/>
              </a:rPr>
              <a:t>functions</a:t>
            </a:r>
            <a:r>
              <a:rPr sz="1800" spc="-45" dirty="0">
                <a:latin typeface="Times New Roman"/>
                <a:cs typeface="Times New Roman"/>
              </a:rPr>
              <a:t> </a:t>
            </a:r>
            <a:r>
              <a:rPr sz="1800" dirty="0">
                <a:latin typeface="Times New Roman"/>
                <a:cs typeface="Times New Roman"/>
              </a:rPr>
              <a:t>in</a:t>
            </a:r>
            <a:r>
              <a:rPr sz="1800" spc="-20" dirty="0">
                <a:latin typeface="Times New Roman"/>
                <a:cs typeface="Times New Roman"/>
              </a:rPr>
              <a:t> ‘C’:</a:t>
            </a:r>
            <a:endParaRPr sz="1800">
              <a:latin typeface="Times New Roman"/>
              <a:cs typeface="Times New Roman"/>
            </a:endParaRPr>
          </a:p>
          <a:p>
            <a:pPr marL="569595" lvl="1" indent="-236854">
              <a:lnSpc>
                <a:spcPct val="100000"/>
              </a:lnSpc>
              <a:spcBef>
                <a:spcPts val="610"/>
              </a:spcBef>
              <a:buClr>
                <a:srgbClr val="DDDDDD"/>
              </a:buClr>
              <a:buFont typeface="Wingdings"/>
              <a:buChar char=""/>
              <a:tabLst>
                <a:tab pos="569595" algn="l"/>
              </a:tabLst>
            </a:pPr>
            <a:r>
              <a:rPr sz="1600" dirty="0">
                <a:latin typeface="Times New Roman"/>
                <a:cs typeface="Times New Roman"/>
              </a:rPr>
              <a:t>Formatted</a:t>
            </a:r>
            <a:r>
              <a:rPr sz="1600" spc="-40" dirty="0">
                <a:latin typeface="Times New Roman"/>
                <a:cs typeface="Times New Roman"/>
              </a:rPr>
              <a:t> </a:t>
            </a:r>
            <a:r>
              <a:rPr sz="1600" spc="-10" dirty="0">
                <a:latin typeface="Times New Roman"/>
                <a:cs typeface="Times New Roman"/>
              </a:rPr>
              <a:t>functions</a:t>
            </a:r>
            <a:endParaRPr sz="1600">
              <a:latin typeface="Times New Roman"/>
              <a:cs typeface="Times New Roman"/>
            </a:endParaRPr>
          </a:p>
          <a:p>
            <a:pPr marL="569595" lvl="1" indent="-236854">
              <a:lnSpc>
                <a:spcPct val="100000"/>
              </a:lnSpc>
              <a:spcBef>
                <a:spcPts val="600"/>
              </a:spcBef>
              <a:buClr>
                <a:srgbClr val="DDDDDD"/>
              </a:buClr>
              <a:buFont typeface="Wingdings"/>
              <a:buChar char=""/>
              <a:tabLst>
                <a:tab pos="569595" algn="l"/>
              </a:tabLst>
            </a:pPr>
            <a:r>
              <a:rPr sz="1600" dirty="0">
                <a:latin typeface="Times New Roman"/>
                <a:cs typeface="Times New Roman"/>
              </a:rPr>
              <a:t>Unformatted</a:t>
            </a:r>
            <a:r>
              <a:rPr sz="1600" spc="-35" dirty="0">
                <a:latin typeface="Times New Roman"/>
                <a:cs typeface="Times New Roman"/>
              </a:rPr>
              <a:t> </a:t>
            </a:r>
            <a:r>
              <a:rPr sz="1600" spc="-10" dirty="0">
                <a:latin typeface="Times New Roman"/>
                <a:cs typeface="Times New Roman"/>
              </a:rPr>
              <a:t>functions</a:t>
            </a:r>
            <a:endParaRPr sz="1600">
              <a:latin typeface="Times New Roman"/>
              <a:cs typeface="Times New Roman"/>
            </a:endParaRPr>
          </a:p>
        </p:txBody>
      </p:sp>
      <p:grpSp>
        <p:nvGrpSpPr>
          <p:cNvPr id="4" name="object 4"/>
          <p:cNvGrpSpPr/>
          <p:nvPr/>
        </p:nvGrpSpPr>
        <p:grpSpPr>
          <a:xfrm>
            <a:off x="1247338" y="609215"/>
            <a:ext cx="7589460" cy="4446905"/>
            <a:chOff x="1131087" y="735965"/>
            <a:chExt cx="6882130" cy="5372100"/>
          </a:xfrm>
        </p:grpSpPr>
        <p:pic>
          <p:nvPicPr>
            <p:cNvPr id="5" name="object 5"/>
            <p:cNvPicPr/>
            <p:nvPr/>
          </p:nvPicPr>
          <p:blipFill>
            <a:blip r:embed="rId2" cstate="print"/>
            <a:stretch>
              <a:fillRect/>
            </a:stretch>
          </p:blipFill>
          <p:spPr>
            <a:xfrm>
              <a:off x="1488312" y="735965"/>
              <a:ext cx="4643501" cy="1786001"/>
            </a:xfrm>
            <a:prstGeom prst="rect">
              <a:avLst/>
            </a:prstGeom>
          </p:spPr>
        </p:pic>
        <p:pic>
          <p:nvPicPr>
            <p:cNvPr id="6" name="object 6"/>
            <p:cNvPicPr/>
            <p:nvPr/>
          </p:nvPicPr>
          <p:blipFill>
            <a:blip r:embed="rId3" cstate="print"/>
            <a:stretch>
              <a:fillRect/>
            </a:stretch>
          </p:blipFill>
          <p:spPr>
            <a:xfrm>
              <a:off x="1131087" y="4107675"/>
              <a:ext cx="6881876" cy="2000250"/>
            </a:xfrm>
            <a:prstGeom prst="rect">
              <a:avLst/>
            </a:prstGeom>
          </p:spPr>
        </p:pic>
      </p:grpSp>
      <p:sp>
        <p:nvSpPr>
          <p:cNvPr id="7" name="Footer Placeholder 6"/>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199792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2CF8D9B-921C-1981-4B1E-6FCF341226D3}"/>
              </a:ext>
            </a:extLst>
          </p:cNvPr>
          <p:cNvPicPr>
            <a:picLocks noChangeAspect="1"/>
          </p:cNvPicPr>
          <p:nvPr/>
        </p:nvPicPr>
        <p:blipFill>
          <a:blip r:embed="rId2"/>
          <a:stretch>
            <a:fillRect/>
          </a:stretch>
        </p:blipFill>
        <p:spPr>
          <a:xfrm>
            <a:off x="945002" y="1020032"/>
            <a:ext cx="8193798" cy="3784928"/>
          </a:xfrm>
          <a:prstGeom prst="rect">
            <a:avLst/>
          </a:prstGeom>
        </p:spPr>
      </p:pic>
      <p:sp>
        <p:nvSpPr>
          <p:cNvPr id="5" name="Title 1">
            <a:extLst>
              <a:ext uri="{FF2B5EF4-FFF2-40B4-BE49-F238E27FC236}">
                <a16:creationId xmlns="" xmlns:a16="http://schemas.microsoft.com/office/drawing/2014/main" id="{416A8FF6-70CD-5627-F42A-12704FEF1DD7}"/>
              </a:ext>
            </a:extLst>
          </p:cNvPr>
          <p:cNvSpPr txBox="1">
            <a:spLocks/>
          </p:cNvSpPr>
          <p:nvPr/>
        </p:nvSpPr>
        <p:spPr>
          <a:xfrm>
            <a:off x="693261" y="98729"/>
            <a:ext cx="8697278" cy="715200"/>
          </a:xfrm>
          <a:prstGeom prst="rect">
            <a:avLst/>
          </a:prstGeom>
        </p:spPr>
        <p:txBody>
          <a:bodyPr vert="horz" lIns="75648" tIns="37824" rIns="75648" bIns="37824"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F1E1E"/>
                </a:solidFill>
                <a:latin typeface="+mn-lt"/>
                <a:ea typeface="Sora Semi Bold" pitchFamily="34" charset="-122"/>
              </a:rPr>
              <a:t>Components of a Computer </a:t>
            </a:r>
            <a:r>
              <a:rPr lang="en-US" b="1" dirty="0">
                <a:solidFill>
                  <a:srgbClr val="1F1E1E"/>
                </a:solidFill>
                <a:latin typeface="+mn-lt"/>
                <a:ea typeface="Sora Semi Bold" pitchFamily="34" charset="-122"/>
                <a:cs typeface="Sora Semi Bold" pitchFamily="34" charset="-120"/>
              </a:rPr>
              <a:t>System</a:t>
            </a:r>
            <a:endParaRPr lang="en-IN" dirty="0">
              <a:latin typeface="+mn-lt"/>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453129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90000" y="678494"/>
            <a:ext cx="8096451" cy="4529317"/>
          </a:xfrm>
          <a:prstGeom prst="rect">
            <a:avLst/>
          </a:prstGeom>
        </p:spPr>
        <p:txBody>
          <a:bodyPr vert="horz" wrap="square" lIns="0" tIns="12065" rIns="0" bIns="0" rtlCol="0">
            <a:spAutoFit/>
          </a:bodyPr>
          <a:lstStyle/>
          <a:p>
            <a:pPr marL="15240" marR="407034" indent="-3175" algn="just">
              <a:lnSpc>
                <a:spcPct val="140100"/>
              </a:lnSpc>
              <a:spcBef>
                <a:spcPts val="95"/>
              </a:spcBef>
              <a:buClr>
                <a:srgbClr val="DDDDDD"/>
              </a:buClr>
              <a:buSzPct val="80555"/>
              <a:buFont typeface="Segoe UI Symbol"/>
              <a:buChar char="⚫"/>
              <a:tabLst>
                <a:tab pos="15240" algn="l"/>
                <a:tab pos="296545" algn="l"/>
              </a:tabLst>
            </a:pPr>
            <a:r>
              <a:rPr dirty="0"/>
              <a:t>	</a:t>
            </a:r>
            <a:r>
              <a:rPr sz="1800" dirty="0">
                <a:latin typeface="Times New Roman"/>
                <a:cs typeface="Times New Roman"/>
              </a:rPr>
              <a:t>Formatted</a:t>
            </a:r>
            <a:r>
              <a:rPr sz="1800" spc="-50" dirty="0">
                <a:latin typeface="Times New Roman"/>
                <a:cs typeface="Times New Roman"/>
              </a:rPr>
              <a:t> </a:t>
            </a:r>
            <a:r>
              <a:rPr sz="1800" dirty="0">
                <a:latin typeface="Times New Roman"/>
                <a:cs typeface="Times New Roman"/>
              </a:rPr>
              <a:t>I/O</a:t>
            </a:r>
            <a:r>
              <a:rPr sz="1800" spc="-30" dirty="0">
                <a:latin typeface="Times New Roman"/>
                <a:cs typeface="Times New Roman"/>
              </a:rPr>
              <a:t> </a:t>
            </a:r>
            <a:r>
              <a:rPr sz="1800" dirty="0">
                <a:latin typeface="Times New Roman"/>
                <a:cs typeface="Times New Roman"/>
              </a:rPr>
              <a:t>functions</a:t>
            </a:r>
            <a:r>
              <a:rPr sz="1800" spc="-45" dirty="0">
                <a:latin typeface="Times New Roman"/>
                <a:cs typeface="Times New Roman"/>
              </a:rPr>
              <a:t> </a:t>
            </a:r>
            <a:r>
              <a:rPr sz="1800" dirty="0">
                <a:latin typeface="Times New Roman"/>
                <a:cs typeface="Times New Roman"/>
              </a:rPr>
              <a:t>are</a:t>
            </a:r>
            <a:r>
              <a:rPr sz="1800" spc="-40" dirty="0">
                <a:latin typeface="Times New Roman"/>
                <a:cs typeface="Times New Roman"/>
              </a:rPr>
              <a:t> </a:t>
            </a:r>
            <a:r>
              <a:rPr sz="1800" dirty="0">
                <a:latin typeface="Times New Roman"/>
                <a:cs typeface="Times New Roman"/>
              </a:rPr>
              <a:t>those</a:t>
            </a:r>
            <a:r>
              <a:rPr sz="1800" spc="-30" dirty="0">
                <a:latin typeface="Times New Roman"/>
                <a:cs typeface="Times New Roman"/>
              </a:rPr>
              <a:t> </a:t>
            </a:r>
            <a:r>
              <a:rPr sz="1800" dirty="0">
                <a:latin typeface="Times New Roman"/>
                <a:cs typeface="Times New Roman"/>
              </a:rPr>
              <a:t>which</a:t>
            </a:r>
            <a:r>
              <a:rPr sz="1800" spc="-45" dirty="0">
                <a:latin typeface="Times New Roman"/>
                <a:cs typeface="Times New Roman"/>
              </a:rPr>
              <a:t> </a:t>
            </a:r>
            <a:r>
              <a:rPr sz="1800" dirty="0">
                <a:latin typeface="Times New Roman"/>
                <a:cs typeface="Times New Roman"/>
              </a:rPr>
              <a:t>specifies</a:t>
            </a:r>
            <a:r>
              <a:rPr sz="1800" spc="-50" dirty="0">
                <a:latin typeface="Times New Roman"/>
                <a:cs typeface="Times New Roman"/>
              </a:rPr>
              <a:t> </a:t>
            </a:r>
            <a:r>
              <a:rPr sz="1800" dirty="0">
                <a:latin typeface="Times New Roman"/>
                <a:cs typeface="Times New Roman"/>
              </a:rPr>
              <a:t>data</a:t>
            </a:r>
            <a:r>
              <a:rPr sz="1800" spc="-45" dirty="0">
                <a:latin typeface="Times New Roman"/>
                <a:cs typeface="Times New Roman"/>
              </a:rPr>
              <a:t> </a:t>
            </a:r>
            <a:r>
              <a:rPr sz="1800" dirty="0">
                <a:latin typeface="Times New Roman"/>
                <a:cs typeface="Times New Roman"/>
              </a:rPr>
              <a:t>types</a:t>
            </a:r>
            <a:r>
              <a:rPr sz="1800" spc="-55" dirty="0">
                <a:latin typeface="Times New Roman"/>
                <a:cs typeface="Times New Roman"/>
              </a:rPr>
              <a:t> </a:t>
            </a:r>
            <a:r>
              <a:rPr sz="1800" dirty="0">
                <a:latin typeface="Times New Roman"/>
                <a:cs typeface="Times New Roman"/>
              </a:rPr>
              <a:t>and</a:t>
            </a:r>
            <a:r>
              <a:rPr sz="1800" spc="-30" dirty="0">
                <a:latin typeface="Times New Roman"/>
                <a:cs typeface="Times New Roman"/>
              </a:rPr>
              <a:t> </a:t>
            </a:r>
            <a:r>
              <a:rPr sz="1800" dirty="0">
                <a:latin typeface="Times New Roman"/>
                <a:cs typeface="Times New Roman"/>
              </a:rPr>
              <a:t>way</a:t>
            </a:r>
            <a:r>
              <a:rPr sz="1800" spc="-40" dirty="0">
                <a:latin typeface="Times New Roman"/>
                <a:cs typeface="Times New Roman"/>
              </a:rPr>
              <a:t> </a:t>
            </a:r>
            <a:r>
              <a:rPr sz="1800" spc="-25" dirty="0">
                <a:latin typeface="Times New Roman"/>
                <a:cs typeface="Times New Roman"/>
              </a:rPr>
              <a:t>in </a:t>
            </a:r>
            <a:r>
              <a:rPr sz="1800" dirty="0">
                <a:latin typeface="Times New Roman"/>
                <a:cs typeface="Times New Roman"/>
              </a:rPr>
              <a:t>which</a:t>
            </a:r>
            <a:r>
              <a:rPr sz="1800" spc="-30" dirty="0">
                <a:latin typeface="Times New Roman"/>
                <a:cs typeface="Times New Roman"/>
              </a:rPr>
              <a:t> </a:t>
            </a:r>
            <a:r>
              <a:rPr sz="1800" dirty="0">
                <a:latin typeface="Times New Roman"/>
                <a:cs typeface="Times New Roman"/>
              </a:rPr>
              <a:t>it</a:t>
            </a:r>
            <a:r>
              <a:rPr sz="1800" spc="-40" dirty="0">
                <a:latin typeface="Times New Roman"/>
                <a:cs typeface="Times New Roman"/>
              </a:rPr>
              <a:t> </a:t>
            </a:r>
            <a:r>
              <a:rPr sz="1800" dirty="0">
                <a:latin typeface="Times New Roman"/>
                <a:cs typeface="Times New Roman"/>
              </a:rPr>
              <a:t>should</a:t>
            </a:r>
            <a:r>
              <a:rPr sz="1800" spc="-40" dirty="0">
                <a:latin typeface="Times New Roman"/>
                <a:cs typeface="Times New Roman"/>
              </a:rPr>
              <a:t> </a:t>
            </a:r>
            <a:r>
              <a:rPr sz="1800" dirty="0">
                <a:latin typeface="Times New Roman"/>
                <a:cs typeface="Times New Roman"/>
              </a:rPr>
              <a:t>be</a:t>
            </a:r>
            <a:r>
              <a:rPr sz="1800" spc="-25" dirty="0">
                <a:latin typeface="Times New Roman"/>
                <a:cs typeface="Times New Roman"/>
              </a:rPr>
              <a:t> </a:t>
            </a:r>
            <a:r>
              <a:rPr sz="1800" dirty="0">
                <a:latin typeface="Times New Roman"/>
                <a:cs typeface="Times New Roman"/>
              </a:rPr>
              <a:t>read</a:t>
            </a:r>
            <a:r>
              <a:rPr sz="1800" spc="-40" dirty="0">
                <a:latin typeface="Times New Roman"/>
                <a:cs typeface="Times New Roman"/>
              </a:rPr>
              <a:t> </a:t>
            </a:r>
            <a:r>
              <a:rPr sz="1800" dirty="0">
                <a:latin typeface="Times New Roman"/>
                <a:cs typeface="Times New Roman"/>
              </a:rPr>
              <a:t>or</a:t>
            </a:r>
            <a:r>
              <a:rPr sz="1800" spc="-25" dirty="0">
                <a:latin typeface="Times New Roman"/>
                <a:cs typeface="Times New Roman"/>
              </a:rPr>
              <a:t> </a:t>
            </a:r>
            <a:r>
              <a:rPr sz="1800" dirty="0">
                <a:latin typeface="Times New Roman"/>
                <a:cs typeface="Times New Roman"/>
              </a:rPr>
              <a:t>printed.</a:t>
            </a:r>
            <a:r>
              <a:rPr sz="1800" spc="-45" dirty="0">
                <a:latin typeface="Times New Roman"/>
                <a:cs typeface="Times New Roman"/>
              </a:rPr>
              <a:t> </a:t>
            </a:r>
            <a:r>
              <a:rPr sz="1800" dirty="0">
                <a:latin typeface="Times New Roman"/>
                <a:cs typeface="Times New Roman"/>
              </a:rPr>
              <a:t>scanf()</a:t>
            </a:r>
            <a:r>
              <a:rPr sz="1800" spc="-25" dirty="0">
                <a:latin typeface="Times New Roman"/>
                <a:cs typeface="Times New Roman"/>
              </a:rPr>
              <a:t> </a:t>
            </a:r>
            <a:r>
              <a:rPr sz="1800" dirty="0">
                <a:latin typeface="Times New Roman"/>
                <a:cs typeface="Times New Roman"/>
              </a:rPr>
              <a:t>and</a:t>
            </a:r>
            <a:r>
              <a:rPr sz="1800" spc="-50" dirty="0">
                <a:latin typeface="Times New Roman"/>
                <a:cs typeface="Times New Roman"/>
              </a:rPr>
              <a:t> </a:t>
            </a:r>
            <a:r>
              <a:rPr sz="1800" dirty="0">
                <a:latin typeface="Times New Roman"/>
                <a:cs typeface="Times New Roman"/>
              </a:rPr>
              <a:t>printf()</a:t>
            </a:r>
            <a:r>
              <a:rPr sz="1800" spc="-45" dirty="0">
                <a:latin typeface="Times New Roman"/>
                <a:cs typeface="Times New Roman"/>
              </a:rPr>
              <a:t> </a:t>
            </a:r>
            <a:r>
              <a:rPr sz="1800" dirty="0">
                <a:latin typeface="Times New Roman"/>
                <a:cs typeface="Times New Roman"/>
              </a:rPr>
              <a:t>are</a:t>
            </a:r>
            <a:r>
              <a:rPr sz="1800" spc="-25" dirty="0">
                <a:latin typeface="Times New Roman"/>
                <a:cs typeface="Times New Roman"/>
              </a:rPr>
              <a:t> </a:t>
            </a:r>
            <a:r>
              <a:rPr sz="1800" dirty="0">
                <a:latin typeface="Times New Roman"/>
                <a:cs typeface="Times New Roman"/>
              </a:rPr>
              <a:t>the</a:t>
            </a:r>
            <a:r>
              <a:rPr sz="1800" spc="-45" dirty="0">
                <a:latin typeface="Times New Roman"/>
                <a:cs typeface="Times New Roman"/>
              </a:rPr>
              <a:t> </a:t>
            </a:r>
            <a:r>
              <a:rPr sz="1800" dirty="0">
                <a:latin typeface="Times New Roman"/>
                <a:cs typeface="Times New Roman"/>
              </a:rPr>
              <a:t>formatted</a:t>
            </a:r>
            <a:r>
              <a:rPr sz="1800" spc="-45" dirty="0">
                <a:latin typeface="Times New Roman"/>
                <a:cs typeface="Times New Roman"/>
              </a:rPr>
              <a:t> </a:t>
            </a:r>
            <a:r>
              <a:rPr sz="1800" spc="-25" dirty="0">
                <a:latin typeface="Times New Roman"/>
                <a:cs typeface="Times New Roman"/>
              </a:rPr>
              <a:t>I/O </a:t>
            </a:r>
            <a:r>
              <a:rPr sz="1800" spc="-10" dirty="0">
                <a:latin typeface="Times New Roman"/>
                <a:cs typeface="Times New Roman"/>
              </a:rPr>
              <a:t>functions.</a:t>
            </a:r>
            <a:endParaRPr sz="1800">
              <a:latin typeface="Times New Roman"/>
              <a:cs typeface="Times New Roman"/>
            </a:endParaRPr>
          </a:p>
          <a:p>
            <a:pPr marL="15240" marR="288290" indent="-3175" algn="just">
              <a:lnSpc>
                <a:spcPct val="136100"/>
              </a:lnSpc>
              <a:spcBef>
                <a:spcPts val="520"/>
              </a:spcBef>
              <a:buClr>
                <a:srgbClr val="DDDDDD"/>
              </a:buClr>
              <a:buSzPct val="79545"/>
              <a:buFont typeface="Segoe UI Symbol"/>
              <a:buChar char="⚫"/>
              <a:tabLst>
                <a:tab pos="15240" algn="l"/>
                <a:tab pos="293370" algn="l"/>
              </a:tabLst>
            </a:pPr>
            <a:r>
              <a:rPr sz="2200" b="1" dirty="0">
                <a:latin typeface="Times New Roman"/>
                <a:cs typeface="Times New Roman"/>
              </a:rPr>
              <a:t>	1)</a:t>
            </a:r>
            <a:r>
              <a:rPr sz="2200" b="1" spc="-35" dirty="0">
                <a:latin typeface="Times New Roman"/>
                <a:cs typeface="Times New Roman"/>
              </a:rPr>
              <a:t> </a:t>
            </a:r>
            <a:r>
              <a:rPr sz="2200" b="1" dirty="0">
                <a:latin typeface="Times New Roman"/>
                <a:cs typeface="Times New Roman"/>
              </a:rPr>
              <a:t>scanf()</a:t>
            </a:r>
            <a:r>
              <a:rPr sz="2200" b="1" spc="-45" dirty="0">
                <a:latin typeface="Times New Roman"/>
                <a:cs typeface="Times New Roman"/>
              </a:rPr>
              <a:t> </a:t>
            </a:r>
            <a:r>
              <a:rPr sz="2200" b="1" dirty="0">
                <a:latin typeface="Times New Roman"/>
                <a:cs typeface="Times New Roman"/>
              </a:rPr>
              <a:t>function:</a:t>
            </a:r>
            <a:r>
              <a:rPr sz="2200" b="1" spc="-20" dirty="0">
                <a:latin typeface="Times New Roman"/>
                <a:cs typeface="Times New Roman"/>
              </a:rPr>
              <a:t> </a:t>
            </a:r>
            <a:r>
              <a:rPr sz="1800" dirty="0">
                <a:latin typeface="Times New Roman"/>
                <a:cs typeface="Times New Roman"/>
              </a:rPr>
              <a:t>formatted</a:t>
            </a:r>
            <a:r>
              <a:rPr sz="1800" spc="-55" dirty="0">
                <a:latin typeface="Times New Roman"/>
                <a:cs typeface="Times New Roman"/>
              </a:rPr>
              <a:t> </a:t>
            </a:r>
            <a:r>
              <a:rPr sz="1800" dirty="0">
                <a:latin typeface="Times New Roman"/>
                <a:cs typeface="Times New Roman"/>
              </a:rPr>
              <a:t>input</a:t>
            </a:r>
            <a:r>
              <a:rPr sz="1800" spc="-45" dirty="0">
                <a:latin typeface="Times New Roman"/>
                <a:cs typeface="Times New Roman"/>
              </a:rPr>
              <a:t> </a:t>
            </a:r>
            <a:r>
              <a:rPr sz="1800" dirty="0">
                <a:latin typeface="Times New Roman"/>
                <a:cs typeface="Times New Roman"/>
              </a:rPr>
              <a:t>function</a:t>
            </a:r>
            <a:r>
              <a:rPr sz="1800" spc="-50" dirty="0">
                <a:latin typeface="Times New Roman"/>
                <a:cs typeface="Times New Roman"/>
              </a:rPr>
              <a:t> </a:t>
            </a:r>
            <a:r>
              <a:rPr sz="1800" dirty="0">
                <a:latin typeface="Times New Roman"/>
                <a:cs typeface="Times New Roman"/>
              </a:rPr>
              <a:t>which</a:t>
            </a:r>
            <a:r>
              <a:rPr sz="1800" spc="-45" dirty="0">
                <a:latin typeface="Times New Roman"/>
                <a:cs typeface="Times New Roman"/>
              </a:rPr>
              <a:t> </a:t>
            </a:r>
            <a:r>
              <a:rPr sz="1800" dirty="0">
                <a:latin typeface="Times New Roman"/>
                <a:cs typeface="Times New Roman"/>
              </a:rPr>
              <a:t>reads</a:t>
            </a:r>
            <a:r>
              <a:rPr sz="1800" spc="-50" dirty="0">
                <a:latin typeface="Times New Roman"/>
                <a:cs typeface="Times New Roman"/>
              </a:rPr>
              <a:t> </a:t>
            </a:r>
            <a:r>
              <a:rPr sz="1800" dirty="0">
                <a:latin typeface="Times New Roman"/>
                <a:cs typeface="Times New Roman"/>
              </a:rPr>
              <a:t>input</a:t>
            </a:r>
            <a:r>
              <a:rPr sz="1800" spc="-45" dirty="0">
                <a:latin typeface="Times New Roman"/>
                <a:cs typeface="Times New Roman"/>
              </a:rPr>
              <a:t> </a:t>
            </a:r>
            <a:r>
              <a:rPr sz="1800" spc="-20" dirty="0">
                <a:latin typeface="Times New Roman"/>
                <a:cs typeface="Times New Roman"/>
              </a:rPr>
              <a:t>from </a:t>
            </a:r>
            <a:r>
              <a:rPr sz="1800" dirty="0">
                <a:latin typeface="Times New Roman"/>
                <a:cs typeface="Times New Roman"/>
              </a:rPr>
              <a:t>the</a:t>
            </a:r>
            <a:r>
              <a:rPr sz="1800" spc="-45" dirty="0">
                <a:latin typeface="Times New Roman"/>
                <a:cs typeface="Times New Roman"/>
              </a:rPr>
              <a:t> </a:t>
            </a:r>
            <a:r>
              <a:rPr sz="1800" dirty="0">
                <a:latin typeface="Times New Roman"/>
                <a:cs typeface="Times New Roman"/>
              </a:rPr>
              <a:t>standard</a:t>
            </a:r>
            <a:r>
              <a:rPr sz="1800" spc="-25" dirty="0">
                <a:latin typeface="Times New Roman"/>
                <a:cs typeface="Times New Roman"/>
              </a:rPr>
              <a:t> </a:t>
            </a:r>
            <a:r>
              <a:rPr sz="1800" dirty="0">
                <a:latin typeface="Times New Roman"/>
                <a:cs typeface="Times New Roman"/>
              </a:rPr>
              <a:t>input</a:t>
            </a:r>
            <a:r>
              <a:rPr sz="1800" spc="-45" dirty="0">
                <a:latin typeface="Times New Roman"/>
                <a:cs typeface="Times New Roman"/>
              </a:rPr>
              <a:t> </a:t>
            </a:r>
            <a:r>
              <a:rPr sz="1800" spc="-10" dirty="0">
                <a:latin typeface="Times New Roman"/>
                <a:cs typeface="Times New Roman"/>
              </a:rPr>
              <a:t>device.</a:t>
            </a:r>
            <a:endParaRPr sz="1800">
              <a:latin typeface="Times New Roman"/>
              <a:cs typeface="Times New Roman"/>
            </a:endParaRPr>
          </a:p>
          <a:p>
            <a:pPr marL="297180" indent="-284480" algn="just">
              <a:lnSpc>
                <a:spcPct val="100000"/>
              </a:lnSpc>
              <a:spcBef>
                <a:spcPts val="1360"/>
              </a:spcBef>
              <a:buClr>
                <a:srgbClr val="DDDDDD"/>
              </a:buClr>
              <a:buSzPct val="80555"/>
              <a:buFont typeface="Segoe UI Symbol"/>
              <a:buChar char="⚫"/>
              <a:tabLst>
                <a:tab pos="297180" algn="l"/>
              </a:tabLst>
            </a:pPr>
            <a:r>
              <a:rPr sz="1800" dirty="0">
                <a:latin typeface="Times New Roman"/>
                <a:cs typeface="Times New Roman"/>
              </a:rPr>
              <a:t>Syntax</a:t>
            </a:r>
            <a:r>
              <a:rPr sz="1800" spc="-40" dirty="0">
                <a:latin typeface="Times New Roman"/>
                <a:cs typeface="Times New Roman"/>
              </a:rPr>
              <a:t> </a:t>
            </a:r>
            <a:r>
              <a:rPr sz="1800" spc="-50" dirty="0">
                <a:latin typeface="Times New Roman"/>
                <a:cs typeface="Times New Roman"/>
              </a:rPr>
              <a:t>:</a:t>
            </a:r>
            <a:endParaRPr sz="1800">
              <a:latin typeface="Times New Roman"/>
              <a:cs typeface="Times New Roman"/>
            </a:endParaRPr>
          </a:p>
          <a:p>
            <a:pPr marL="1894839" algn="just">
              <a:lnSpc>
                <a:spcPct val="100000"/>
              </a:lnSpc>
              <a:spcBef>
                <a:spcPts val="620"/>
              </a:spcBef>
            </a:pPr>
            <a:r>
              <a:rPr sz="1800" b="1" spc="-10" dirty="0">
                <a:solidFill>
                  <a:srgbClr val="707070"/>
                </a:solidFill>
                <a:latin typeface="Times New Roman"/>
                <a:cs typeface="Times New Roman"/>
              </a:rPr>
              <a:t>scanf(“control</a:t>
            </a:r>
            <a:r>
              <a:rPr sz="1800" b="1" spc="-20" dirty="0">
                <a:solidFill>
                  <a:srgbClr val="707070"/>
                </a:solidFill>
                <a:latin typeface="Times New Roman"/>
                <a:cs typeface="Times New Roman"/>
              </a:rPr>
              <a:t> </a:t>
            </a:r>
            <a:r>
              <a:rPr sz="1800" b="1" dirty="0">
                <a:solidFill>
                  <a:srgbClr val="707070"/>
                </a:solidFill>
                <a:latin typeface="Times New Roman"/>
                <a:cs typeface="Times New Roman"/>
              </a:rPr>
              <a:t>string”,</a:t>
            </a:r>
            <a:r>
              <a:rPr sz="1800" b="1" spc="-10" dirty="0">
                <a:solidFill>
                  <a:srgbClr val="707070"/>
                </a:solidFill>
                <a:latin typeface="Times New Roman"/>
                <a:cs typeface="Times New Roman"/>
              </a:rPr>
              <a:t> address_list);</a:t>
            </a:r>
            <a:endParaRPr sz="1800">
              <a:latin typeface="Times New Roman"/>
              <a:cs typeface="Times New Roman"/>
            </a:endParaRPr>
          </a:p>
          <a:p>
            <a:pPr marL="282575" algn="ctr">
              <a:lnSpc>
                <a:spcPct val="100000"/>
              </a:lnSpc>
              <a:spcBef>
                <a:spcPts val="590"/>
              </a:spcBef>
            </a:pPr>
            <a:r>
              <a:rPr sz="1800" b="1" spc="-25" dirty="0">
                <a:solidFill>
                  <a:srgbClr val="707070"/>
                </a:solidFill>
                <a:latin typeface="Times New Roman"/>
                <a:cs typeface="Times New Roman"/>
              </a:rPr>
              <a:t>or</a:t>
            </a:r>
            <a:endParaRPr sz="1800">
              <a:latin typeface="Times New Roman"/>
              <a:cs typeface="Times New Roman"/>
            </a:endParaRPr>
          </a:p>
          <a:p>
            <a:pPr algn="ctr">
              <a:lnSpc>
                <a:spcPct val="100000"/>
              </a:lnSpc>
              <a:spcBef>
                <a:spcPts val="575"/>
              </a:spcBef>
              <a:tabLst>
                <a:tab pos="4572635" algn="l"/>
              </a:tabLst>
            </a:pPr>
            <a:r>
              <a:rPr sz="1800" b="1" dirty="0">
                <a:solidFill>
                  <a:srgbClr val="707070"/>
                </a:solidFill>
                <a:latin typeface="Times New Roman"/>
                <a:cs typeface="Times New Roman"/>
              </a:rPr>
              <a:t>scanf(“control</a:t>
            </a:r>
            <a:r>
              <a:rPr sz="1800" b="1" spc="-55" dirty="0">
                <a:solidFill>
                  <a:srgbClr val="707070"/>
                </a:solidFill>
                <a:latin typeface="Times New Roman"/>
                <a:cs typeface="Times New Roman"/>
              </a:rPr>
              <a:t> </a:t>
            </a:r>
            <a:r>
              <a:rPr sz="1800" b="1" dirty="0">
                <a:solidFill>
                  <a:srgbClr val="707070"/>
                </a:solidFill>
                <a:latin typeface="Times New Roman"/>
                <a:cs typeface="Times New Roman"/>
              </a:rPr>
              <a:t>string”,</a:t>
            </a:r>
            <a:r>
              <a:rPr sz="1800" b="1" spc="-70" dirty="0">
                <a:solidFill>
                  <a:srgbClr val="707070"/>
                </a:solidFill>
                <a:latin typeface="Times New Roman"/>
                <a:cs typeface="Times New Roman"/>
              </a:rPr>
              <a:t> </a:t>
            </a:r>
            <a:r>
              <a:rPr sz="1800" b="1" dirty="0">
                <a:solidFill>
                  <a:srgbClr val="707070"/>
                </a:solidFill>
                <a:latin typeface="Times New Roman"/>
                <a:cs typeface="Times New Roman"/>
              </a:rPr>
              <a:t>&amp;var1,</a:t>
            </a:r>
            <a:r>
              <a:rPr sz="1800" b="1" spc="-45" dirty="0">
                <a:solidFill>
                  <a:srgbClr val="707070"/>
                </a:solidFill>
                <a:latin typeface="Times New Roman"/>
                <a:cs typeface="Times New Roman"/>
              </a:rPr>
              <a:t> </a:t>
            </a:r>
            <a:r>
              <a:rPr sz="1800" b="1" spc="-10" dirty="0">
                <a:solidFill>
                  <a:srgbClr val="707070"/>
                </a:solidFill>
                <a:latin typeface="Times New Roman"/>
                <a:cs typeface="Times New Roman"/>
              </a:rPr>
              <a:t>&amp;var2,…</a:t>
            </a:r>
            <a:r>
              <a:rPr sz="1800" b="1" dirty="0">
                <a:solidFill>
                  <a:srgbClr val="707070"/>
                </a:solidFill>
                <a:latin typeface="Times New Roman"/>
                <a:cs typeface="Times New Roman"/>
              </a:rPr>
              <a:t>	</a:t>
            </a:r>
            <a:r>
              <a:rPr sz="1800" b="1" spc="-10" dirty="0">
                <a:solidFill>
                  <a:srgbClr val="707070"/>
                </a:solidFill>
                <a:latin typeface="Times New Roman"/>
                <a:cs typeface="Times New Roman"/>
              </a:rPr>
              <a:t>&amp;varn);</a:t>
            </a:r>
            <a:endParaRPr sz="1800">
              <a:latin typeface="Times New Roman"/>
              <a:cs typeface="Times New Roman"/>
            </a:endParaRPr>
          </a:p>
          <a:p>
            <a:pPr marL="297180" indent="-284480" algn="just">
              <a:lnSpc>
                <a:spcPct val="100000"/>
              </a:lnSpc>
              <a:spcBef>
                <a:spcPts val="1335"/>
              </a:spcBef>
              <a:buClr>
                <a:srgbClr val="DDDDDD"/>
              </a:buClr>
              <a:buSzPct val="80555"/>
              <a:buFont typeface="Segoe UI Symbol"/>
              <a:buChar char="⚫"/>
              <a:tabLst>
                <a:tab pos="297180" algn="l"/>
              </a:tabLst>
            </a:pPr>
            <a:r>
              <a:rPr sz="1800" b="1" dirty="0">
                <a:latin typeface="Times New Roman"/>
                <a:cs typeface="Times New Roman"/>
              </a:rPr>
              <a:t>“control</a:t>
            </a:r>
            <a:r>
              <a:rPr sz="1800" b="1" spc="-45" dirty="0">
                <a:latin typeface="Times New Roman"/>
                <a:cs typeface="Times New Roman"/>
              </a:rPr>
              <a:t> </a:t>
            </a:r>
            <a:r>
              <a:rPr sz="1800" b="1" dirty="0">
                <a:latin typeface="Times New Roman"/>
                <a:cs typeface="Times New Roman"/>
              </a:rPr>
              <a:t>string”</a:t>
            </a:r>
            <a:r>
              <a:rPr sz="1800" b="1" spc="-40" dirty="0">
                <a:latin typeface="Times New Roman"/>
                <a:cs typeface="Times New Roman"/>
              </a:rPr>
              <a:t> </a:t>
            </a:r>
            <a:r>
              <a:rPr sz="1800" dirty="0">
                <a:latin typeface="Times New Roman"/>
                <a:cs typeface="Times New Roman"/>
              </a:rPr>
              <a:t>determines</a:t>
            </a:r>
            <a:r>
              <a:rPr sz="1800" spc="-45" dirty="0">
                <a:latin typeface="Times New Roman"/>
                <a:cs typeface="Times New Roman"/>
              </a:rPr>
              <a:t> </a:t>
            </a:r>
            <a:r>
              <a:rPr sz="1800" dirty="0">
                <a:latin typeface="Times New Roman"/>
                <a:cs typeface="Times New Roman"/>
              </a:rPr>
              <a:t>type</a:t>
            </a:r>
            <a:r>
              <a:rPr sz="1800" spc="-60" dirty="0">
                <a:latin typeface="Times New Roman"/>
                <a:cs typeface="Times New Roman"/>
              </a:rPr>
              <a:t> </a:t>
            </a:r>
            <a:r>
              <a:rPr sz="1800" dirty="0">
                <a:latin typeface="Times New Roman"/>
                <a:cs typeface="Times New Roman"/>
              </a:rPr>
              <a:t>and</a:t>
            </a:r>
            <a:r>
              <a:rPr sz="1800" spc="-40" dirty="0">
                <a:latin typeface="Times New Roman"/>
                <a:cs typeface="Times New Roman"/>
              </a:rPr>
              <a:t> </a:t>
            </a:r>
            <a:r>
              <a:rPr sz="1800" dirty="0">
                <a:latin typeface="Times New Roman"/>
                <a:cs typeface="Times New Roman"/>
              </a:rPr>
              <a:t>form</a:t>
            </a:r>
            <a:r>
              <a:rPr sz="1800" spc="-35" dirty="0">
                <a:latin typeface="Times New Roman"/>
                <a:cs typeface="Times New Roman"/>
              </a:rPr>
              <a:t> </a:t>
            </a:r>
            <a:r>
              <a:rPr sz="1800" dirty="0">
                <a:latin typeface="Times New Roman"/>
                <a:cs typeface="Times New Roman"/>
              </a:rPr>
              <a:t>of</a:t>
            </a:r>
            <a:r>
              <a:rPr sz="1800" spc="-30" dirty="0">
                <a:latin typeface="Times New Roman"/>
                <a:cs typeface="Times New Roman"/>
              </a:rPr>
              <a:t> </a:t>
            </a:r>
            <a:r>
              <a:rPr sz="1800" dirty="0">
                <a:latin typeface="Times New Roman"/>
                <a:cs typeface="Times New Roman"/>
              </a:rPr>
              <a:t>value</a:t>
            </a:r>
            <a:r>
              <a:rPr sz="1800" spc="-40" dirty="0">
                <a:latin typeface="Times New Roman"/>
                <a:cs typeface="Times New Roman"/>
              </a:rPr>
              <a:t> </a:t>
            </a:r>
            <a:r>
              <a:rPr sz="1800" dirty="0">
                <a:latin typeface="Times New Roman"/>
                <a:cs typeface="Times New Roman"/>
              </a:rPr>
              <a:t>to</a:t>
            </a:r>
            <a:r>
              <a:rPr sz="1800" spc="-30" dirty="0">
                <a:latin typeface="Times New Roman"/>
                <a:cs typeface="Times New Roman"/>
              </a:rPr>
              <a:t> </a:t>
            </a:r>
            <a:r>
              <a:rPr sz="1800" dirty="0">
                <a:latin typeface="Times New Roman"/>
                <a:cs typeface="Times New Roman"/>
              </a:rPr>
              <a:t>be</a:t>
            </a:r>
            <a:r>
              <a:rPr sz="1800" spc="-30" dirty="0">
                <a:latin typeface="Times New Roman"/>
                <a:cs typeface="Times New Roman"/>
              </a:rPr>
              <a:t> </a:t>
            </a:r>
            <a:r>
              <a:rPr sz="1800" spc="-10" dirty="0">
                <a:latin typeface="Times New Roman"/>
                <a:cs typeface="Times New Roman"/>
              </a:rPr>
              <a:t>read.</a:t>
            </a:r>
            <a:endParaRPr sz="1800">
              <a:latin typeface="Times New Roman"/>
              <a:cs typeface="Times New Roman"/>
            </a:endParaRPr>
          </a:p>
          <a:p>
            <a:pPr marL="18415" marR="5080" indent="-6350">
              <a:lnSpc>
                <a:spcPct val="140000"/>
              </a:lnSpc>
              <a:spcBef>
                <a:spcPts val="805"/>
              </a:spcBef>
              <a:buClr>
                <a:srgbClr val="DDDDDD"/>
              </a:buClr>
              <a:buSzPct val="80555"/>
              <a:buFont typeface="Segoe UI Symbol"/>
              <a:buChar char="⚫"/>
              <a:tabLst>
                <a:tab pos="18415" algn="l"/>
                <a:tab pos="295910" algn="l"/>
              </a:tabLst>
            </a:pPr>
            <a:r>
              <a:rPr sz="1800" b="1" dirty="0">
                <a:latin typeface="Times New Roman"/>
                <a:cs typeface="Times New Roman"/>
              </a:rPr>
              <a:t>	address_list</a:t>
            </a:r>
            <a:r>
              <a:rPr sz="1800" b="1" spc="114" dirty="0">
                <a:latin typeface="Times New Roman"/>
                <a:cs typeface="Times New Roman"/>
              </a:rPr>
              <a:t> </a:t>
            </a:r>
            <a:r>
              <a:rPr sz="1800" b="1" dirty="0">
                <a:latin typeface="Times New Roman"/>
                <a:cs typeface="Times New Roman"/>
              </a:rPr>
              <a:t>or</a:t>
            </a:r>
            <a:r>
              <a:rPr sz="1800" b="1" spc="75" dirty="0">
                <a:latin typeface="Times New Roman"/>
                <a:cs typeface="Times New Roman"/>
              </a:rPr>
              <a:t> </a:t>
            </a:r>
            <a:r>
              <a:rPr sz="1800" b="1" dirty="0">
                <a:latin typeface="Times New Roman"/>
                <a:cs typeface="Times New Roman"/>
              </a:rPr>
              <a:t>&amp;var1,</a:t>
            </a:r>
            <a:r>
              <a:rPr sz="1800" b="1" spc="110" dirty="0">
                <a:latin typeface="Times New Roman"/>
                <a:cs typeface="Times New Roman"/>
              </a:rPr>
              <a:t> </a:t>
            </a:r>
            <a:r>
              <a:rPr sz="1800" b="1" dirty="0">
                <a:latin typeface="Times New Roman"/>
                <a:cs typeface="Times New Roman"/>
              </a:rPr>
              <a:t>&amp;var2,…&amp;varn</a:t>
            </a:r>
            <a:r>
              <a:rPr sz="1800" b="1" spc="114" dirty="0">
                <a:latin typeface="Times New Roman"/>
                <a:cs typeface="Times New Roman"/>
              </a:rPr>
              <a:t> </a:t>
            </a:r>
            <a:r>
              <a:rPr sz="1800" dirty="0">
                <a:latin typeface="Times New Roman"/>
                <a:cs typeface="Times New Roman"/>
              </a:rPr>
              <a:t>-</a:t>
            </a:r>
            <a:r>
              <a:rPr sz="1800" spc="114" dirty="0">
                <a:latin typeface="Times New Roman"/>
                <a:cs typeface="Times New Roman"/>
              </a:rPr>
              <a:t> </a:t>
            </a:r>
            <a:r>
              <a:rPr sz="1800" dirty="0">
                <a:latin typeface="Times New Roman"/>
                <a:cs typeface="Times New Roman"/>
              </a:rPr>
              <a:t>specify</a:t>
            </a:r>
            <a:r>
              <a:rPr sz="1800" spc="125" dirty="0">
                <a:latin typeface="Times New Roman"/>
                <a:cs typeface="Times New Roman"/>
              </a:rPr>
              <a:t> </a:t>
            </a:r>
            <a:r>
              <a:rPr sz="1800" dirty="0">
                <a:latin typeface="Times New Roman"/>
                <a:cs typeface="Times New Roman"/>
              </a:rPr>
              <a:t>the</a:t>
            </a:r>
            <a:r>
              <a:rPr sz="1800" spc="125" dirty="0">
                <a:latin typeface="Times New Roman"/>
                <a:cs typeface="Times New Roman"/>
              </a:rPr>
              <a:t> </a:t>
            </a:r>
            <a:r>
              <a:rPr sz="1800" dirty="0">
                <a:latin typeface="Times New Roman"/>
                <a:cs typeface="Times New Roman"/>
              </a:rPr>
              <a:t>address</a:t>
            </a:r>
            <a:r>
              <a:rPr sz="1800" spc="110" dirty="0">
                <a:latin typeface="Times New Roman"/>
                <a:cs typeface="Times New Roman"/>
              </a:rPr>
              <a:t> </a:t>
            </a:r>
            <a:r>
              <a:rPr sz="1800" dirty="0">
                <a:latin typeface="Times New Roman"/>
                <a:cs typeface="Times New Roman"/>
              </a:rPr>
              <a:t>locations</a:t>
            </a:r>
            <a:r>
              <a:rPr sz="1800" spc="120" dirty="0">
                <a:latin typeface="Times New Roman"/>
                <a:cs typeface="Times New Roman"/>
              </a:rPr>
              <a:t> </a:t>
            </a:r>
            <a:r>
              <a:rPr sz="1800" spc="-25" dirty="0">
                <a:latin typeface="Times New Roman"/>
                <a:cs typeface="Times New Roman"/>
              </a:rPr>
              <a:t>of </a:t>
            </a:r>
            <a:r>
              <a:rPr sz="1800" dirty="0">
                <a:latin typeface="Times New Roman"/>
                <a:cs typeface="Times New Roman"/>
              </a:rPr>
              <a:t>the</a:t>
            </a:r>
            <a:r>
              <a:rPr sz="1800" spc="395" dirty="0">
                <a:latin typeface="Times New Roman"/>
                <a:cs typeface="Times New Roman"/>
              </a:rPr>
              <a:t> </a:t>
            </a:r>
            <a:r>
              <a:rPr sz="1800" dirty="0">
                <a:latin typeface="Times New Roman"/>
                <a:cs typeface="Times New Roman"/>
              </a:rPr>
              <a:t>variables</a:t>
            </a:r>
            <a:r>
              <a:rPr sz="1800" spc="-50" dirty="0">
                <a:latin typeface="Times New Roman"/>
                <a:cs typeface="Times New Roman"/>
              </a:rPr>
              <a:t> </a:t>
            </a:r>
            <a:r>
              <a:rPr sz="1800" dirty="0">
                <a:latin typeface="Times New Roman"/>
                <a:cs typeface="Times New Roman"/>
              </a:rPr>
              <a:t>where</a:t>
            </a:r>
            <a:r>
              <a:rPr sz="1800" spc="-25" dirty="0">
                <a:latin typeface="Times New Roman"/>
                <a:cs typeface="Times New Roman"/>
              </a:rPr>
              <a:t> </a:t>
            </a:r>
            <a:r>
              <a:rPr sz="1800" dirty="0">
                <a:latin typeface="Times New Roman"/>
                <a:cs typeface="Times New Roman"/>
              </a:rPr>
              <a:t>the</a:t>
            </a:r>
            <a:r>
              <a:rPr sz="1800" spc="-30" dirty="0">
                <a:latin typeface="Times New Roman"/>
                <a:cs typeface="Times New Roman"/>
              </a:rPr>
              <a:t> </a:t>
            </a:r>
            <a:r>
              <a:rPr sz="1800" dirty="0">
                <a:latin typeface="Times New Roman"/>
                <a:cs typeface="Times New Roman"/>
              </a:rPr>
              <a:t>data</a:t>
            </a:r>
            <a:r>
              <a:rPr sz="1800" spc="-25" dirty="0">
                <a:latin typeface="Times New Roman"/>
                <a:cs typeface="Times New Roman"/>
              </a:rPr>
              <a:t> </a:t>
            </a:r>
            <a:r>
              <a:rPr sz="1800" dirty="0">
                <a:latin typeface="Times New Roman"/>
                <a:cs typeface="Times New Roman"/>
              </a:rPr>
              <a:t>is</a:t>
            </a:r>
            <a:r>
              <a:rPr sz="1800" spc="-40" dirty="0">
                <a:latin typeface="Times New Roman"/>
                <a:cs typeface="Times New Roman"/>
              </a:rPr>
              <a:t> </a:t>
            </a:r>
            <a:r>
              <a:rPr sz="1800" spc="-10" dirty="0">
                <a:latin typeface="Times New Roman"/>
                <a:cs typeface="Times New Roman"/>
              </a:rPr>
              <a:t>stored.</a:t>
            </a:r>
            <a:endParaRPr sz="1800">
              <a:latin typeface="Times New Roman"/>
              <a:cs typeface="Times New Roman"/>
            </a:endParaRPr>
          </a:p>
        </p:txBody>
      </p:sp>
      <p:sp>
        <p:nvSpPr>
          <p:cNvPr id="3" name="object 3"/>
          <p:cNvSpPr txBox="1">
            <a:spLocks noGrp="1"/>
          </p:cNvSpPr>
          <p:nvPr>
            <p:ph type="title"/>
          </p:nvPr>
        </p:nvSpPr>
        <p:spPr>
          <a:xfrm>
            <a:off x="1190000" y="-26251"/>
            <a:ext cx="3420089" cy="409728"/>
          </a:xfrm>
          <a:prstGeom prst="rect">
            <a:avLst/>
          </a:prstGeom>
        </p:spPr>
        <p:txBody>
          <a:bodyPr vert="horz" wrap="square" lIns="0" tIns="12065" rIns="0" bIns="0" rtlCol="0">
            <a:spAutoFit/>
          </a:bodyPr>
          <a:lstStyle/>
          <a:p>
            <a:pPr marL="12700">
              <a:lnSpc>
                <a:spcPct val="100000"/>
              </a:lnSpc>
              <a:spcBef>
                <a:spcPts val="95"/>
              </a:spcBef>
            </a:pPr>
            <a:r>
              <a:rPr sz="2500" spc="-125" dirty="0"/>
              <a:t>Formatted</a:t>
            </a:r>
            <a:r>
              <a:rPr sz="2500" spc="-50" dirty="0"/>
              <a:t> </a:t>
            </a:r>
            <a:r>
              <a:rPr sz="2500" spc="-105" dirty="0"/>
              <a:t>I/O</a:t>
            </a:r>
            <a:r>
              <a:rPr sz="2500" spc="-50" dirty="0"/>
              <a:t> </a:t>
            </a:r>
            <a:r>
              <a:rPr sz="2500" spc="-155" dirty="0"/>
              <a:t>function:</a:t>
            </a:r>
            <a:endParaRPr sz="2500"/>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698221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0588" y="237432"/>
            <a:ext cx="8667908" cy="428322"/>
          </a:xfrm>
          <a:prstGeom prst="rect">
            <a:avLst/>
          </a:prstGeom>
        </p:spPr>
        <p:txBody>
          <a:bodyPr vert="horz" wrap="square" lIns="0" tIns="12700" rIns="0" bIns="0" rtlCol="0">
            <a:spAutoFit/>
          </a:bodyPr>
          <a:lstStyle/>
          <a:p>
            <a:pPr marL="295910" marR="5080" indent="-283845">
              <a:lnSpc>
                <a:spcPct val="150000"/>
              </a:lnSpc>
              <a:spcBef>
                <a:spcPts val="100"/>
              </a:spcBef>
              <a:buClr>
                <a:srgbClr val="DDDDDD"/>
              </a:buClr>
              <a:buSzPct val="80555"/>
              <a:buFont typeface="Segoe UI Symbol"/>
              <a:buChar char="⚫"/>
              <a:tabLst>
                <a:tab pos="295910" algn="l"/>
              </a:tabLst>
            </a:pPr>
            <a:r>
              <a:rPr sz="1800" dirty="0">
                <a:latin typeface="Times New Roman"/>
                <a:cs typeface="Times New Roman"/>
              </a:rPr>
              <a:t>The</a:t>
            </a:r>
            <a:r>
              <a:rPr sz="1800" spc="-35" dirty="0">
                <a:latin typeface="Times New Roman"/>
                <a:cs typeface="Times New Roman"/>
              </a:rPr>
              <a:t> </a:t>
            </a:r>
            <a:r>
              <a:rPr sz="1800" dirty="0">
                <a:latin typeface="Times New Roman"/>
                <a:cs typeface="Times New Roman"/>
              </a:rPr>
              <a:t>table</a:t>
            </a:r>
            <a:r>
              <a:rPr sz="1800" spc="-35" dirty="0">
                <a:latin typeface="Times New Roman"/>
                <a:cs typeface="Times New Roman"/>
              </a:rPr>
              <a:t> </a:t>
            </a:r>
            <a:r>
              <a:rPr sz="1800" dirty="0">
                <a:latin typeface="Times New Roman"/>
                <a:cs typeface="Times New Roman"/>
              </a:rPr>
              <a:t>below</a:t>
            </a:r>
            <a:r>
              <a:rPr sz="1800" spc="-35" dirty="0">
                <a:latin typeface="Times New Roman"/>
                <a:cs typeface="Times New Roman"/>
              </a:rPr>
              <a:t> </a:t>
            </a:r>
            <a:r>
              <a:rPr sz="1800" dirty="0">
                <a:latin typeface="Times New Roman"/>
                <a:cs typeface="Times New Roman"/>
              </a:rPr>
              <a:t>shows</a:t>
            </a:r>
            <a:r>
              <a:rPr sz="1800" spc="-20" dirty="0">
                <a:latin typeface="Times New Roman"/>
                <a:cs typeface="Times New Roman"/>
              </a:rPr>
              <a:t> </a:t>
            </a:r>
            <a:r>
              <a:rPr sz="1800" dirty="0">
                <a:latin typeface="Times New Roman"/>
                <a:cs typeface="Times New Roman"/>
              </a:rPr>
              <a:t>a</a:t>
            </a:r>
            <a:r>
              <a:rPr sz="1800" spc="-20" dirty="0">
                <a:latin typeface="Times New Roman"/>
                <a:cs typeface="Times New Roman"/>
              </a:rPr>
              <a:t> </a:t>
            </a:r>
            <a:r>
              <a:rPr sz="1800" dirty="0">
                <a:latin typeface="Times New Roman"/>
                <a:cs typeface="Times New Roman"/>
              </a:rPr>
              <a:t>list</a:t>
            </a:r>
            <a:r>
              <a:rPr sz="1800" spc="-40" dirty="0">
                <a:latin typeface="Times New Roman"/>
                <a:cs typeface="Times New Roman"/>
              </a:rPr>
              <a:t> </a:t>
            </a:r>
            <a:r>
              <a:rPr sz="1800" dirty="0">
                <a:latin typeface="Times New Roman"/>
                <a:cs typeface="Times New Roman"/>
              </a:rPr>
              <a:t>of</a:t>
            </a:r>
            <a:r>
              <a:rPr sz="1800" spc="-15" dirty="0">
                <a:latin typeface="Times New Roman"/>
                <a:cs typeface="Times New Roman"/>
              </a:rPr>
              <a:t> </a:t>
            </a:r>
            <a:r>
              <a:rPr sz="1800" dirty="0">
                <a:latin typeface="Times New Roman"/>
                <a:cs typeface="Times New Roman"/>
              </a:rPr>
              <a:t>the</a:t>
            </a:r>
            <a:r>
              <a:rPr sz="1800" spc="-35" dirty="0">
                <a:latin typeface="Times New Roman"/>
                <a:cs typeface="Times New Roman"/>
              </a:rPr>
              <a:t> </a:t>
            </a:r>
            <a:r>
              <a:rPr sz="1800" dirty="0">
                <a:latin typeface="Times New Roman"/>
                <a:cs typeface="Times New Roman"/>
              </a:rPr>
              <a:t>character</a:t>
            </a:r>
            <a:r>
              <a:rPr sz="1800" spc="-50" dirty="0">
                <a:latin typeface="Times New Roman"/>
                <a:cs typeface="Times New Roman"/>
              </a:rPr>
              <a:t> </a:t>
            </a:r>
            <a:r>
              <a:rPr sz="1800" dirty="0">
                <a:latin typeface="Times New Roman"/>
                <a:cs typeface="Times New Roman"/>
              </a:rPr>
              <a:t>groups</a:t>
            </a:r>
            <a:r>
              <a:rPr sz="1800" spc="-30" dirty="0">
                <a:latin typeface="Times New Roman"/>
                <a:cs typeface="Times New Roman"/>
              </a:rPr>
              <a:t> </a:t>
            </a:r>
            <a:r>
              <a:rPr sz="1800" dirty="0">
                <a:latin typeface="Times New Roman"/>
                <a:cs typeface="Times New Roman"/>
              </a:rPr>
              <a:t>(or</a:t>
            </a:r>
            <a:r>
              <a:rPr sz="1800" spc="-20" dirty="0">
                <a:latin typeface="Times New Roman"/>
                <a:cs typeface="Times New Roman"/>
              </a:rPr>
              <a:t> </a:t>
            </a:r>
            <a:r>
              <a:rPr sz="1800" dirty="0">
                <a:latin typeface="Times New Roman"/>
                <a:cs typeface="Times New Roman"/>
              </a:rPr>
              <a:t>field</a:t>
            </a:r>
            <a:r>
              <a:rPr sz="1800" spc="-15" dirty="0">
                <a:latin typeface="Times New Roman"/>
                <a:cs typeface="Times New Roman"/>
              </a:rPr>
              <a:t> </a:t>
            </a:r>
            <a:r>
              <a:rPr sz="1800" spc="-10" dirty="0">
                <a:latin typeface="Times New Roman"/>
                <a:cs typeface="Times New Roman"/>
              </a:rPr>
              <a:t>specifiers) </a:t>
            </a:r>
            <a:r>
              <a:rPr sz="1800" dirty="0">
                <a:latin typeface="Times New Roman"/>
                <a:cs typeface="Times New Roman"/>
              </a:rPr>
              <a:t>commonly</a:t>
            </a:r>
            <a:r>
              <a:rPr sz="1800" spc="-70" dirty="0">
                <a:latin typeface="Times New Roman"/>
                <a:cs typeface="Times New Roman"/>
              </a:rPr>
              <a:t> </a:t>
            </a:r>
            <a:r>
              <a:rPr sz="1800" spc="-10" dirty="0">
                <a:latin typeface="Times New Roman"/>
                <a:cs typeface="Times New Roman"/>
              </a:rPr>
              <a:t>used:</a:t>
            </a:r>
            <a:endParaRPr sz="1800" dirty="0">
              <a:latin typeface="Times New Roman"/>
              <a:cs typeface="Times New Roman"/>
            </a:endParaRPr>
          </a:p>
        </p:txBody>
      </p:sp>
      <p:grpSp>
        <p:nvGrpSpPr>
          <p:cNvPr id="3" name="object 3"/>
          <p:cNvGrpSpPr/>
          <p:nvPr/>
        </p:nvGrpSpPr>
        <p:grpSpPr>
          <a:xfrm>
            <a:off x="1654303" y="1465733"/>
            <a:ext cx="6512454" cy="3975407"/>
            <a:chOff x="1500124" y="1770684"/>
            <a:chExt cx="5905500" cy="4802505"/>
          </a:xfrm>
        </p:grpSpPr>
        <p:sp>
          <p:nvSpPr>
            <p:cNvPr id="4" name="object 4"/>
            <p:cNvSpPr/>
            <p:nvPr/>
          </p:nvSpPr>
          <p:spPr>
            <a:xfrm>
              <a:off x="1500124" y="1770697"/>
              <a:ext cx="5905500" cy="4802505"/>
            </a:xfrm>
            <a:custGeom>
              <a:avLst/>
              <a:gdLst/>
              <a:ahLst/>
              <a:cxnLst/>
              <a:rect l="l" t="t" r="r" b="b"/>
              <a:pathLst>
                <a:path w="5905500" h="4802505">
                  <a:moveTo>
                    <a:pt x="5905500" y="0"/>
                  </a:moveTo>
                  <a:lnTo>
                    <a:pt x="2329942" y="0"/>
                  </a:lnTo>
                  <a:lnTo>
                    <a:pt x="0" y="0"/>
                  </a:lnTo>
                  <a:lnTo>
                    <a:pt x="0" y="4802492"/>
                  </a:lnTo>
                  <a:lnTo>
                    <a:pt x="2329942" y="4802492"/>
                  </a:lnTo>
                  <a:lnTo>
                    <a:pt x="5905500" y="4802492"/>
                  </a:lnTo>
                  <a:lnTo>
                    <a:pt x="5905500" y="0"/>
                  </a:lnTo>
                  <a:close/>
                </a:path>
              </a:pathLst>
            </a:custGeom>
            <a:solidFill>
              <a:srgbClr val="F1F1F1"/>
            </a:solidFill>
          </p:spPr>
          <p:txBody>
            <a:bodyPr wrap="square" lIns="0" tIns="0" rIns="0" bIns="0" rtlCol="0"/>
            <a:lstStyle/>
            <a:p>
              <a:endParaRPr/>
            </a:p>
          </p:txBody>
        </p:sp>
        <p:sp>
          <p:nvSpPr>
            <p:cNvPr id="5" name="object 5"/>
            <p:cNvSpPr/>
            <p:nvPr/>
          </p:nvSpPr>
          <p:spPr>
            <a:xfrm>
              <a:off x="2529205" y="1912365"/>
              <a:ext cx="3774440" cy="3883660"/>
            </a:xfrm>
            <a:custGeom>
              <a:avLst/>
              <a:gdLst/>
              <a:ahLst/>
              <a:cxnLst/>
              <a:rect l="l" t="t" r="r" b="b"/>
              <a:pathLst>
                <a:path w="3774440" h="3883660">
                  <a:moveTo>
                    <a:pt x="254508" y="1097280"/>
                  </a:moveTo>
                  <a:lnTo>
                    <a:pt x="16764" y="1097280"/>
                  </a:lnTo>
                  <a:lnTo>
                    <a:pt x="16764" y="1322832"/>
                  </a:lnTo>
                  <a:lnTo>
                    <a:pt x="254508" y="1322832"/>
                  </a:lnTo>
                  <a:lnTo>
                    <a:pt x="254508" y="1097280"/>
                  </a:lnTo>
                  <a:close/>
                </a:path>
                <a:path w="3774440" h="3883660">
                  <a:moveTo>
                    <a:pt x="259080" y="3657650"/>
                  </a:moveTo>
                  <a:lnTo>
                    <a:pt x="10668" y="3657650"/>
                  </a:lnTo>
                  <a:lnTo>
                    <a:pt x="10668" y="3883202"/>
                  </a:lnTo>
                  <a:lnTo>
                    <a:pt x="259080" y="3883202"/>
                  </a:lnTo>
                  <a:lnTo>
                    <a:pt x="259080" y="3657650"/>
                  </a:lnTo>
                  <a:close/>
                </a:path>
                <a:path w="3774440" h="3883660">
                  <a:moveTo>
                    <a:pt x="265176" y="0"/>
                  </a:moveTo>
                  <a:lnTo>
                    <a:pt x="6096" y="0"/>
                  </a:lnTo>
                  <a:lnTo>
                    <a:pt x="6096" y="225552"/>
                  </a:lnTo>
                  <a:lnTo>
                    <a:pt x="265176" y="225552"/>
                  </a:lnTo>
                  <a:lnTo>
                    <a:pt x="265176" y="0"/>
                  </a:lnTo>
                  <a:close/>
                </a:path>
                <a:path w="3774440" h="3883660">
                  <a:moveTo>
                    <a:pt x="271272" y="365760"/>
                  </a:moveTo>
                  <a:lnTo>
                    <a:pt x="0" y="365760"/>
                  </a:lnTo>
                  <a:lnTo>
                    <a:pt x="0" y="591312"/>
                  </a:lnTo>
                  <a:lnTo>
                    <a:pt x="271272" y="591312"/>
                  </a:lnTo>
                  <a:lnTo>
                    <a:pt x="271272" y="365760"/>
                  </a:lnTo>
                  <a:close/>
                </a:path>
                <a:path w="3774440" h="3883660">
                  <a:moveTo>
                    <a:pt x="2465197" y="3657650"/>
                  </a:moveTo>
                  <a:lnTo>
                    <a:pt x="1392301" y="3657650"/>
                  </a:lnTo>
                  <a:lnTo>
                    <a:pt x="1392301" y="3883202"/>
                  </a:lnTo>
                  <a:lnTo>
                    <a:pt x="2465197" y="3883202"/>
                  </a:lnTo>
                  <a:lnTo>
                    <a:pt x="2465197" y="3657650"/>
                  </a:lnTo>
                  <a:close/>
                </a:path>
                <a:path w="3774440" h="3883660">
                  <a:moveTo>
                    <a:pt x="3262249" y="365760"/>
                  </a:moveTo>
                  <a:lnTo>
                    <a:pt x="1392301" y="365760"/>
                  </a:lnTo>
                  <a:lnTo>
                    <a:pt x="1392301" y="591312"/>
                  </a:lnTo>
                  <a:lnTo>
                    <a:pt x="3262249" y="591312"/>
                  </a:lnTo>
                  <a:lnTo>
                    <a:pt x="3262249" y="365760"/>
                  </a:lnTo>
                  <a:close/>
                </a:path>
                <a:path w="3774440" h="3883660">
                  <a:moveTo>
                    <a:pt x="3282061" y="0"/>
                  </a:moveTo>
                  <a:lnTo>
                    <a:pt x="1392301" y="0"/>
                  </a:lnTo>
                  <a:lnTo>
                    <a:pt x="1392301" y="225552"/>
                  </a:lnTo>
                  <a:lnTo>
                    <a:pt x="3282061" y="225552"/>
                  </a:lnTo>
                  <a:lnTo>
                    <a:pt x="3282061" y="0"/>
                  </a:lnTo>
                  <a:close/>
                </a:path>
                <a:path w="3774440" h="3883660">
                  <a:moveTo>
                    <a:pt x="3774313" y="1097280"/>
                  </a:moveTo>
                  <a:lnTo>
                    <a:pt x="1392301" y="1097280"/>
                  </a:lnTo>
                  <a:lnTo>
                    <a:pt x="1392301" y="1322832"/>
                  </a:lnTo>
                  <a:lnTo>
                    <a:pt x="3774313" y="1322832"/>
                  </a:lnTo>
                  <a:lnTo>
                    <a:pt x="3774313" y="1097280"/>
                  </a:lnTo>
                  <a:close/>
                </a:path>
              </a:pathLst>
            </a:custGeom>
            <a:solidFill>
              <a:srgbClr val="FFFF00"/>
            </a:solidFill>
          </p:spPr>
          <p:txBody>
            <a:bodyPr wrap="square" lIns="0" tIns="0" rIns="0" bIns="0" rtlCol="0"/>
            <a:lstStyle/>
            <a:p>
              <a:endParaRPr/>
            </a:p>
          </p:txBody>
        </p:sp>
      </p:grpSp>
      <p:graphicFrame>
        <p:nvGraphicFramePr>
          <p:cNvPr id="6" name="object 6"/>
          <p:cNvGraphicFramePr>
            <a:graphicFrameLocks noGrp="1"/>
          </p:cNvGraphicFramePr>
          <p:nvPr>
            <p:extLst>
              <p:ext uri="{D42A27DB-BD31-4B8C-83A1-F6EECF244321}">
                <p14:modId xmlns:p14="http://schemas.microsoft.com/office/powerpoint/2010/main" val="3790591267"/>
              </p:ext>
            </p:extLst>
          </p:nvPr>
        </p:nvGraphicFramePr>
        <p:xfrm>
          <a:off x="1458375" y="665754"/>
          <a:ext cx="6793896" cy="4775397"/>
        </p:xfrm>
        <a:graphic>
          <a:graphicData uri="http://schemas.openxmlformats.org/drawingml/2006/table">
            <a:tbl>
              <a:tblPr firstRow="1" bandRow="1">
                <a:tableStyleId>{2D5ABB26-0587-4C30-8999-92F81FD0307C}</a:tableStyleId>
              </a:tblPr>
              <a:tblGrid>
                <a:gridCol w="2680301">
                  <a:extLst>
                    <a:ext uri="{9D8B030D-6E8A-4147-A177-3AD203B41FA5}">
                      <a16:colId xmlns="" xmlns:a16="http://schemas.microsoft.com/office/drawing/2014/main" val="20000"/>
                    </a:ext>
                  </a:extLst>
                </a:gridCol>
                <a:gridCol w="4113595">
                  <a:extLst>
                    <a:ext uri="{9D8B030D-6E8A-4147-A177-3AD203B41FA5}">
                      <a16:colId xmlns="" xmlns:a16="http://schemas.microsoft.com/office/drawing/2014/main" val="20001"/>
                    </a:ext>
                  </a:extLst>
                </a:gridCol>
              </a:tblGrid>
              <a:tr h="362446">
                <a:tc>
                  <a:txBody>
                    <a:bodyPr/>
                    <a:lstStyle/>
                    <a:p>
                      <a:pPr marL="91440">
                        <a:lnSpc>
                          <a:spcPct val="100000"/>
                        </a:lnSpc>
                        <a:spcBef>
                          <a:spcPts val="919"/>
                        </a:spcBef>
                      </a:pPr>
                      <a:r>
                        <a:rPr sz="1400" b="1" dirty="0">
                          <a:solidFill>
                            <a:srgbClr val="FFFFFF"/>
                          </a:solidFill>
                          <a:latin typeface="Times New Roman"/>
                          <a:cs typeface="Times New Roman"/>
                        </a:rPr>
                        <a:t>Character</a:t>
                      </a:r>
                      <a:r>
                        <a:rPr sz="1400" b="1" spc="-70" dirty="0">
                          <a:solidFill>
                            <a:srgbClr val="FFFFFF"/>
                          </a:solidFill>
                          <a:latin typeface="Times New Roman"/>
                          <a:cs typeface="Times New Roman"/>
                        </a:rPr>
                        <a:t> </a:t>
                      </a:r>
                      <a:r>
                        <a:rPr sz="1400" b="1" spc="-20" dirty="0">
                          <a:solidFill>
                            <a:srgbClr val="FFFFFF"/>
                          </a:solidFill>
                          <a:latin typeface="Times New Roman"/>
                          <a:cs typeface="Times New Roman"/>
                        </a:rPr>
                        <a:t>group</a:t>
                      </a:r>
                      <a:endParaRPr sz="1400" dirty="0">
                        <a:latin typeface="Times New Roman"/>
                        <a:cs typeface="Times New Roman"/>
                      </a:endParaRPr>
                    </a:p>
                  </a:txBody>
                  <a:tcPr marL="0" marR="0" marT="96717"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DDDDD"/>
                    </a:solidFill>
                  </a:tcPr>
                </a:tc>
                <a:tc>
                  <a:txBody>
                    <a:bodyPr/>
                    <a:lstStyle/>
                    <a:p>
                      <a:pPr marL="92075">
                        <a:lnSpc>
                          <a:spcPct val="100000"/>
                        </a:lnSpc>
                        <a:spcBef>
                          <a:spcPts val="919"/>
                        </a:spcBef>
                      </a:pPr>
                      <a:r>
                        <a:rPr sz="1400" b="1" dirty="0">
                          <a:solidFill>
                            <a:srgbClr val="FFFFFF"/>
                          </a:solidFill>
                          <a:latin typeface="Times New Roman"/>
                          <a:cs typeface="Times New Roman"/>
                        </a:rPr>
                        <a:t>Character</a:t>
                      </a:r>
                      <a:r>
                        <a:rPr sz="1400" b="1" spc="-70" dirty="0">
                          <a:solidFill>
                            <a:srgbClr val="FFFFFF"/>
                          </a:solidFill>
                          <a:latin typeface="Times New Roman"/>
                          <a:cs typeface="Times New Roman"/>
                        </a:rPr>
                        <a:t> </a:t>
                      </a:r>
                      <a:r>
                        <a:rPr sz="1400" b="1" spc="-20" dirty="0">
                          <a:solidFill>
                            <a:srgbClr val="FFFFFF"/>
                          </a:solidFill>
                          <a:latin typeface="Times New Roman"/>
                          <a:cs typeface="Times New Roman"/>
                        </a:rPr>
                        <a:t>group</a:t>
                      </a:r>
                      <a:endParaRPr sz="1400">
                        <a:latin typeface="Times New Roman"/>
                        <a:cs typeface="Times New Roman"/>
                      </a:endParaRPr>
                    </a:p>
                  </a:txBody>
                  <a:tcPr marL="0" marR="0" marT="96717"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DDDDD"/>
                    </a:solidFill>
                  </a:tcPr>
                </a:tc>
                <a:extLst>
                  <a:ext uri="{0D108BD9-81ED-4DB2-BD59-A6C34878D82A}">
                    <a16:rowId xmlns="" xmlns:a16="http://schemas.microsoft.com/office/drawing/2014/main" val="10000"/>
                  </a:ext>
                </a:extLst>
              </a:tr>
              <a:tr h="4412951">
                <a:tc>
                  <a:txBody>
                    <a:bodyPr/>
                    <a:lstStyle/>
                    <a:p>
                      <a:pPr marL="635" algn="ctr">
                        <a:lnSpc>
                          <a:spcPct val="100000"/>
                        </a:lnSpc>
                        <a:spcBef>
                          <a:spcPts val="925"/>
                        </a:spcBef>
                      </a:pPr>
                      <a:r>
                        <a:rPr sz="1400" spc="-25" dirty="0">
                          <a:solidFill>
                            <a:srgbClr val="FF0000"/>
                          </a:solidFill>
                          <a:latin typeface="Times New Roman"/>
                          <a:cs typeface="Times New Roman"/>
                        </a:rPr>
                        <a:t>%c</a:t>
                      </a:r>
                      <a:endParaRPr sz="1400" dirty="0">
                        <a:latin typeface="Times New Roman"/>
                        <a:cs typeface="Times New Roman"/>
                      </a:endParaRPr>
                    </a:p>
                    <a:p>
                      <a:pPr algn="ctr">
                        <a:lnSpc>
                          <a:spcPct val="100000"/>
                        </a:lnSpc>
                        <a:spcBef>
                          <a:spcPts val="955"/>
                        </a:spcBef>
                      </a:pPr>
                      <a:r>
                        <a:rPr sz="1400" spc="-25" dirty="0">
                          <a:latin typeface="Times New Roman"/>
                          <a:cs typeface="Times New Roman"/>
                        </a:rPr>
                        <a:t>%d</a:t>
                      </a:r>
                      <a:endParaRPr sz="1400" dirty="0">
                        <a:latin typeface="Times New Roman"/>
                        <a:cs typeface="Times New Roman"/>
                      </a:endParaRPr>
                    </a:p>
                    <a:p>
                      <a:pPr marL="635" algn="ctr">
                        <a:lnSpc>
                          <a:spcPct val="100000"/>
                        </a:lnSpc>
                        <a:spcBef>
                          <a:spcPts val="965"/>
                        </a:spcBef>
                      </a:pPr>
                      <a:r>
                        <a:rPr sz="1400" spc="-25" dirty="0">
                          <a:latin typeface="Times New Roman"/>
                          <a:cs typeface="Times New Roman"/>
                        </a:rPr>
                        <a:t>%e</a:t>
                      </a:r>
                      <a:endParaRPr sz="1400" dirty="0">
                        <a:latin typeface="Times New Roman"/>
                        <a:cs typeface="Times New Roman"/>
                      </a:endParaRPr>
                    </a:p>
                    <a:p>
                      <a:pPr algn="ctr">
                        <a:lnSpc>
                          <a:spcPct val="100000"/>
                        </a:lnSpc>
                        <a:spcBef>
                          <a:spcPts val="960"/>
                        </a:spcBef>
                      </a:pPr>
                      <a:r>
                        <a:rPr sz="1400" spc="-25" dirty="0">
                          <a:latin typeface="Times New Roman"/>
                          <a:cs typeface="Times New Roman"/>
                        </a:rPr>
                        <a:t>%f</a:t>
                      </a:r>
                      <a:endParaRPr sz="1400" dirty="0">
                        <a:latin typeface="Times New Roman"/>
                        <a:cs typeface="Times New Roman"/>
                      </a:endParaRPr>
                    </a:p>
                    <a:p>
                      <a:pPr algn="ctr">
                        <a:lnSpc>
                          <a:spcPct val="100000"/>
                        </a:lnSpc>
                        <a:spcBef>
                          <a:spcPts val="960"/>
                        </a:spcBef>
                      </a:pPr>
                      <a:r>
                        <a:rPr sz="1400" spc="-25" dirty="0">
                          <a:latin typeface="Times New Roman"/>
                          <a:cs typeface="Times New Roman"/>
                        </a:rPr>
                        <a:t>%g</a:t>
                      </a:r>
                      <a:endParaRPr sz="1400" dirty="0">
                        <a:latin typeface="Times New Roman"/>
                        <a:cs typeface="Times New Roman"/>
                      </a:endParaRPr>
                    </a:p>
                    <a:p>
                      <a:pPr algn="ctr">
                        <a:lnSpc>
                          <a:spcPct val="100000"/>
                        </a:lnSpc>
                        <a:spcBef>
                          <a:spcPts val="960"/>
                        </a:spcBef>
                      </a:pPr>
                      <a:r>
                        <a:rPr sz="1400" spc="-25" dirty="0">
                          <a:latin typeface="Times New Roman"/>
                          <a:cs typeface="Times New Roman"/>
                        </a:rPr>
                        <a:t>%h</a:t>
                      </a:r>
                      <a:endParaRPr sz="1400" dirty="0">
                        <a:latin typeface="Times New Roman"/>
                        <a:cs typeface="Times New Roman"/>
                      </a:endParaRPr>
                    </a:p>
                    <a:p>
                      <a:pPr algn="ctr">
                        <a:lnSpc>
                          <a:spcPct val="100000"/>
                        </a:lnSpc>
                        <a:spcBef>
                          <a:spcPts val="960"/>
                        </a:spcBef>
                      </a:pPr>
                      <a:r>
                        <a:rPr sz="1400" spc="-25" dirty="0">
                          <a:latin typeface="Times New Roman"/>
                          <a:cs typeface="Times New Roman"/>
                        </a:rPr>
                        <a:t>%i</a:t>
                      </a: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spcBef>
                          <a:spcPts val="160"/>
                        </a:spcBef>
                      </a:pPr>
                      <a:endParaRPr sz="1400" dirty="0">
                        <a:latin typeface="Times New Roman"/>
                        <a:cs typeface="Times New Roman"/>
                      </a:endParaRPr>
                    </a:p>
                    <a:p>
                      <a:pPr algn="ctr">
                        <a:lnSpc>
                          <a:spcPct val="100000"/>
                        </a:lnSpc>
                        <a:spcBef>
                          <a:spcPts val="5"/>
                        </a:spcBef>
                      </a:pPr>
                      <a:r>
                        <a:rPr sz="1400" spc="-25" dirty="0">
                          <a:latin typeface="Times New Roman"/>
                          <a:cs typeface="Times New Roman"/>
                        </a:rPr>
                        <a:t>%o</a:t>
                      </a:r>
                      <a:endParaRPr sz="1400" dirty="0">
                        <a:latin typeface="Times New Roman"/>
                        <a:cs typeface="Times New Roman"/>
                      </a:endParaRPr>
                    </a:p>
                    <a:p>
                      <a:pPr algn="ctr">
                        <a:lnSpc>
                          <a:spcPct val="100000"/>
                        </a:lnSpc>
                        <a:spcBef>
                          <a:spcPts val="960"/>
                        </a:spcBef>
                      </a:pPr>
                      <a:r>
                        <a:rPr sz="1400" spc="-25" dirty="0">
                          <a:latin typeface="Times New Roman"/>
                          <a:cs typeface="Times New Roman"/>
                        </a:rPr>
                        <a:t>%p</a:t>
                      </a:r>
                      <a:endParaRPr sz="1400" dirty="0">
                        <a:latin typeface="Times New Roman"/>
                        <a:cs typeface="Times New Roman"/>
                      </a:endParaRPr>
                    </a:p>
                    <a:p>
                      <a:pPr algn="ctr">
                        <a:lnSpc>
                          <a:spcPct val="100000"/>
                        </a:lnSpc>
                        <a:spcBef>
                          <a:spcPts val="960"/>
                        </a:spcBef>
                      </a:pPr>
                      <a:r>
                        <a:rPr sz="1400" spc="-25" dirty="0">
                          <a:latin typeface="Times New Roman"/>
                          <a:cs typeface="Times New Roman"/>
                        </a:rPr>
                        <a:t>%s</a:t>
                      </a:r>
                      <a:endParaRPr sz="1400" dirty="0">
                        <a:latin typeface="Times New Roman"/>
                        <a:cs typeface="Times New Roman"/>
                      </a:endParaRPr>
                    </a:p>
                    <a:p>
                      <a:pPr algn="ctr">
                        <a:lnSpc>
                          <a:spcPct val="100000"/>
                        </a:lnSpc>
                        <a:spcBef>
                          <a:spcPts val="960"/>
                        </a:spcBef>
                      </a:pPr>
                      <a:r>
                        <a:rPr sz="1400" spc="-25" dirty="0">
                          <a:latin typeface="Times New Roman"/>
                          <a:cs typeface="Times New Roman"/>
                        </a:rPr>
                        <a:t>%u</a:t>
                      </a:r>
                      <a:endParaRPr sz="1400" dirty="0">
                        <a:latin typeface="Times New Roman"/>
                        <a:cs typeface="Times New Roman"/>
                      </a:endParaRPr>
                    </a:p>
                    <a:p>
                      <a:pPr algn="ctr">
                        <a:lnSpc>
                          <a:spcPct val="100000"/>
                        </a:lnSpc>
                        <a:spcBef>
                          <a:spcPts val="960"/>
                        </a:spcBef>
                      </a:pPr>
                      <a:r>
                        <a:rPr sz="1400" spc="-25" dirty="0">
                          <a:latin typeface="Times New Roman"/>
                          <a:cs typeface="Times New Roman"/>
                        </a:rPr>
                        <a:t>%x</a:t>
                      </a:r>
                      <a:endParaRPr sz="1400" dirty="0">
                        <a:latin typeface="Times New Roman"/>
                        <a:cs typeface="Times New Roman"/>
                      </a:endParaRPr>
                    </a:p>
                  </a:txBody>
                  <a:tcPr marL="0" marR="0" marT="97243"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92075" marR="1586865">
                        <a:lnSpc>
                          <a:spcPts val="2880"/>
                        </a:lnSpc>
                        <a:spcBef>
                          <a:spcPts val="220"/>
                        </a:spcBef>
                      </a:pPr>
                      <a:r>
                        <a:rPr sz="1400" dirty="0">
                          <a:solidFill>
                            <a:srgbClr val="FF0000"/>
                          </a:solidFill>
                          <a:latin typeface="Times New Roman"/>
                          <a:cs typeface="Times New Roman"/>
                        </a:rPr>
                        <a:t>Read</a:t>
                      </a:r>
                      <a:r>
                        <a:rPr sz="1400" spc="-20" dirty="0">
                          <a:solidFill>
                            <a:srgbClr val="FF0000"/>
                          </a:solidFill>
                          <a:latin typeface="Times New Roman"/>
                          <a:cs typeface="Times New Roman"/>
                        </a:rPr>
                        <a:t> </a:t>
                      </a:r>
                      <a:r>
                        <a:rPr sz="1400" dirty="0">
                          <a:solidFill>
                            <a:srgbClr val="FF0000"/>
                          </a:solidFill>
                          <a:latin typeface="Times New Roman"/>
                          <a:cs typeface="Times New Roman"/>
                        </a:rPr>
                        <a:t>a</a:t>
                      </a:r>
                      <a:r>
                        <a:rPr sz="1400" spc="-25" dirty="0">
                          <a:solidFill>
                            <a:srgbClr val="FF0000"/>
                          </a:solidFill>
                          <a:latin typeface="Times New Roman"/>
                          <a:cs typeface="Times New Roman"/>
                        </a:rPr>
                        <a:t> </a:t>
                      </a:r>
                      <a:r>
                        <a:rPr sz="1400" dirty="0">
                          <a:solidFill>
                            <a:srgbClr val="FF0000"/>
                          </a:solidFill>
                          <a:latin typeface="Times New Roman"/>
                          <a:cs typeface="Times New Roman"/>
                        </a:rPr>
                        <a:t>single</a:t>
                      </a:r>
                      <a:r>
                        <a:rPr sz="1400" spc="-20" dirty="0">
                          <a:solidFill>
                            <a:srgbClr val="FF0000"/>
                          </a:solidFill>
                          <a:latin typeface="Times New Roman"/>
                          <a:cs typeface="Times New Roman"/>
                        </a:rPr>
                        <a:t> </a:t>
                      </a:r>
                      <a:r>
                        <a:rPr sz="1400" spc="-10" dirty="0">
                          <a:solidFill>
                            <a:srgbClr val="FF0000"/>
                          </a:solidFill>
                          <a:latin typeface="Times New Roman"/>
                          <a:cs typeface="Times New Roman"/>
                        </a:rPr>
                        <a:t>character </a:t>
                      </a:r>
                      <a:r>
                        <a:rPr sz="1400" dirty="0">
                          <a:latin typeface="Times New Roman"/>
                          <a:cs typeface="Times New Roman"/>
                        </a:rPr>
                        <a:t>Read</a:t>
                      </a:r>
                      <a:r>
                        <a:rPr sz="1400" spc="-40" dirty="0">
                          <a:latin typeface="Times New Roman"/>
                          <a:cs typeface="Times New Roman"/>
                        </a:rPr>
                        <a:t> </a:t>
                      </a:r>
                      <a:r>
                        <a:rPr sz="1400" dirty="0">
                          <a:latin typeface="Times New Roman"/>
                          <a:cs typeface="Times New Roman"/>
                        </a:rPr>
                        <a:t>a</a:t>
                      </a:r>
                      <a:r>
                        <a:rPr sz="1400" spc="-40" dirty="0">
                          <a:latin typeface="Times New Roman"/>
                          <a:cs typeface="Times New Roman"/>
                        </a:rPr>
                        <a:t> </a:t>
                      </a:r>
                      <a:r>
                        <a:rPr sz="1400" dirty="0">
                          <a:latin typeface="Times New Roman"/>
                          <a:cs typeface="Times New Roman"/>
                        </a:rPr>
                        <a:t>decimal</a:t>
                      </a:r>
                      <a:r>
                        <a:rPr sz="1400" spc="5" dirty="0">
                          <a:latin typeface="Times New Roman"/>
                          <a:cs typeface="Times New Roman"/>
                        </a:rPr>
                        <a:t> </a:t>
                      </a:r>
                      <a:r>
                        <a:rPr sz="1400" spc="-10" dirty="0">
                          <a:latin typeface="Times New Roman"/>
                          <a:cs typeface="Times New Roman"/>
                        </a:rPr>
                        <a:t>integer</a:t>
                      </a:r>
                      <a:endParaRPr sz="1400" dirty="0">
                        <a:latin typeface="Times New Roman"/>
                        <a:cs typeface="Times New Roman"/>
                      </a:endParaRPr>
                    </a:p>
                    <a:p>
                      <a:pPr marL="92075">
                        <a:lnSpc>
                          <a:spcPct val="100000"/>
                        </a:lnSpc>
                        <a:spcBef>
                          <a:spcPts val="705"/>
                        </a:spcBef>
                      </a:pPr>
                      <a:r>
                        <a:rPr sz="1400" dirty="0">
                          <a:latin typeface="Times New Roman"/>
                          <a:cs typeface="Times New Roman"/>
                        </a:rPr>
                        <a:t>Read</a:t>
                      </a:r>
                      <a:r>
                        <a:rPr sz="1400" spc="-35" dirty="0">
                          <a:latin typeface="Times New Roman"/>
                          <a:cs typeface="Times New Roman"/>
                        </a:rPr>
                        <a:t> </a:t>
                      </a:r>
                      <a:r>
                        <a:rPr sz="1400" dirty="0">
                          <a:latin typeface="Times New Roman"/>
                          <a:cs typeface="Times New Roman"/>
                        </a:rPr>
                        <a:t>a</a:t>
                      </a:r>
                      <a:r>
                        <a:rPr sz="1400" spc="-30" dirty="0">
                          <a:latin typeface="Times New Roman"/>
                          <a:cs typeface="Times New Roman"/>
                        </a:rPr>
                        <a:t> </a:t>
                      </a:r>
                      <a:r>
                        <a:rPr sz="1400" dirty="0">
                          <a:latin typeface="Times New Roman"/>
                          <a:cs typeface="Times New Roman"/>
                        </a:rPr>
                        <a:t>floating</a:t>
                      </a:r>
                      <a:r>
                        <a:rPr sz="1400" spc="-25" dirty="0">
                          <a:latin typeface="Times New Roman"/>
                          <a:cs typeface="Times New Roman"/>
                        </a:rPr>
                        <a:t> </a:t>
                      </a:r>
                      <a:r>
                        <a:rPr sz="1400" dirty="0">
                          <a:latin typeface="Times New Roman"/>
                          <a:cs typeface="Times New Roman"/>
                        </a:rPr>
                        <a:t>point</a:t>
                      </a:r>
                      <a:r>
                        <a:rPr sz="1400" spc="-35" dirty="0">
                          <a:latin typeface="Times New Roman"/>
                          <a:cs typeface="Times New Roman"/>
                        </a:rPr>
                        <a:t> </a:t>
                      </a:r>
                      <a:r>
                        <a:rPr sz="1400" spc="-10" dirty="0">
                          <a:latin typeface="Times New Roman"/>
                          <a:cs typeface="Times New Roman"/>
                        </a:rPr>
                        <a:t>number</a:t>
                      </a:r>
                      <a:endParaRPr sz="1400" dirty="0">
                        <a:latin typeface="Times New Roman"/>
                        <a:cs typeface="Times New Roman"/>
                      </a:endParaRPr>
                    </a:p>
                    <a:p>
                      <a:pPr marL="92075" marR="1096645" algn="just">
                        <a:lnSpc>
                          <a:spcPct val="150000"/>
                        </a:lnSpc>
                      </a:pPr>
                      <a:r>
                        <a:rPr sz="1400" dirty="0">
                          <a:latin typeface="Times New Roman"/>
                          <a:cs typeface="Times New Roman"/>
                        </a:rPr>
                        <a:t>Read</a:t>
                      </a:r>
                      <a:r>
                        <a:rPr sz="1400" spc="-30" dirty="0">
                          <a:latin typeface="Times New Roman"/>
                          <a:cs typeface="Times New Roman"/>
                        </a:rPr>
                        <a:t> </a:t>
                      </a:r>
                      <a:r>
                        <a:rPr sz="1400" dirty="0">
                          <a:latin typeface="Times New Roman"/>
                          <a:cs typeface="Times New Roman"/>
                        </a:rPr>
                        <a:t>a</a:t>
                      </a:r>
                      <a:r>
                        <a:rPr sz="1400" spc="-30" dirty="0">
                          <a:latin typeface="Times New Roman"/>
                          <a:cs typeface="Times New Roman"/>
                        </a:rPr>
                        <a:t> </a:t>
                      </a:r>
                      <a:r>
                        <a:rPr sz="1400" dirty="0">
                          <a:latin typeface="Times New Roman"/>
                          <a:cs typeface="Times New Roman"/>
                        </a:rPr>
                        <a:t>floating</a:t>
                      </a:r>
                      <a:r>
                        <a:rPr sz="1400" spc="-25" dirty="0">
                          <a:latin typeface="Times New Roman"/>
                          <a:cs typeface="Times New Roman"/>
                        </a:rPr>
                        <a:t> </a:t>
                      </a:r>
                      <a:r>
                        <a:rPr sz="1400" dirty="0">
                          <a:latin typeface="Times New Roman"/>
                          <a:cs typeface="Times New Roman"/>
                        </a:rPr>
                        <a:t>point</a:t>
                      </a:r>
                      <a:r>
                        <a:rPr sz="1400" spc="-35" dirty="0">
                          <a:latin typeface="Times New Roman"/>
                          <a:cs typeface="Times New Roman"/>
                        </a:rPr>
                        <a:t> </a:t>
                      </a:r>
                      <a:r>
                        <a:rPr sz="1400" spc="-10" dirty="0">
                          <a:latin typeface="Times New Roman"/>
                          <a:cs typeface="Times New Roman"/>
                        </a:rPr>
                        <a:t>number </a:t>
                      </a:r>
                      <a:r>
                        <a:rPr sz="1400" dirty="0">
                          <a:latin typeface="Times New Roman"/>
                          <a:cs typeface="Times New Roman"/>
                        </a:rPr>
                        <a:t>Read</a:t>
                      </a:r>
                      <a:r>
                        <a:rPr sz="1400" spc="-30" dirty="0">
                          <a:latin typeface="Times New Roman"/>
                          <a:cs typeface="Times New Roman"/>
                        </a:rPr>
                        <a:t> </a:t>
                      </a:r>
                      <a:r>
                        <a:rPr sz="1400" dirty="0">
                          <a:latin typeface="Times New Roman"/>
                          <a:cs typeface="Times New Roman"/>
                        </a:rPr>
                        <a:t>a</a:t>
                      </a:r>
                      <a:r>
                        <a:rPr sz="1400" spc="-30" dirty="0">
                          <a:latin typeface="Times New Roman"/>
                          <a:cs typeface="Times New Roman"/>
                        </a:rPr>
                        <a:t> </a:t>
                      </a:r>
                      <a:r>
                        <a:rPr sz="1400" dirty="0">
                          <a:latin typeface="Times New Roman"/>
                          <a:cs typeface="Times New Roman"/>
                        </a:rPr>
                        <a:t>floating</a:t>
                      </a:r>
                      <a:r>
                        <a:rPr sz="1400" spc="-25" dirty="0">
                          <a:latin typeface="Times New Roman"/>
                          <a:cs typeface="Times New Roman"/>
                        </a:rPr>
                        <a:t> </a:t>
                      </a:r>
                      <a:r>
                        <a:rPr sz="1400" dirty="0">
                          <a:latin typeface="Times New Roman"/>
                          <a:cs typeface="Times New Roman"/>
                        </a:rPr>
                        <a:t>point</a:t>
                      </a:r>
                      <a:r>
                        <a:rPr sz="1400" spc="-35" dirty="0">
                          <a:latin typeface="Times New Roman"/>
                          <a:cs typeface="Times New Roman"/>
                        </a:rPr>
                        <a:t> </a:t>
                      </a:r>
                      <a:r>
                        <a:rPr sz="1400" spc="-10" dirty="0">
                          <a:latin typeface="Times New Roman"/>
                          <a:cs typeface="Times New Roman"/>
                        </a:rPr>
                        <a:t>number </a:t>
                      </a:r>
                      <a:r>
                        <a:rPr sz="1400" dirty="0">
                          <a:latin typeface="Times New Roman"/>
                          <a:cs typeface="Times New Roman"/>
                        </a:rPr>
                        <a:t>Read</a:t>
                      </a:r>
                      <a:r>
                        <a:rPr sz="1400" spc="-25" dirty="0">
                          <a:latin typeface="Times New Roman"/>
                          <a:cs typeface="Times New Roman"/>
                        </a:rPr>
                        <a:t> </a:t>
                      </a:r>
                      <a:r>
                        <a:rPr sz="1400" dirty="0">
                          <a:latin typeface="Times New Roman"/>
                          <a:cs typeface="Times New Roman"/>
                        </a:rPr>
                        <a:t>a</a:t>
                      </a:r>
                      <a:r>
                        <a:rPr sz="1400" spc="-25" dirty="0">
                          <a:latin typeface="Times New Roman"/>
                          <a:cs typeface="Times New Roman"/>
                        </a:rPr>
                        <a:t> </a:t>
                      </a:r>
                      <a:r>
                        <a:rPr sz="1400" dirty="0">
                          <a:latin typeface="Times New Roman"/>
                          <a:cs typeface="Times New Roman"/>
                        </a:rPr>
                        <a:t>short</a:t>
                      </a:r>
                      <a:r>
                        <a:rPr sz="1400" spc="-25" dirty="0">
                          <a:latin typeface="Times New Roman"/>
                          <a:cs typeface="Times New Roman"/>
                        </a:rPr>
                        <a:t> </a:t>
                      </a:r>
                      <a:r>
                        <a:rPr sz="1400" spc="-10" dirty="0">
                          <a:latin typeface="Times New Roman"/>
                          <a:cs typeface="Times New Roman"/>
                        </a:rPr>
                        <a:t>integer</a:t>
                      </a:r>
                      <a:endParaRPr sz="1400" dirty="0">
                        <a:latin typeface="Times New Roman"/>
                        <a:cs typeface="Times New Roman"/>
                      </a:endParaRPr>
                    </a:p>
                    <a:p>
                      <a:pPr marL="92075" marR="255270">
                        <a:lnSpc>
                          <a:spcPct val="150000"/>
                        </a:lnSpc>
                      </a:pPr>
                      <a:r>
                        <a:rPr sz="1400" dirty="0">
                          <a:latin typeface="Times New Roman"/>
                          <a:cs typeface="Times New Roman"/>
                        </a:rPr>
                        <a:t>Read</a:t>
                      </a:r>
                      <a:r>
                        <a:rPr sz="1400" spc="-45" dirty="0">
                          <a:latin typeface="Times New Roman"/>
                          <a:cs typeface="Times New Roman"/>
                        </a:rPr>
                        <a:t> </a:t>
                      </a:r>
                      <a:r>
                        <a:rPr sz="1400" dirty="0">
                          <a:latin typeface="Times New Roman"/>
                          <a:cs typeface="Times New Roman"/>
                        </a:rPr>
                        <a:t>a</a:t>
                      </a:r>
                      <a:r>
                        <a:rPr sz="1400" spc="-40" dirty="0">
                          <a:latin typeface="Times New Roman"/>
                          <a:cs typeface="Times New Roman"/>
                        </a:rPr>
                        <a:t> </a:t>
                      </a:r>
                      <a:r>
                        <a:rPr sz="1400" dirty="0">
                          <a:latin typeface="Times New Roman"/>
                          <a:cs typeface="Times New Roman"/>
                        </a:rPr>
                        <a:t>decimal or</a:t>
                      </a:r>
                      <a:r>
                        <a:rPr sz="1400" spc="-45" dirty="0">
                          <a:latin typeface="Times New Roman"/>
                          <a:cs typeface="Times New Roman"/>
                        </a:rPr>
                        <a:t> </a:t>
                      </a:r>
                      <a:r>
                        <a:rPr sz="1400" dirty="0">
                          <a:latin typeface="Times New Roman"/>
                          <a:cs typeface="Times New Roman"/>
                        </a:rPr>
                        <a:t>hexadecimal or</a:t>
                      </a:r>
                      <a:r>
                        <a:rPr sz="1400" spc="-45" dirty="0">
                          <a:latin typeface="Times New Roman"/>
                          <a:cs typeface="Times New Roman"/>
                        </a:rPr>
                        <a:t> </a:t>
                      </a:r>
                      <a:r>
                        <a:rPr sz="1400" spc="-10" dirty="0">
                          <a:latin typeface="Times New Roman"/>
                          <a:cs typeface="Times New Roman"/>
                        </a:rPr>
                        <a:t>octal integer</a:t>
                      </a:r>
                      <a:endParaRPr sz="1400" dirty="0">
                        <a:latin typeface="Times New Roman"/>
                        <a:cs typeface="Times New Roman"/>
                      </a:endParaRPr>
                    </a:p>
                    <a:p>
                      <a:pPr marL="92075" marR="1701164">
                        <a:lnSpc>
                          <a:spcPct val="150000"/>
                        </a:lnSpc>
                      </a:pPr>
                      <a:r>
                        <a:rPr sz="1400" dirty="0">
                          <a:latin typeface="Times New Roman"/>
                          <a:cs typeface="Times New Roman"/>
                        </a:rPr>
                        <a:t>Read</a:t>
                      </a:r>
                      <a:r>
                        <a:rPr sz="1400" spc="-25" dirty="0">
                          <a:latin typeface="Times New Roman"/>
                          <a:cs typeface="Times New Roman"/>
                        </a:rPr>
                        <a:t> </a:t>
                      </a:r>
                      <a:r>
                        <a:rPr sz="1400" dirty="0">
                          <a:latin typeface="Times New Roman"/>
                          <a:cs typeface="Times New Roman"/>
                        </a:rPr>
                        <a:t>an</a:t>
                      </a:r>
                      <a:r>
                        <a:rPr sz="1400" spc="-20" dirty="0">
                          <a:latin typeface="Times New Roman"/>
                          <a:cs typeface="Times New Roman"/>
                        </a:rPr>
                        <a:t> </a:t>
                      </a:r>
                      <a:r>
                        <a:rPr sz="1400" dirty="0">
                          <a:latin typeface="Times New Roman"/>
                          <a:cs typeface="Times New Roman"/>
                        </a:rPr>
                        <a:t>octal</a:t>
                      </a:r>
                      <a:r>
                        <a:rPr sz="1400" spc="-20" dirty="0">
                          <a:latin typeface="Times New Roman"/>
                          <a:cs typeface="Times New Roman"/>
                        </a:rPr>
                        <a:t> </a:t>
                      </a:r>
                      <a:r>
                        <a:rPr sz="1400" spc="-10" dirty="0">
                          <a:latin typeface="Times New Roman"/>
                          <a:cs typeface="Times New Roman"/>
                        </a:rPr>
                        <a:t>number </a:t>
                      </a:r>
                      <a:r>
                        <a:rPr sz="1400" dirty="0">
                          <a:latin typeface="Times New Roman"/>
                          <a:cs typeface="Times New Roman"/>
                        </a:rPr>
                        <a:t>Read</a:t>
                      </a:r>
                      <a:r>
                        <a:rPr sz="1400" spc="-30" dirty="0">
                          <a:latin typeface="Times New Roman"/>
                          <a:cs typeface="Times New Roman"/>
                        </a:rPr>
                        <a:t> </a:t>
                      </a:r>
                      <a:r>
                        <a:rPr sz="1400" dirty="0">
                          <a:latin typeface="Times New Roman"/>
                          <a:cs typeface="Times New Roman"/>
                        </a:rPr>
                        <a:t>a</a:t>
                      </a:r>
                      <a:r>
                        <a:rPr sz="1400" spc="-15" dirty="0">
                          <a:latin typeface="Times New Roman"/>
                          <a:cs typeface="Times New Roman"/>
                        </a:rPr>
                        <a:t> </a:t>
                      </a:r>
                      <a:r>
                        <a:rPr sz="1400" spc="-10" dirty="0">
                          <a:latin typeface="Times New Roman"/>
                          <a:cs typeface="Times New Roman"/>
                        </a:rPr>
                        <a:t>pointer</a:t>
                      </a:r>
                      <a:endParaRPr sz="1400" dirty="0">
                        <a:latin typeface="Times New Roman"/>
                        <a:cs typeface="Times New Roman"/>
                      </a:endParaRPr>
                    </a:p>
                    <a:p>
                      <a:pPr marL="92075">
                        <a:lnSpc>
                          <a:spcPct val="100000"/>
                        </a:lnSpc>
                        <a:spcBef>
                          <a:spcPts val="965"/>
                        </a:spcBef>
                      </a:pPr>
                      <a:r>
                        <a:rPr sz="1400" dirty="0">
                          <a:latin typeface="Times New Roman"/>
                          <a:cs typeface="Times New Roman"/>
                        </a:rPr>
                        <a:t>Read</a:t>
                      </a:r>
                      <a:r>
                        <a:rPr sz="1400" spc="-20" dirty="0">
                          <a:latin typeface="Times New Roman"/>
                          <a:cs typeface="Times New Roman"/>
                        </a:rPr>
                        <a:t> </a:t>
                      </a:r>
                      <a:r>
                        <a:rPr sz="1400" dirty="0">
                          <a:latin typeface="Times New Roman"/>
                          <a:cs typeface="Times New Roman"/>
                        </a:rPr>
                        <a:t>a</a:t>
                      </a:r>
                      <a:r>
                        <a:rPr sz="1400" spc="-15" dirty="0">
                          <a:latin typeface="Times New Roman"/>
                          <a:cs typeface="Times New Roman"/>
                        </a:rPr>
                        <a:t> </a:t>
                      </a:r>
                      <a:r>
                        <a:rPr sz="1400" spc="-10" dirty="0">
                          <a:latin typeface="Times New Roman"/>
                          <a:cs typeface="Times New Roman"/>
                        </a:rPr>
                        <a:t>string</a:t>
                      </a:r>
                      <a:endParaRPr sz="1400" dirty="0">
                        <a:latin typeface="Times New Roman"/>
                        <a:cs typeface="Times New Roman"/>
                      </a:endParaRPr>
                    </a:p>
                    <a:p>
                      <a:pPr marL="92075" marR="1169670">
                        <a:lnSpc>
                          <a:spcPct val="150000"/>
                        </a:lnSpc>
                      </a:pPr>
                      <a:r>
                        <a:rPr sz="1400" dirty="0">
                          <a:latin typeface="Times New Roman"/>
                          <a:cs typeface="Times New Roman"/>
                        </a:rPr>
                        <a:t>Read</a:t>
                      </a:r>
                      <a:r>
                        <a:rPr sz="1400" spc="-30" dirty="0">
                          <a:latin typeface="Times New Roman"/>
                          <a:cs typeface="Times New Roman"/>
                        </a:rPr>
                        <a:t> </a:t>
                      </a:r>
                      <a:r>
                        <a:rPr sz="1400" dirty="0">
                          <a:latin typeface="Times New Roman"/>
                          <a:cs typeface="Times New Roman"/>
                        </a:rPr>
                        <a:t>an</a:t>
                      </a:r>
                      <a:r>
                        <a:rPr sz="1400" spc="-30" dirty="0">
                          <a:latin typeface="Times New Roman"/>
                          <a:cs typeface="Times New Roman"/>
                        </a:rPr>
                        <a:t> </a:t>
                      </a:r>
                      <a:r>
                        <a:rPr sz="1400" dirty="0">
                          <a:latin typeface="Times New Roman"/>
                          <a:cs typeface="Times New Roman"/>
                        </a:rPr>
                        <a:t>unsigned</a:t>
                      </a:r>
                      <a:r>
                        <a:rPr sz="1400" spc="-50" dirty="0">
                          <a:latin typeface="Times New Roman"/>
                          <a:cs typeface="Times New Roman"/>
                        </a:rPr>
                        <a:t> </a:t>
                      </a:r>
                      <a:r>
                        <a:rPr sz="1400" spc="-10" dirty="0">
                          <a:latin typeface="Times New Roman"/>
                          <a:cs typeface="Times New Roman"/>
                        </a:rPr>
                        <a:t>integer </a:t>
                      </a:r>
                      <a:r>
                        <a:rPr sz="1400" dirty="0">
                          <a:latin typeface="Times New Roman"/>
                          <a:cs typeface="Times New Roman"/>
                        </a:rPr>
                        <a:t>Read</a:t>
                      </a:r>
                      <a:r>
                        <a:rPr sz="1400" spc="-50" dirty="0">
                          <a:latin typeface="Times New Roman"/>
                          <a:cs typeface="Times New Roman"/>
                        </a:rPr>
                        <a:t> </a:t>
                      </a:r>
                      <a:r>
                        <a:rPr sz="1400" dirty="0">
                          <a:latin typeface="Times New Roman"/>
                          <a:cs typeface="Times New Roman"/>
                        </a:rPr>
                        <a:t>a</a:t>
                      </a:r>
                      <a:r>
                        <a:rPr sz="1400" spc="-50" dirty="0">
                          <a:latin typeface="Times New Roman"/>
                          <a:cs typeface="Times New Roman"/>
                        </a:rPr>
                        <a:t> </a:t>
                      </a:r>
                      <a:r>
                        <a:rPr sz="1400" dirty="0">
                          <a:latin typeface="Times New Roman"/>
                          <a:cs typeface="Times New Roman"/>
                        </a:rPr>
                        <a:t>hexadecimal</a:t>
                      </a:r>
                      <a:r>
                        <a:rPr sz="1400" spc="-5" dirty="0">
                          <a:latin typeface="Times New Roman"/>
                          <a:cs typeface="Times New Roman"/>
                        </a:rPr>
                        <a:t> </a:t>
                      </a:r>
                      <a:r>
                        <a:rPr sz="1400" spc="-10" dirty="0">
                          <a:latin typeface="Times New Roman"/>
                          <a:cs typeface="Times New Roman"/>
                        </a:rPr>
                        <a:t>number</a:t>
                      </a:r>
                      <a:endParaRPr sz="1400" dirty="0">
                        <a:latin typeface="Times New Roman"/>
                        <a:cs typeface="Times New Roman"/>
                      </a:endParaRPr>
                    </a:p>
                  </a:txBody>
                  <a:tcPr marL="0" marR="0" marT="2312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extLst>
                  <a:ext uri="{0D108BD9-81ED-4DB2-BD59-A6C34878D82A}">
                    <a16:rowId xmlns="" xmlns:a16="http://schemas.microsoft.com/office/drawing/2014/main" val="10001"/>
                  </a:ext>
                </a:extLst>
              </a:tr>
            </a:tbl>
          </a:graphicData>
        </a:graphic>
      </p:graphicFrame>
      <p:sp>
        <p:nvSpPr>
          <p:cNvPr id="7" name="Footer Placeholder 6"/>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2811276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80755" y="257668"/>
            <a:ext cx="6525759" cy="289823"/>
          </a:xfrm>
          <a:prstGeom prst="rect">
            <a:avLst/>
          </a:prstGeom>
        </p:spPr>
        <p:txBody>
          <a:bodyPr vert="horz" wrap="square" lIns="0" tIns="12700" rIns="0" bIns="0" rtlCol="0">
            <a:spAutoFit/>
          </a:bodyPr>
          <a:lstStyle/>
          <a:p>
            <a:pPr marL="295910" indent="-283210">
              <a:lnSpc>
                <a:spcPct val="100000"/>
              </a:lnSpc>
              <a:spcBef>
                <a:spcPts val="100"/>
              </a:spcBef>
              <a:buClr>
                <a:srgbClr val="DDDDDD"/>
              </a:buClr>
              <a:buSzPct val="80555"/>
              <a:buFont typeface="Segoe UI Symbol"/>
              <a:buChar char="⚫"/>
              <a:tabLst>
                <a:tab pos="295910" algn="l"/>
              </a:tabLst>
            </a:pPr>
            <a:r>
              <a:rPr sz="1800" dirty="0">
                <a:latin typeface="Times New Roman"/>
                <a:cs typeface="Times New Roman"/>
              </a:rPr>
              <a:t>Each</a:t>
            </a:r>
            <a:r>
              <a:rPr sz="1800" spc="-45" dirty="0">
                <a:latin typeface="Times New Roman"/>
                <a:cs typeface="Times New Roman"/>
              </a:rPr>
              <a:t> </a:t>
            </a:r>
            <a:r>
              <a:rPr sz="1800" u="sng" dirty="0">
                <a:uFill>
                  <a:solidFill>
                    <a:srgbClr val="000000"/>
                  </a:solidFill>
                </a:uFill>
                <a:latin typeface="Times New Roman"/>
                <a:cs typeface="Times New Roman"/>
              </a:rPr>
              <a:t>character</a:t>
            </a:r>
            <a:r>
              <a:rPr sz="1800" u="sng" spc="-55" dirty="0">
                <a:uFill>
                  <a:solidFill>
                    <a:srgbClr val="000000"/>
                  </a:solidFill>
                </a:uFill>
                <a:latin typeface="Times New Roman"/>
                <a:cs typeface="Times New Roman"/>
              </a:rPr>
              <a:t> </a:t>
            </a:r>
            <a:r>
              <a:rPr sz="1800" u="sng" dirty="0">
                <a:uFill>
                  <a:solidFill>
                    <a:srgbClr val="000000"/>
                  </a:solidFill>
                </a:uFill>
                <a:latin typeface="Times New Roman"/>
                <a:cs typeface="Times New Roman"/>
              </a:rPr>
              <a:t>group</a:t>
            </a:r>
            <a:r>
              <a:rPr sz="1800" spc="-30" dirty="0">
                <a:latin typeface="Times New Roman"/>
                <a:cs typeface="Times New Roman"/>
              </a:rPr>
              <a:t> </a:t>
            </a:r>
            <a:r>
              <a:rPr sz="1800" dirty="0">
                <a:latin typeface="Times New Roman"/>
                <a:cs typeface="Times New Roman"/>
              </a:rPr>
              <a:t>(field</a:t>
            </a:r>
            <a:r>
              <a:rPr sz="1800" spc="-40" dirty="0">
                <a:latin typeface="Times New Roman"/>
                <a:cs typeface="Times New Roman"/>
              </a:rPr>
              <a:t> </a:t>
            </a:r>
            <a:r>
              <a:rPr sz="1800" dirty="0">
                <a:latin typeface="Times New Roman"/>
                <a:cs typeface="Times New Roman"/>
              </a:rPr>
              <a:t>specifier)</a:t>
            </a:r>
            <a:r>
              <a:rPr sz="1800" spc="-60" dirty="0">
                <a:latin typeface="Times New Roman"/>
                <a:cs typeface="Times New Roman"/>
              </a:rPr>
              <a:t> </a:t>
            </a:r>
            <a:r>
              <a:rPr sz="1800" dirty="0">
                <a:latin typeface="Times New Roman"/>
                <a:cs typeface="Times New Roman"/>
              </a:rPr>
              <a:t>starts</a:t>
            </a:r>
            <a:r>
              <a:rPr sz="1800" spc="-40" dirty="0">
                <a:latin typeface="Times New Roman"/>
                <a:cs typeface="Times New Roman"/>
              </a:rPr>
              <a:t> </a:t>
            </a:r>
            <a:r>
              <a:rPr sz="1800" dirty="0">
                <a:latin typeface="Times New Roman"/>
                <a:cs typeface="Times New Roman"/>
              </a:rPr>
              <a:t>with</a:t>
            </a:r>
            <a:r>
              <a:rPr sz="1800" spc="-40" dirty="0">
                <a:latin typeface="Times New Roman"/>
                <a:cs typeface="Times New Roman"/>
              </a:rPr>
              <a:t> </a:t>
            </a:r>
            <a:r>
              <a:rPr sz="1800" dirty="0">
                <a:latin typeface="Times New Roman"/>
                <a:cs typeface="Times New Roman"/>
              </a:rPr>
              <a:t>a</a:t>
            </a:r>
            <a:r>
              <a:rPr sz="1800" spc="-30" dirty="0">
                <a:latin typeface="Times New Roman"/>
                <a:cs typeface="Times New Roman"/>
              </a:rPr>
              <a:t> </a:t>
            </a:r>
            <a:r>
              <a:rPr sz="1800" dirty="0">
                <a:latin typeface="Times New Roman"/>
                <a:cs typeface="Times New Roman"/>
              </a:rPr>
              <a:t>%</a:t>
            </a:r>
            <a:r>
              <a:rPr sz="1800" spc="-30" dirty="0">
                <a:latin typeface="Times New Roman"/>
                <a:cs typeface="Times New Roman"/>
              </a:rPr>
              <a:t> </a:t>
            </a:r>
            <a:r>
              <a:rPr sz="1800" spc="-10" dirty="0">
                <a:latin typeface="Times New Roman"/>
                <a:cs typeface="Times New Roman"/>
              </a:rPr>
              <a:t>symbol.</a:t>
            </a:r>
            <a:endParaRPr sz="1800">
              <a:latin typeface="Times New Roman"/>
              <a:cs typeface="Times New Roman"/>
            </a:endParaRPr>
          </a:p>
        </p:txBody>
      </p:sp>
      <p:sp>
        <p:nvSpPr>
          <p:cNvPr id="3" name="object 3"/>
          <p:cNvSpPr txBox="1"/>
          <p:nvPr/>
        </p:nvSpPr>
        <p:spPr>
          <a:xfrm>
            <a:off x="1280755" y="3096147"/>
            <a:ext cx="7964101" cy="1783180"/>
          </a:xfrm>
          <a:prstGeom prst="rect">
            <a:avLst/>
          </a:prstGeom>
        </p:spPr>
        <p:txBody>
          <a:bodyPr vert="horz" wrap="square" lIns="0" tIns="89535" rIns="0" bIns="0" rtlCol="0">
            <a:spAutoFit/>
          </a:bodyPr>
          <a:lstStyle/>
          <a:p>
            <a:pPr marL="295910" indent="-283210">
              <a:lnSpc>
                <a:spcPct val="100000"/>
              </a:lnSpc>
              <a:spcBef>
                <a:spcPts val="705"/>
              </a:spcBef>
              <a:buClr>
                <a:srgbClr val="DDDDDD"/>
              </a:buClr>
              <a:buSzPct val="80555"/>
              <a:buFont typeface="Segoe UI Symbol"/>
              <a:buChar char="⚫"/>
              <a:tabLst>
                <a:tab pos="295910" algn="l"/>
              </a:tabLst>
            </a:pPr>
            <a:r>
              <a:rPr sz="1800" b="1" dirty="0">
                <a:latin typeface="Times New Roman"/>
                <a:cs typeface="Times New Roman"/>
              </a:rPr>
              <a:t>Examples</a:t>
            </a:r>
            <a:r>
              <a:rPr sz="1800" b="1" spc="-25" dirty="0">
                <a:latin typeface="Times New Roman"/>
                <a:cs typeface="Times New Roman"/>
              </a:rPr>
              <a:t> </a:t>
            </a:r>
            <a:r>
              <a:rPr sz="1800" b="1" dirty="0">
                <a:latin typeface="Times New Roman"/>
                <a:cs typeface="Times New Roman"/>
              </a:rPr>
              <a:t>of</a:t>
            </a:r>
            <a:r>
              <a:rPr sz="1800" b="1" spc="-10" dirty="0">
                <a:latin typeface="Times New Roman"/>
                <a:cs typeface="Times New Roman"/>
              </a:rPr>
              <a:t> scanf()functions:</a:t>
            </a:r>
            <a:endParaRPr sz="1800">
              <a:latin typeface="Times New Roman"/>
              <a:cs typeface="Times New Roman"/>
            </a:endParaRPr>
          </a:p>
          <a:p>
            <a:pPr marL="844550" lvl="1" indent="-511809">
              <a:lnSpc>
                <a:spcPct val="100000"/>
              </a:lnSpc>
              <a:spcBef>
                <a:spcPts val="600"/>
              </a:spcBef>
              <a:buClr>
                <a:srgbClr val="DDDDDD"/>
              </a:buClr>
              <a:buSzPct val="77777"/>
              <a:buFont typeface="Wingdings"/>
              <a:buChar char=""/>
              <a:tabLst>
                <a:tab pos="844550" algn="l"/>
              </a:tabLst>
            </a:pPr>
            <a:r>
              <a:rPr sz="1800" b="1" dirty="0">
                <a:solidFill>
                  <a:srgbClr val="C00000"/>
                </a:solidFill>
                <a:latin typeface="Times New Roman"/>
                <a:cs typeface="Times New Roman"/>
              </a:rPr>
              <a:t>scanf(“%d”,</a:t>
            </a:r>
            <a:r>
              <a:rPr sz="1800" b="1" spc="-30" dirty="0">
                <a:solidFill>
                  <a:srgbClr val="C00000"/>
                </a:solidFill>
                <a:latin typeface="Times New Roman"/>
                <a:cs typeface="Times New Roman"/>
              </a:rPr>
              <a:t> </a:t>
            </a:r>
            <a:r>
              <a:rPr sz="1800" b="1" dirty="0">
                <a:solidFill>
                  <a:srgbClr val="C00000"/>
                </a:solidFill>
                <a:latin typeface="Times New Roman"/>
                <a:cs typeface="Times New Roman"/>
              </a:rPr>
              <a:t>&amp;n);</a:t>
            </a:r>
            <a:r>
              <a:rPr sz="1800" b="1" spc="380" dirty="0">
                <a:solidFill>
                  <a:srgbClr val="C00000"/>
                </a:solidFill>
                <a:latin typeface="Times New Roman"/>
                <a:cs typeface="Times New Roman"/>
              </a:rPr>
              <a:t> </a:t>
            </a:r>
            <a:r>
              <a:rPr sz="1800" b="1" dirty="0">
                <a:latin typeface="Times New Roman"/>
                <a:cs typeface="Times New Roman"/>
              </a:rPr>
              <a:t>//reads</a:t>
            </a:r>
            <a:r>
              <a:rPr sz="1800" b="1" spc="-60" dirty="0">
                <a:latin typeface="Times New Roman"/>
                <a:cs typeface="Times New Roman"/>
              </a:rPr>
              <a:t> </a:t>
            </a:r>
            <a:r>
              <a:rPr sz="1800" b="1" dirty="0">
                <a:latin typeface="Times New Roman"/>
                <a:cs typeface="Times New Roman"/>
              </a:rPr>
              <a:t>integer</a:t>
            </a:r>
            <a:r>
              <a:rPr sz="1800" b="1" spc="-75" dirty="0">
                <a:latin typeface="Times New Roman"/>
                <a:cs typeface="Times New Roman"/>
              </a:rPr>
              <a:t> </a:t>
            </a:r>
            <a:r>
              <a:rPr sz="1800" b="1" dirty="0">
                <a:latin typeface="Times New Roman"/>
                <a:cs typeface="Times New Roman"/>
              </a:rPr>
              <a:t>value</a:t>
            </a:r>
            <a:r>
              <a:rPr sz="1800" b="1" spc="-35" dirty="0">
                <a:latin typeface="Times New Roman"/>
                <a:cs typeface="Times New Roman"/>
              </a:rPr>
              <a:t> </a:t>
            </a:r>
            <a:r>
              <a:rPr sz="1800" b="1" dirty="0">
                <a:latin typeface="Times New Roman"/>
                <a:cs typeface="Times New Roman"/>
              </a:rPr>
              <a:t>and</a:t>
            </a:r>
            <a:r>
              <a:rPr sz="1800" b="1" spc="-35" dirty="0">
                <a:latin typeface="Times New Roman"/>
                <a:cs typeface="Times New Roman"/>
              </a:rPr>
              <a:t> </a:t>
            </a:r>
            <a:r>
              <a:rPr sz="1800" b="1" dirty="0">
                <a:latin typeface="Times New Roman"/>
                <a:cs typeface="Times New Roman"/>
              </a:rPr>
              <a:t>stores</a:t>
            </a:r>
            <a:r>
              <a:rPr sz="1800" b="1" spc="-40" dirty="0">
                <a:latin typeface="Times New Roman"/>
                <a:cs typeface="Times New Roman"/>
              </a:rPr>
              <a:t> </a:t>
            </a:r>
            <a:r>
              <a:rPr sz="1800" b="1" dirty="0">
                <a:latin typeface="Times New Roman"/>
                <a:cs typeface="Times New Roman"/>
              </a:rPr>
              <a:t>in</a:t>
            </a:r>
            <a:r>
              <a:rPr sz="1800" b="1" spc="-45" dirty="0">
                <a:latin typeface="Times New Roman"/>
                <a:cs typeface="Times New Roman"/>
              </a:rPr>
              <a:t> </a:t>
            </a:r>
            <a:r>
              <a:rPr sz="1800" b="1" dirty="0">
                <a:latin typeface="Times New Roman"/>
                <a:cs typeface="Times New Roman"/>
              </a:rPr>
              <a:t>address</a:t>
            </a:r>
            <a:r>
              <a:rPr sz="1800" b="1" spc="-35" dirty="0">
                <a:latin typeface="Times New Roman"/>
                <a:cs typeface="Times New Roman"/>
              </a:rPr>
              <a:t> </a:t>
            </a:r>
            <a:r>
              <a:rPr sz="1800" b="1" dirty="0">
                <a:latin typeface="Times New Roman"/>
                <a:cs typeface="Times New Roman"/>
              </a:rPr>
              <a:t>of</a:t>
            </a:r>
            <a:r>
              <a:rPr sz="1800" b="1" spc="-35" dirty="0">
                <a:latin typeface="Times New Roman"/>
                <a:cs typeface="Times New Roman"/>
              </a:rPr>
              <a:t> </a:t>
            </a:r>
            <a:r>
              <a:rPr sz="1800" b="1" spc="-50" dirty="0">
                <a:latin typeface="Times New Roman"/>
                <a:cs typeface="Times New Roman"/>
              </a:rPr>
              <a:t>n</a:t>
            </a:r>
            <a:endParaRPr sz="1800">
              <a:latin typeface="Times New Roman"/>
              <a:cs typeface="Times New Roman"/>
            </a:endParaRPr>
          </a:p>
          <a:p>
            <a:pPr marL="570230" lvl="1" indent="-237490">
              <a:lnSpc>
                <a:spcPct val="100000"/>
              </a:lnSpc>
              <a:spcBef>
                <a:spcPts val="600"/>
              </a:spcBef>
              <a:buClr>
                <a:srgbClr val="DDDDDD"/>
              </a:buClr>
              <a:buFont typeface="Wingdings"/>
              <a:buChar char=""/>
              <a:tabLst>
                <a:tab pos="570230" algn="l"/>
              </a:tabLst>
            </a:pPr>
            <a:r>
              <a:rPr sz="1800" b="1" dirty="0">
                <a:solidFill>
                  <a:srgbClr val="C00000"/>
                </a:solidFill>
                <a:latin typeface="Times New Roman"/>
                <a:cs typeface="Times New Roman"/>
              </a:rPr>
              <a:t>scanf(“%c”,</a:t>
            </a:r>
            <a:r>
              <a:rPr sz="1800" b="1" spc="-35" dirty="0">
                <a:solidFill>
                  <a:srgbClr val="C00000"/>
                </a:solidFill>
                <a:latin typeface="Times New Roman"/>
                <a:cs typeface="Times New Roman"/>
              </a:rPr>
              <a:t> </a:t>
            </a:r>
            <a:r>
              <a:rPr sz="1800" b="1" dirty="0">
                <a:solidFill>
                  <a:srgbClr val="C00000"/>
                </a:solidFill>
                <a:latin typeface="Times New Roman"/>
                <a:cs typeface="Times New Roman"/>
              </a:rPr>
              <a:t>&amp;n);</a:t>
            </a:r>
            <a:r>
              <a:rPr sz="1800" b="1" spc="-45" dirty="0">
                <a:solidFill>
                  <a:srgbClr val="C00000"/>
                </a:solidFill>
                <a:latin typeface="Times New Roman"/>
                <a:cs typeface="Times New Roman"/>
              </a:rPr>
              <a:t> </a:t>
            </a:r>
            <a:r>
              <a:rPr sz="1800" b="1" dirty="0">
                <a:latin typeface="Times New Roman"/>
                <a:cs typeface="Times New Roman"/>
              </a:rPr>
              <a:t>//reads</a:t>
            </a:r>
            <a:r>
              <a:rPr sz="1800" b="1" spc="-45" dirty="0">
                <a:latin typeface="Times New Roman"/>
                <a:cs typeface="Times New Roman"/>
              </a:rPr>
              <a:t> </a:t>
            </a:r>
            <a:r>
              <a:rPr sz="1800" b="1" spc="-10" dirty="0">
                <a:latin typeface="Times New Roman"/>
                <a:cs typeface="Times New Roman"/>
              </a:rPr>
              <a:t>character</a:t>
            </a:r>
            <a:r>
              <a:rPr sz="1800" b="1" spc="-80" dirty="0">
                <a:latin typeface="Times New Roman"/>
                <a:cs typeface="Times New Roman"/>
              </a:rPr>
              <a:t> </a:t>
            </a:r>
            <a:r>
              <a:rPr sz="1800" b="1" dirty="0">
                <a:latin typeface="Times New Roman"/>
                <a:cs typeface="Times New Roman"/>
              </a:rPr>
              <a:t>and</a:t>
            </a:r>
            <a:r>
              <a:rPr sz="1800" b="1" spc="-45" dirty="0">
                <a:latin typeface="Times New Roman"/>
                <a:cs typeface="Times New Roman"/>
              </a:rPr>
              <a:t> </a:t>
            </a:r>
            <a:r>
              <a:rPr sz="1800" b="1" dirty="0">
                <a:latin typeface="Times New Roman"/>
                <a:cs typeface="Times New Roman"/>
              </a:rPr>
              <a:t>stores</a:t>
            </a:r>
            <a:r>
              <a:rPr sz="1800" b="1" spc="-30" dirty="0">
                <a:latin typeface="Times New Roman"/>
                <a:cs typeface="Times New Roman"/>
              </a:rPr>
              <a:t> </a:t>
            </a:r>
            <a:r>
              <a:rPr sz="1800" b="1" dirty="0">
                <a:latin typeface="Times New Roman"/>
                <a:cs typeface="Times New Roman"/>
              </a:rPr>
              <a:t>in</a:t>
            </a:r>
            <a:r>
              <a:rPr sz="1800" b="1" spc="-45" dirty="0">
                <a:latin typeface="Times New Roman"/>
                <a:cs typeface="Times New Roman"/>
              </a:rPr>
              <a:t> </a:t>
            </a:r>
            <a:r>
              <a:rPr sz="1800" b="1" dirty="0">
                <a:latin typeface="Times New Roman"/>
                <a:cs typeface="Times New Roman"/>
              </a:rPr>
              <a:t>address</a:t>
            </a:r>
            <a:r>
              <a:rPr sz="1800" b="1" spc="-35" dirty="0">
                <a:latin typeface="Times New Roman"/>
                <a:cs typeface="Times New Roman"/>
              </a:rPr>
              <a:t> </a:t>
            </a:r>
            <a:r>
              <a:rPr sz="1800" b="1" dirty="0">
                <a:latin typeface="Times New Roman"/>
                <a:cs typeface="Times New Roman"/>
              </a:rPr>
              <a:t>of</a:t>
            </a:r>
            <a:r>
              <a:rPr sz="1800" b="1" spc="-35" dirty="0">
                <a:latin typeface="Times New Roman"/>
                <a:cs typeface="Times New Roman"/>
              </a:rPr>
              <a:t> </a:t>
            </a:r>
            <a:r>
              <a:rPr sz="1800" b="1" spc="-50" dirty="0">
                <a:latin typeface="Times New Roman"/>
                <a:cs typeface="Times New Roman"/>
              </a:rPr>
              <a:t>n</a:t>
            </a:r>
            <a:endParaRPr sz="1800">
              <a:latin typeface="Times New Roman"/>
              <a:cs typeface="Times New Roman"/>
            </a:endParaRPr>
          </a:p>
          <a:p>
            <a:pPr marL="844550" lvl="1" indent="-511809">
              <a:lnSpc>
                <a:spcPct val="100000"/>
              </a:lnSpc>
              <a:spcBef>
                <a:spcPts val="600"/>
              </a:spcBef>
              <a:buClr>
                <a:srgbClr val="DDDDDD"/>
              </a:buClr>
              <a:buFont typeface="Wingdings"/>
              <a:buChar char=""/>
              <a:tabLst>
                <a:tab pos="844550" algn="l"/>
              </a:tabLst>
            </a:pPr>
            <a:r>
              <a:rPr sz="1800" b="1" spc="-10" dirty="0">
                <a:solidFill>
                  <a:srgbClr val="C00000"/>
                </a:solidFill>
                <a:latin typeface="Times New Roman"/>
                <a:cs typeface="Times New Roman"/>
              </a:rPr>
              <a:t>scanf(“%d%f%c”,&amp;num,&amp;avg,&amp;c1);</a:t>
            </a:r>
            <a:endParaRPr sz="1800">
              <a:latin typeface="Times New Roman"/>
              <a:cs typeface="Times New Roman"/>
            </a:endParaRPr>
          </a:p>
          <a:p>
            <a:pPr marL="855344" lvl="1" indent="-522605">
              <a:lnSpc>
                <a:spcPct val="100000"/>
              </a:lnSpc>
              <a:spcBef>
                <a:spcPts val="605"/>
              </a:spcBef>
              <a:buClr>
                <a:srgbClr val="DDDDDD"/>
              </a:buClr>
              <a:buFont typeface="Wingdings"/>
              <a:buChar char=""/>
              <a:tabLst>
                <a:tab pos="855344" algn="l"/>
              </a:tabLst>
            </a:pPr>
            <a:r>
              <a:rPr sz="1800" b="1" spc="-10" dirty="0">
                <a:solidFill>
                  <a:srgbClr val="C00000"/>
                </a:solidFill>
                <a:latin typeface="Times New Roman"/>
                <a:cs typeface="Times New Roman"/>
              </a:rPr>
              <a:t>scanf(“%d%f%s”,&amp;a,&amp;total,msg);</a:t>
            </a:r>
            <a:endParaRPr sz="1800">
              <a:latin typeface="Times New Roman"/>
              <a:cs typeface="Times New Roman"/>
            </a:endParaRPr>
          </a:p>
        </p:txBody>
      </p:sp>
      <p:pic>
        <p:nvPicPr>
          <p:cNvPr id="4" name="object 4"/>
          <p:cNvPicPr/>
          <p:nvPr/>
        </p:nvPicPr>
        <p:blipFill>
          <a:blip r:embed="rId2" cstate="print"/>
          <a:stretch>
            <a:fillRect/>
          </a:stretch>
        </p:blipFill>
        <p:spPr>
          <a:xfrm>
            <a:off x="1890713" y="768695"/>
            <a:ext cx="6302375" cy="2010569"/>
          </a:xfrm>
          <a:prstGeom prst="rect">
            <a:avLst/>
          </a:prstGeom>
        </p:spPr>
      </p:pic>
      <p:sp>
        <p:nvSpPr>
          <p:cNvPr id="5" name="Footer Placeholder 4"/>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3730028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9600" y="214030"/>
            <a:ext cx="4476786" cy="317395"/>
          </a:xfrm>
          <a:prstGeom prst="rect">
            <a:avLst/>
          </a:prstGeom>
        </p:spPr>
        <p:txBody>
          <a:bodyPr vert="horz" wrap="square" lIns="0" tIns="12065" rIns="0" bIns="0" rtlCol="0">
            <a:spAutoFit/>
          </a:bodyPr>
          <a:lstStyle/>
          <a:p>
            <a:pPr marL="12700">
              <a:lnSpc>
                <a:spcPct val="100000"/>
              </a:lnSpc>
              <a:spcBef>
                <a:spcPts val="95"/>
              </a:spcBef>
            </a:pPr>
            <a:r>
              <a:rPr sz="1900" b="1" dirty="0">
                <a:latin typeface="Times New Roman"/>
                <a:cs typeface="Times New Roman"/>
              </a:rPr>
              <a:t>Rules</a:t>
            </a:r>
            <a:r>
              <a:rPr sz="1900" b="1" spc="-45" dirty="0">
                <a:latin typeface="Times New Roman"/>
                <a:cs typeface="Times New Roman"/>
              </a:rPr>
              <a:t> </a:t>
            </a:r>
            <a:r>
              <a:rPr sz="1900" b="1" dirty="0">
                <a:latin typeface="Times New Roman"/>
                <a:cs typeface="Times New Roman"/>
              </a:rPr>
              <a:t>that</a:t>
            </a:r>
            <a:r>
              <a:rPr sz="1900" b="1" spc="-25" dirty="0">
                <a:latin typeface="Times New Roman"/>
                <a:cs typeface="Times New Roman"/>
              </a:rPr>
              <a:t> </a:t>
            </a:r>
            <a:r>
              <a:rPr sz="1900" b="1" dirty="0">
                <a:latin typeface="Times New Roman"/>
                <a:cs typeface="Times New Roman"/>
              </a:rPr>
              <a:t>govern</a:t>
            </a:r>
            <a:r>
              <a:rPr sz="1900" b="1" spc="-35" dirty="0">
                <a:latin typeface="Times New Roman"/>
                <a:cs typeface="Times New Roman"/>
              </a:rPr>
              <a:t> </a:t>
            </a:r>
            <a:r>
              <a:rPr sz="1900" b="1" dirty="0">
                <a:latin typeface="Times New Roman"/>
                <a:cs typeface="Times New Roman"/>
              </a:rPr>
              <a:t>the</a:t>
            </a:r>
            <a:r>
              <a:rPr sz="1900" b="1" spc="-35" dirty="0">
                <a:latin typeface="Times New Roman"/>
                <a:cs typeface="Times New Roman"/>
              </a:rPr>
              <a:t> </a:t>
            </a:r>
            <a:r>
              <a:rPr sz="1900" b="1" dirty="0">
                <a:latin typeface="Times New Roman"/>
                <a:cs typeface="Times New Roman"/>
              </a:rPr>
              <a:t>syntax</a:t>
            </a:r>
            <a:r>
              <a:rPr sz="1900" b="1" spc="-30" dirty="0">
                <a:latin typeface="Times New Roman"/>
                <a:cs typeface="Times New Roman"/>
              </a:rPr>
              <a:t> </a:t>
            </a:r>
            <a:r>
              <a:rPr sz="1900" b="1" dirty="0">
                <a:latin typeface="Times New Roman"/>
                <a:cs typeface="Times New Roman"/>
              </a:rPr>
              <a:t>of</a:t>
            </a:r>
            <a:r>
              <a:rPr sz="1900" b="1" spc="-30" dirty="0">
                <a:latin typeface="Times New Roman"/>
                <a:cs typeface="Times New Roman"/>
              </a:rPr>
              <a:t> </a:t>
            </a:r>
            <a:r>
              <a:rPr sz="1900" b="1" spc="-10" dirty="0">
                <a:latin typeface="Times New Roman"/>
                <a:cs typeface="Times New Roman"/>
              </a:rPr>
              <a:t>scanf():</a:t>
            </a:r>
            <a:endParaRPr sz="1900" dirty="0">
              <a:latin typeface="Times New Roman"/>
              <a:cs typeface="Times New Roman"/>
            </a:endParaRPr>
          </a:p>
        </p:txBody>
      </p:sp>
      <p:sp>
        <p:nvSpPr>
          <p:cNvPr id="3" name="object 3"/>
          <p:cNvSpPr txBox="1"/>
          <p:nvPr/>
        </p:nvSpPr>
        <p:spPr>
          <a:xfrm>
            <a:off x="772683" y="593500"/>
            <a:ext cx="8576132" cy="4862870"/>
          </a:xfrm>
          <a:prstGeom prst="rect">
            <a:avLst/>
          </a:prstGeom>
        </p:spPr>
        <p:txBody>
          <a:bodyPr vert="horz" wrap="square" lIns="0" tIns="12700" rIns="0" bIns="0" rtlCol="0">
            <a:spAutoFit/>
          </a:bodyPr>
          <a:lstStyle/>
          <a:p>
            <a:pPr marL="228600" indent="-215900">
              <a:spcBef>
                <a:spcPts val="100"/>
              </a:spcBef>
              <a:buSzPct val="80555"/>
              <a:buAutoNum type="arabicPeriod"/>
              <a:tabLst>
                <a:tab pos="228600" algn="l"/>
              </a:tabLst>
            </a:pPr>
            <a:r>
              <a:rPr sz="1800" dirty="0">
                <a:latin typeface="Times New Roman"/>
                <a:cs typeface="Times New Roman"/>
              </a:rPr>
              <a:t>Control</a:t>
            </a:r>
            <a:r>
              <a:rPr sz="1800" spc="-30" dirty="0">
                <a:latin typeface="Times New Roman"/>
                <a:cs typeface="Times New Roman"/>
              </a:rPr>
              <a:t> </a:t>
            </a:r>
            <a:r>
              <a:rPr sz="1800" dirty="0">
                <a:latin typeface="Times New Roman"/>
                <a:cs typeface="Times New Roman"/>
              </a:rPr>
              <a:t>string</a:t>
            </a:r>
            <a:r>
              <a:rPr sz="1800" spc="-25" dirty="0">
                <a:latin typeface="Times New Roman"/>
                <a:cs typeface="Times New Roman"/>
              </a:rPr>
              <a:t> </a:t>
            </a:r>
            <a:r>
              <a:rPr sz="1800" dirty="0">
                <a:latin typeface="Times New Roman"/>
                <a:cs typeface="Times New Roman"/>
              </a:rPr>
              <a:t>must</a:t>
            </a:r>
            <a:r>
              <a:rPr sz="1800" spc="-15" dirty="0">
                <a:latin typeface="Times New Roman"/>
                <a:cs typeface="Times New Roman"/>
              </a:rPr>
              <a:t> </a:t>
            </a:r>
            <a:r>
              <a:rPr sz="1800" dirty="0">
                <a:latin typeface="Times New Roman"/>
                <a:cs typeface="Times New Roman"/>
              </a:rPr>
              <a:t>be</a:t>
            </a:r>
            <a:r>
              <a:rPr sz="1800" spc="-35" dirty="0">
                <a:latin typeface="Times New Roman"/>
                <a:cs typeface="Times New Roman"/>
              </a:rPr>
              <a:t> </a:t>
            </a:r>
            <a:r>
              <a:rPr sz="1800" dirty="0">
                <a:latin typeface="Times New Roman"/>
                <a:cs typeface="Times New Roman"/>
              </a:rPr>
              <a:t>enclosed</a:t>
            </a:r>
            <a:r>
              <a:rPr sz="1800" spc="-30" dirty="0">
                <a:latin typeface="Times New Roman"/>
                <a:cs typeface="Times New Roman"/>
              </a:rPr>
              <a:t> </a:t>
            </a:r>
            <a:r>
              <a:rPr sz="1800" dirty="0">
                <a:latin typeface="Times New Roman"/>
                <a:cs typeface="Times New Roman"/>
              </a:rPr>
              <a:t>with</a:t>
            </a:r>
            <a:r>
              <a:rPr sz="1800" spc="-25" dirty="0">
                <a:latin typeface="Times New Roman"/>
                <a:cs typeface="Times New Roman"/>
              </a:rPr>
              <a:t> </a:t>
            </a:r>
            <a:r>
              <a:rPr sz="1800" dirty="0">
                <a:latin typeface="Times New Roman"/>
                <a:cs typeface="Times New Roman"/>
              </a:rPr>
              <a:t>double</a:t>
            </a:r>
            <a:r>
              <a:rPr sz="1800" spc="-50" dirty="0">
                <a:latin typeface="Times New Roman"/>
                <a:cs typeface="Times New Roman"/>
              </a:rPr>
              <a:t> </a:t>
            </a:r>
            <a:r>
              <a:rPr sz="1800" spc="-10" dirty="0">
                <a:latin typeface="Times New Roman"/>
                <a:cs typeface="Times New Roman"/>
              </a:rPr>
              <a:t>quotes.</a:t>
            </a:r>
            <a:endParaRPr sz="1800" dirty="0">
              <a:latin typeface="Times New Roman"/>
              <a:cs typeface="Times New Roman"/>
            </a:endParaRPr>
          </a:p>
          <a:p>
            <a:pPr marL="228600" indent="-215900">
              <a:spcBef>
                <a:spcPts val="1680"/>
              </a:spcBef>
              <a:buSzPct val="80555"/>
              <a:buAutoNum type="arabicPeriod"/>
              <a:tabLst>
                <a:tab pos="228600" algn="l"/>
              </a:tabLst>
            </a:pPr>
            <a:r>
              <a:rPr sz="1800" dirty="0">
                <a:latin typeface="Times New Roman"/>
                <a:cs typeface="Times New Roman"/>
              </a:rPr>
              <a:t>For</a:t>
            </a:r>
            <a:r>
              <a:rPr sz="1800" spc="-45" dirty="0">
                <a:latin typeface="Times New Roman"/>
                <a:cs typeface="Times New Roman"/>
              </a:rPr>
              <a:t> </a:t>
            </a:r>
            <a:r>
              <a:rPr sz="1800" dirty="0">
                <a:latin typeface="Times New Roman"/>
                <a:cs typeface="Times New Roman"/>
              </a:rPr>
              <a:t>every</a:t>
            </a:r>
            <a:r>
              <a:rPr sz="1800" spc="-20" dirty="0">
                <a:latin typeface="Times New Roman"/>
                <a:cs typeface="Times New Roman"/>
              </a:rPr>
              <a:t> </a:t>
            </a:r>
            <a:r>
              <a:rPr sz="1800" dirty="0">
                <a:latin typeface="Times New Roman"/>
                <a:cs typeface="Times New Roman"/>
              </a:rPr>
              <a:t>input</a:t>
            </a:r>
            <a:r>
              <a:rPr sz="1800" spc="-30" dirty="0">
                <a:latin typeface="Times New Roman"/>
                <a:cs typeface="Times New Roman"/>
              </a:rPr>
              <a:t> </a:t>
            </a:r>
            <a:r>
              <a:rPr sz="1800" dirty="0">
                <a:latin typeface="Times New Roman"/>
                <a:cs typeface="Times New Roman"/>
              </a:rPr>
              <a:t>variable</a:t>
            </a:r>
            <a:r>
              <a:rPr sz="1800" spc="-35" dirty="0">
                <a:latin typeface="Times New Roman"/>
                <a:cs typeface="Times New Roman"/>
              </a:rPr>
              <a:t> </a:t>
            </a:r>
            <a:r>
              <a:rPr sz="1800" dirty="0">
                <a:latin typeface="Times New Roman"/>
                <a:cs typeface="Times New Roman"/>
              </a:rPr>
              <a:t>there</a:t>
            </a:r>
            <a:r>
              <a:rPr sz="1800" spc="-25" dirty="0">
                <a:latin typeface="Times New Roman"/>
                <a:cs typeface="Times New Roman"/>
              </a:rPr>
              <a:t> </a:t>
            </a:r>
            <a:r>
              <a:rPr sz="1800" dirty="0">
                <a:latin typeface="Times New Roman"/>
                <a:cs typeface="Times New Roman"/>
              </a:rPr>
              <a:t>must</a:t>
            </a:r>
            <a:r>
              <a:rPr sz="1800" spc="-10" dirty="0">
                <a:latin typeface="Times New Roman"/>
                <a:cs typeface="Times New Roman"/>
              </a:rPr>
              <a:t> </a:t>
            </a:r>
            <a:r>
              <a:rPr sz="1800" dirty="0">
                <a:latin typeface="Times New Roman"/>
                <a:cs typeface="Times New Roman"/>
              </a:rPr>
              <a:t>be</a:t>
            </a:r>
            <a:r>
              <a:rPr sz="1800" spc="-20" dirty="0">
                <a:latin typeface="Times New Roman"/>
                <a:cs typeface="Times New Roman"/>
              </a:rPr>
              <a:t> </a:t>
            </a:r>
            <a:r>
              <a:rPr sz="1800" dirty="0">
                <a:latin typeface="Times New Roman"/>
                <a:cs typeface="Times New Roman"/>
              </a:rPr>
              <a:t>one</a:t>
            </a:r>
            <a:r>
              <a:rPr sz="1800" spc="-20" dirty="0">
                <a:latin typeface="Times New Roman"/>
                <a:cs typeface="Times New Roman"/>
              </a:rPr>
              <a:t> </a:t>
            </a:r>
            <a:r>
              <a:rPr sz="1800" spc="-10" dirty="0">
                <a:latin typeface="Times New Roman"/>
                <a:cs typeface="Times New Roman"/>
              </a:rPr>
              <a:t>character</a:t>
            </a:r>
            <a:r>
              <a:rPr sz="1800" spc="-120" dirty="0">
                <a:latin typeface="Times New Roman"/>
                <a:cs typeface="Times New Roman"/>
              </a:rPr>
              <a:t> </a:t>
            </a:r>
            <a:r>
              <a:rPr sz="1800" spc="-10" dirty="0">
                <a:latin typeface="Times New Roman"/>
                <a:cs typeface="Times New Roman"/>
              </a:rPr>
              <a:t>group.</a:t>
            </a:r>
            <a:endParaRPr sz="1800" dirty="0">
              <a:latin typeface="Times New Roman"/>
              <a:cs typeface="Times New Roman"/>
            </a:endParaRPr>
          </a:p>
          <a:p>
            <a:pPr marL="227965" indent="-215265">
              <a:spcBef>
                <a:spcPts val="1680"/>
              </a:spcBef>
              <a:buSzPct val="80555"/>
              <a:buAutoNum type="arabicPeriod"/>
              <a:tabLst>
                <a:tab pos="227965" algn="l"/>
              </a:tabLst>
            </a:pPr>
            <a:r>
              <a:rPr sz="1800" dirty="0">
                <a:latin typeface="Times New Roman"/>
                <a:cs typeface="Times New Roman"/>
              </a:rPr>
              <a:t>Multiple</a:t>
            </a:r>
            <a:r>
              <a:rPr sz="1800" spc="10" dirty="0">
                <a:latin typeface="Times New Roman"/>
                <a:cs typeface="Times New Roman"/>
              </a:rPr>
              <a:t> </a:t>
            </a:r>
            <a:r>
              <a:rPr sz="1800" dirty="0">
                <a:latin typeface="Times New Roman"/>
                <a:cs typeface="Times New Roman"/>
              </a:rPr>
              <a:t>number</a:t>
            </a:r>
            <a:r>
              <a:rPr sz="1800" spc="-10" dirty="0">
                <a:latin typeface="Times New Roman"/>
                <a:cs typeface="Times New Roman"/>
              </a:rPr>
              <a:t> </a:t>
            </a:r>
            <a:r>
              <a:rPr sz="1800" dirty="0">
                <a:latin typeface="Times New Roman"/>
                <a:cs typeface="Times New Roman"/>
              </a:rPr>
              <a:t>of character</a:t>
            </a:r>
            <a:r>
              <a:rPr sz="1800" spc="5" dirty="0">
                <a:latin typeface="Times New Roman"/>
                <a:cs typeface="Times New Roman"/>
              </a:rPr>
              <a:t> </a:t>
            </a:r>
            <a:r>
              <a:rPr sz="1800" dirty="0">
                <a:latin typeface="Times New Roman"/>
                <a:cs typeface="Times New Roman"/>
              </a:rPr>
              <a:t>groups</a:t>
            </a:r>
            <a:r>
              <a:rPr sz="1800" spc="-5" dirty="0">
                <a:latin typeface="Times New Roman"/>
                <a:cs typeface="Times New Roman"/>
              </a:rPr>
              <a:t> </a:t>
            </a:r>
            <a:r>
              <a:rPr sz="1800" dirty="0">
                <a:latin typeface="Times New Roman"/>
                <a:cs typeface="Times New Roman"/>
              </a:rPr>
              <a:t>are</a:t>
            </a:r>
            <a:r>
              <a:rPr sz="1800" spc="-5" dirty="0">
                <a:latin typeface="Times New Roman"/>
                <a:cs typeface="Times New Roman"/>
              </a:rPr>
              <a:t> </a:t>
            </a:r>
            <a:r>
              <a:rPr sz="1800" dirty="0">
                <a:latin typeface="Times New Roman"/>
                <a:cs typeface="Times New Roman"/>
              </a:rPr>
              <a:t>allowed</a:t>
            </a:r>
            <a:r>
              <a:rPr sz="1800" spc="-5" dirty="0">
                <a:latin typeface="Times New Roman"/>
                <a:cs typeface="Times New Roman"/>
              </a:rPr>
              <a:t> </a:t>
            </a:r>
            <a:r>
              <a:rPr sz="1800" dirty="0">
                <a:latin typeface="Times New Roman"/>
                <a:cs typeface="Times New Roman"/>
              </a:rPr>
              <a:t>in</a:t>
            </a:r>
            <a:r>
              <a:rPr sz="1800" spc="-5" dirty="0">
                <a:latin typeface="Times New Roman"/>
                <a:cs typeface="Times New Roman"/>
              </a:rPr>
              <a:t> </a:t>
            </a:r>
            <a:r>
              <a:rPr sz="1800" dirty="0">
                <a:latin typeface="Times New Roman"/>
                <a:cs typeface="Times New Roman"/>
              </a:rPr>
              <a:t>a</a:t>
            </a:r>
            <a:r>
              <a:rPr sz="1800" spc="-5" dirty="0">
                <a:latin typeface="Times New Roman"/>
                <a:cs typeface="Times New Roman"/>
              </a:rPr>
              <a:t> </a:t>
            </a:r>
            <a:r>
              <a:rPr sz="1800" dirty="0">
                <a:latin typeface="Times New Roman"/>
                <a:cs typeface="Times New Roman"/>
              </a:rPr>
              <a:t>control</a:t>
            </a:r>
            <a:r>
              <a:rPr sz="1800" spc="5" dirty="0">
                <a:latin typeface="Times New Roman"/>
                <a:cs typeface="Times New Roman"/>
              </a:rPr>
              <a:t> </a:t>
            </a:r>
            <a:r>
              <a:rPr sz="1800" dirty="0">
                <a:latin typeface="Times New Roman"/>
                <a:cs typeface="Times New Roman"/>
              </a:rPr>
              <a:t>string.</a:t>
            </a:r>
            <a:r>
              <a:rPr sz="1800" spc="10" dirty="0">
                <a:latin typeface="Times New Roman"/>
                <a:cs typeface="Times New Roman"/>
              </a:rPr>
              <a:t> </a:t>
            </a:r>
            <a:r>
              <a:rPr sz="1800" dirty="0">
                <a:latin typeface="Times New Roman"/>
                <a:cs typeface="Times New Roman"/>
              </a:rPr>
              <a:t>They</a:t>
            </a:r>
            <a:r>
              <a:rPr sz="1800" spc="10" dirty="0">
                <a:latin typeface="Times New Roman"/>
                <a:cs typeface="Times New Roman"/>
              </a:rPr>
              <a:t> </a:t>
            </a:r>
            <a:r>
              <a:rPr sz="1800" dirty="0">
                <a:latin typeface="Times New Roman"/>
                <a:cs typeface="Times New Roman"/>
              </a:rPr>
              <a:t>must</a:t>
            </a:r>
            <a:r>
              <a:rPr sz="1800" spc="5" dirty="0">
                <a:latin typeface="Times New Roman"/>
                <a:cs typeface="Times New Roman"/>
              </a:rPr>
              <a:t> </a:t>
            </a:r>
            <a:r>
              <a:rPr sz="1800" spc="-25" dirty="0">
                <a:latin typeface="Times New Roman"/>
                <a:cs typeface="Times New Roman"/>
              </a:rPr>
              <a:t>be</a:t>
            </a:r>
            <a:endParaRPr sz="1800" dirty="0">
              <a:latin typeface="Times New Roman"/>
              <a:cs typeface="Times New Roman"/>
            </a:endParaRPr>
          </a:p>
          <a:p>
            <a:pPr marL="228600">
              <a:spcBef>
                <a:spcPts val="1080"/>
              </a:spcBef>
            </a:pPr>
            <a:r>
              <a:rPr sz="1800" dirty="0">
                <a:latin typeface="Times New Roman"/>
                <a:cs typeface="Times New Roman"/>
              </a:rPr>
              <a:t>separated</a:t>
            </a:r>
            <a:r>
              <a:rPr sz="1800" spc="-50" dirty="0">
                <a:latin typeface="Times New Roman"/>
                <a:cs typeface="Times New Roman"/>
              </a:rPr>
              <a:t> </a:t>
            </a:r>
            <a:r>
              <a:rPr sz="1800" dirty="0">
                <a:latin typeface="Times New Roman"/>
                <a:cs typeface="Times New Roman"/>
              </a:rPr>
              <a:t>by</a:t>
            </a:r>
            <a:r>
              <a:rPr sz="1800" spc="-20" dirty="0">
                <a:latin typeface="Times New Roman"/>
                <a:cs typeface="Times New Roman"/>
              </a:rPr>
              <a:t> </a:t>
            </a:r>
            <a:r>
              <a:rPr sz="1800" dirty="0">
                <a:latin typeface="Times New Roman"/>
                <a:cs typeface="Times New Roman"/>
              </a:rPr>
              <a:t>blank</a:t>
            </a:r>
            <a:r>
              <a:rPr sz="1800" spc="-70" dirty="0">
                <a:latin typeface="Times New Roman"/>
                <a:cs typeface="Times New Roman"/>
              </a:rPr>
              <a:t> </a:t>
            </a:r>
            <a:r>
              <a:rPr sz="1800" spc="-10" dirty="0">
                <a:latin typeface="Times New Roman"/>
                <a:cs typeface="Times New Roman"/>
              </a:rPr>
              <a:t>spaces.</a:t>
            </a:r>
            <a:endParaRPr sz="1800" dirty="0">
              <a:latin typeface="Times New Roman"/>
              <a:cs typeface="Times New Roman"/>
            </a:endParaRPr>
          </a:p>
          <a:p>
            <a:pPr marL="228600" indent="-215900">
              <a:spcBef>
                <a:spcPts val="1680"/>
              </a:spcBef>
              <a:buSzPct val="80555"/>
              <a:buAutoNum type="arabicPeriod" startAt="4"/>
              <a:tabLst>
                <a:tab pos="228600" algn="l"/>
              </a:tabLst>
            </a:pPr>
            <a:r>
              <a:rPr sz="1800" dirty="0">
                <a:latin typeface="Times New Roman"/>
                <a:cs typeface="Times New Roman"/>
              </a:rPr>
              <a:t>Each</a:t>
            </a:r>
            <a:r>
              <a:rPr sz="1800" spc="155" dirty="0">
                <a:latin typeface="Times New Roman"/>
                <a:cs typeface="Times New Roman"/>
              </a:rPr>
              <a:t> </a:t>
            </a:r>
            <a:r>
              <a:rPr sz="1800" dirty="0">
                <a:latin typeface="Times New Roman"/>
                <a:cs typeface="Times New Roman"/>
              </a:rPr>
              <a:t>input</a:t>
            </a:r>
            <a:r>
              <a:rPr sz="1800" spc="155" dirty="0">
                <a:latin typeface="Times New Roman"/>
                <a:cs typeface="Times New Roman"/>
              </a:rPr>
              <a:t> </a:t>
            </a:r>
            <a:r>
              <a:rPr sz="1800" dirty="0">
                <a:latin typeface="Times New Roman"/>
                <a:cs typeface="Times New Roman"/>
              </a:rPr>
              <a:t>variable</a:t>
            </a:r>
            <a:r>
              <a:rPr sz="1800" spc="160" dirty="0">
                <a:latin typeface="Times New Roman"/>
                <a:cs typeface="Times New Roman"/>
              </a:rPr>
              <a:t> </a:t>
            </a:r>
            <a:r>
              <a:rPr sz="1800" dirty="0">
                <a:latin typeface="Times New Roman"/>
                <a:cs typeface="Times New Roman"/>
              </a:rPr>
              <a:t>must</a:t>
            </a:r>
            <a:r>
              <a:rPr sz="1800" spc="165" dirty="0">
                <a:latin typeface="Times New Roman"/>
                <a:cs typeface="Times New Roman"/>
              </a:rPr>
              <a:t> </a:t>
            </a:r>
            <a:r>
              <a:rPr sz="1800" dirty="0">
                <a:latin typeface="Times New Roman"/>
                <a:cs typeface="Times New Roman"/>
              </a:rPr>
              <a:t>in</a:t>
            </a:r>
            <a:r>
              <a:rPr sz="1800" spc="155" dirty="0">
                <a:latin typeface="Times New Roman"/>
                <a:cs typeface="Times New Roman"/>
              </a:rPr>
              <a:t> </a:t>
            </a:r>
            <a:r>
              <a:rPr sz="1800" dirty="0">
                <a:latin typeface="Times New Roman"/>
                <a:cs typeface="Times New Roman"/>
              </a:rPr>
              <a:t>the</a:t>
            </a:r>
            <a:r>
              <a:rPr sz="1800" spc="150" dirty="0">
                <a:latin typeface="Times New Roman"/>
                <a:cs typeface="Times New Roman"/>
              </a:rPr>
              <a:t> </a:t>
            </a:r>
            <a:r>
              <a:rPr sz="1800" dirty="0">
                <a:latin typeface="Times New Roman"/>
                <a:cs typeface="Times New Roman"/>
              </a:rPr>
              <a:t>address_list</a:t>
            </a:r>
            <a:r>
              <a:rPr sz="1800" spc="170" dirty="0">
                <a:latin typeface="Times New Roman"/>
                <a:cs typeface="Times New Roman"/>
              </a:rPr>
              <a:t> </a:t>
            </a:r>
            <a:r>
              <a:rPr sz="1800" dirty="0">
                <a:latin typeface="Times New Roman"/>
                <a:cs typeface="Times New Roman"/>
              </a:rPr>
              <a:t>must</a:t>
            </a:r>
            <a:r>
              <a:rPr sz="1800" spc="170" dirty="0">
                <a:latin typeface="Times New Roman"/>
                <a:cs typeface="Times New Roman"/>
              </a:rPr>
              <a:t> </a:t>
            </a:r>
            <a:r>
              <a:rPr sz="1800" dirty="0">
                <a:latin typeface="Times New Roman"/>
                <a:cs typeface="Times New Roman"/>
              </a:rPr>
              <a:t>be</a:t>
            </a:r>
            <a:r>
              <a:rPr sz="1800" spc="170" dirty="0">
                <a:latin typeface="Times New Roman"/>
                <a:cs typeface="Times New Roman"/>
              </a:rPr>
              <a:t> </a:t>
            </a:r>
            <a:r>
              <a:rPr sz="1800" dirty="0">
                <a:latin typeface="Times New Roman"/>
                <a:cs typeface="Times New Roman"/>
              </a:rPr>
              <a:t>preceded</a:t>
            </a:r>
            <a:r>
              <a:rPr sz="1800" spc="155" dirty="0">
                <a:latin typeface="Times New Roman"/>
                <a:cs typeface="Times New Roman"/>
              </a:rPr>
              <a:t> </a:t>
            </a:r>
            <a:r>
              <a:rPr sz="1800" dirty="0">
                <a:latin typeface="Times New Roman"/>
                <a:cs typeface="Times New Roman"/>
              </a:rPr>
              <a:t>by</a:t>
            </a:r>
            <a:r>
              <a:rPr sz="1800" spc="165" dirty="0">
                <a:latin typeface="Times New Roman"/>
                <a:cs typeface="Times New Roman"/>
              </a:rPr>
              <a:t> </a:t>
            </a:r>
            <a:r>
              <a:rPr sz="1800" dirty="0">
                <a:latin typeface="Times New Roman"/>
                <a:cs typeface="Times New Roman"/>
              </a:rPr>
              <a:t>an</a:t>
            </a:r>
            <a:r>
              <a:rPr sz="1800" spc="155" dirty="0">
                <a:latin typeface="Times New Roman"/>
                <a:cs typeface="Times New Roman"/>
              </a:rPr>
              <a:t> </a:t>
            </a:r>
            <a:r>
              <a:rPr sz="1800" spc="-10" dirty="0">
                <a:latin typeface="Times New Roman"/>
                <a:cs typeface="Times New Roman"/>
              </a:rPr>
              <a:t>ampersand</a:t>
            </a:r>
            <a:endParaRPr sz="1800" dirty="0">
              <a:latin typeface="Times New Roman"/>
              <a:cs typeface="Times New Roman"/>
            </a:endParaRPr>
          </a:p>
          <a:p>
            <a:pPr marL="228600">
              <a:spcBef>
                <a:spcPts val="1080"/>
              </a:spcBef>
            </a:pPr>
            <a:r>
              <a:rPr sz="1800" dirty="0">
                <a:latin typeface="Times New Roman"/>
                <a:cs typeface="Times New Roman"/>
              </a:rPr>
              <a:t>(&amp;)</a:t>
            </a:r>
            <a:r>
              <a:rPr sz="1800" spc="-30" dirty="0">
                <a:latin typeface="Times New Roman"/>
                <a:cs typeface="Times New Roman"/>
              </a:rPr>
              <a:t> </a:t>
            </a:r>
            <a:r>
              <a:rPr sz="1800" spc="-10" dirty="0">
                <a:latin typeface="Times New Roman"/>
                <a:cs typeface="Times New Roman"/>
              </a:rPr>
              <a:t>symbol.</a:t>
            </a:r>
            <a:endParaRPr sz="1800" dirty="0">
              <a:latin typeface="Times New Roman"/>
              <a:cs typeface="Times New Roman"/>
            </a:endParaRPr>
          </a:p>
          <a:p>
            <a:pPr marL="228600" marR="5080" indent="-216535">
              <a:spcBef>
                <a:spcPts val="605"/>
              </a:spcBef>
              <a:buSzPct val="80555"/>
              <a:buAutoNum type="arabicPeriod" startAt="5"/>
              <a:tabLst>
                <a:tab pos="228600" algn="l"/>
              </a:tabLst>
            </a:pPr>
            <a:r>
              <a:rPr sz="1800" dirty="0">
                <a:latin typeface="Times New Roman"/>
                <a:cs typeface="Times New Roman"/>
              </a:rPr>
              <a:t>White</a:t>
            </a:r>
            <a:r>
              <a:rPr sz="1800" spc="75" dirty="0">
                <a:latin typeface="Times New Roman"/>
                <a:cs typeface="Times New Roman"/>
              </a:rPr>
              <a:t> </a:t>
            </a:r>
            <a:r>
              <a:rPr sz="1800" dirty="0">
                <a:latin typeface="Times New Roman"/>
                <a:cs typeface="Times New Roman"/>
              </a:rPr>
              <a:t>spaces</a:t>
            </a:r>
            <a:r>
              <a:rPr sz="1800" spc="65" dirty="0">
                <a:latin typeface="Times New Roman"/>
                <a:cs typeface="Times New Roman"/>
              </a:rPr>
              <a:t> </a:t>
            </a:r>
            <a:r>
              <a:rPr sz="1800" dirty="0">
                <a:latin typeface="Times New Roman"/>
                <a:cs typeface="Times New Roman"/>
              </a:rPr>
              <a:t>may</a:t>
            </a:r>
            <a:r>
              <a:rPr sz="1800" spc="80" dirty="0">
                <a:latin typeface="Times New Roman"/>
                <a:cs typeface="Times New Roman"/>
              </a:rPr>
              <a:t> </a:t>
            </a:r>
            <a:r>
              <a:rPr sz="1800" dirty="0">
                <a:latin typeface="Times New Roman"/>
                <a:cs typeface="Times New Roman"/>
              </a:rPr>
              <a:t>be</a:t>
            </a:r>
            <a:r>
              <a:rPr sz="1800" spc="65" dirty="0">
                <a:latin typeface="Times New Roman"/>
                <a:cs typeface="Times New Roman"/>
              </a:rPr>
              <a:t> </a:t>
            </a:r>
            <a:r>
              <a:rPr sz="1800" dirty="0">
                <a:latin typeface="Times New Roman"/>
                <a:cs typeface="Times New Roman"/>
              </a:rPr>
              <a:t>included</a:t>
            </a:r>
            <a:r>
              <a:rPr sz="1800" spc="80" dirty="0">
                <a:latin typeface="Times New Roman"/>
                <a:cs typeface="Times New Roman"/>
              </a:rPr>
              <a:t> </a:t>
            </a:r>
            <a:r>
              <a:rPr sz="1800" dirty="0">
                <a:latin typeface="Times New Roman"/>
                <a:cs typeface="Times New Roman"/>
              </a:rPr>
              <a:t>in</a:t>
            </a:r>
            <a:r>
              <a:rPr sz="1800" spc="70" dirty="0">
                <a:latin typeface="Times New Roman"/>
                <a:cs typeface="Times New Roman"/>
              </a:rPr>
              <a:t> </a:t>
            </a:r>
            <a:r>
              <a:rPr sz="1800" dirty="0">
                <a:latin typeface="Times New Roman"/>
                <a:cs typeface="Times New Roman"/>
              </a:rPr>
              <a:t>the</a:t>
            </a:r>
            <a:r>
              <a:rPr sz="1800" spc="65" dirty="0">
                <a:latin typeface="Times New Roman"/>
                <a:cs typeface="Times New Roman"/>
              </a:rPr>
              <a:t> </a:t>
            </a:r>
            <a:r>
              <a:rPr sz="1800" dirty="0">
                <a:latin typeface="Times New Roman"/>
                <a:cs typeface="Times New Roman"/>
              </a:rPr>
              <a:t>address_list,</a:t>
            </a:r>
            <a:r>
              <a:rPr sz="1800" spc="75" dirty="0">
                <a:latin typeface="Times New Roman"/>
                <a:cs typeface="Times New Roman"/>
              </a:rPr>
              <a:t> </a:t>
            </a:r>
            <a:r>
              <a:rPr sz="1800" dirty="0">
                <a:latin typeface="Times New Roman"/>
                <a:cs typeface="Times New Roman"/>
              </a:rPr>
              <a:t>but</a:t>
            </a:r>
            <a:r>
              <a:rPr sz="1800" spc="60" dirty="0">
                <a:latin typeface="Times New Roman"/>
                <a:cs typeface="Times New Roman"/>
              </a:rPr>
              <a:t> </a:t>
            </a:r>
            <a:r>
              <a:rPr sz="1800" dirty="0">
                <a:latin typeface="Times New Roman"/>
                <a:cs typeface="Times New Roman"/>
              </a:rPr>
              <a:t>all</a:t>
            </a:r>
            <a:r>
              <a:rPr sz="1800" spc="65" dirty="0">
                <a:latin typeface="Times New Roman"/>
                <a:cs typeface="Times New Roman"/>
              </a:rPr>
              <a:t> </a:t>
            </a:r>
            <a:r>
              <a:rPr sz="1800" dirty="0">
                <a:latin typeface="Times New Roman"/>
                <a:cs typeface="Times New Roman"/>
              </a:rPr>
              <a:t>variables</a:t>
            </a:r>
            <a:r>
              <a:rPr sz="1800" spc="75" dirty="0">
                <a:latin typeface="Times New Roman"/>
                <a:cs typeface="Times New Roman"/>
              </a:rPr>
              <a:t> </a:t>
            </a:r>
            <a:r>
              <a:rPr sz="1800" dirty="0">
                <a:latin typeface="Times New Roman"/>
                <a:cs typeface="Times New Roman"/>
              </a:rPr>
              <a:t>in</a:t>
            </a:r>
            <a:r>
              <a:rPr sz="1800" spc="60" dirty="0">
                <a:latin typeface="Times New Roman"/>
                <a:cs typeface="Times New Roman"/>
              </a:rPr>
              <a:t> </a:t>
            </a:r>
            <a:r>
              <a:rPr sz="1800" dirty="0">
                <a:latin typeface="Times New Roman"/>
                <a:cs typeface="Times New Roman"/>
              </a:rPr>
              <a:t>the</a:t>
            </a:r>
            <a:r>
              <a:rPr sz="1800" spc="65" dirty="0">
                <a:latin typeface="Times New Roman"/>
                <a:cs typeface="Times New Roman"/>
              </a:rPr>
              <a:t> </a:t>
            </a:r>
            <a:r>
              <a:rPr sz="1800" spc="-10" dirty="0">
                <a:latin typeface="Times New Roman"/>
                <a:cs typeface="Times New Roman"/>
              </a:rPr>
              <a:t>address </a:t>
            </a:r>
            <a:r>
              <a:rPr sz="1800" dirty="0">
                <a:latin typeface="Times New Roman"/>
                <a:cs typeface="Times New Roman"/>
              </a:rPr>
              <a:t>list</a:t>
            </a:r>
            <a:r>
              <a:rPr sz="1800" spc="-40" dirty="0">
                <a:latin typeface="Times New Roman"/>
                <a:cs typeface="Times New Roman"/>
              </a:rPr>
              <a:t> </a:t>
            </a:r>
            <a:r>
              <a:rPr sz="1800" dirty="0">
                <a:latin typeface="Times New Roman"/>
                <a:cs typeface="Times New Roman"/>
              </a:rPr>
              <a:t>must</a:t>
            </a:r>
            <a:r>
              <a:rPr sz="1800" spc="-10" dirty="0">
                <a:latin typeface="Times New Roman"/>
                <a:cs typeface="Times New Roman"/>
              </a:rPr>
              <a:t> </a:t>
            </a:r>
            <a:r>
              <a:rPr sz="1800" dirty="0">
                <a:latin typeface="Times New Roman"/>
                <a:cs typeface="Times New Roman"/>
              </a:rPr>
              <a:t>be</a:t>
            </a:r>
            <a:r>
              <a:rPr sz="1800" spc="-25" dirty="0">
                <a:latin typeface="Times New Roman"/>
                <a:cs typeface="Times New Roman"/>
              </a:rPr>
              <a:t> </a:t>
            </a:r>
            <a:r>
              <a:rPr sz="1800" dirty="0">
                <a:latin typeface="Times New Roman"/>
                <a:cs typeface="Times New Roman"/>
              </a:rPr>
              <a:t>separated</a:t>
            </a:r>
            <a:r>
              <a:rPr sz="1800" spc="-40" dirty="0">
                <a:latin typeface="Times New Roman"/>
                <a:cs typeface="Times New Roman"/>
              </a:rPr>
              <a:t> </a:t>
            </a:r>
            <a:r>
              <a:rPr sz="1800" dirty="0">
                <a:latin typeface="Times New Roman"/>
                <a:cs typeface="Times New Roman"/>
              </a:rPr>
              <a:t>by</a:t>
            </a:r>
            <a:r>
              <a:rPr sz="1800" spc="-60" dirty="0">
                <a:latin typeface="Times New Roman"/>
                <a:cs typeface="Times New Roman"/>
              </a:rPr>
              <a:t> </a:t>
            </a:r>
            <a:r>
              <a:rPr sz="1800" spc="-10" dirty="0">
                <a:latin typeface="Times New Roman"/>
                <a:cs typeface="Times New Roman"/>
              </a:rPr>
              <a:t>commas.</a:t>
            </a:r>
            <a:endParaRPr sz="1800" dirty="0">
              <a:latin typeface="Times New Roman"/>
              <a:cs typeface="Times New Roman"/>
            </a:endParaRPr>
          </a:p>
          <a:p>
            <a:pPr marL="227965" indent="-215265">
              <a:spcBef>
                <a:spcPts val="1680"/>
              </a:spcBef>
              <a:buSzPct val="80555"/>
              <a:buAutoNum type="arabicPeriod" startAt="5"/>
              <a:tabLst>
                <a:tab pos="227965" algn="l"/>
              </a:tabLst>
            </a:pPr>
            <a:r>
              <a:rPr sz="1800" dirty="0">
                <a:latin typeface="Times New Roman"/>
                <a:cs typeface="Times New Roman"/>
              </a:rPr>
              <a:t>Address_list</a:t>
            </a:r>
            <a:r>
              <a:rPr sz="1800" spc="-35" dirty="0">
                <a:latin typeface="Times New Roman"/>
                <a:cs typeface="Times New Roman"/>
              </a:rPr>
              <a:t> </a:t>
            </a:r>
            <a:r>
              <a:rPr sz="1800" dirty="0">
                <a:latin typeface="Times New Roman"/>
                <a:cs typeface="Times New Roman"/>
              </a:rPr>
              <a:t>must not</a:t>
            </a:r>
            <a:r>
              <a:rPr sz="1800" spc="-15" dirty="0">
                <a:latin typeface="Times New Roman"/>
                <a:cs typeface="Times New Roman"/>
              </a:rPr>
              <a:t> </a:t>
            </a:r>
            <a:r>
              <a:rPr sz="1800" dirty="0">
                <a:latin typeface="Times New Roman"/>
                <a:cs typeface="Times New Roman"/>
              </a:rPr>
              <a:t>be</a:t>
            </a:r>
            <a:r>
              <a:rPr sz="1800" spc="-10" dirty="0">
                <a:latin typeface="Times New Roman"/>
                <a:cs typeface="Times New Roman"/>
              </a:rPr>
              <a:t> </a:t>
            </a:r>
            <a:r>
              <a:rPr sz="1800" dirty="0">
                <a:latin typeface="Times New Roman"/>
                <a:cs typeface="Times New Roman"/>
              </a:rPr>
              <a:t>enclosed</a:t>
            </a:r>
            <a:r>
              <a:rPr sz="1800" spc="-25" dirty="0">
                <a:latin typeface="Times New Roman"/>
                <a:cs typeface="Times New Roman"/>
              </a:rPr>
              <a:t> </a:t>
            </a:r>
            <a:r>
              <a:rPr sz="1800" dirty="0">
                <a:latin typeface="Times New Roman"/>
                <a:cs typeface="Times New Roman"/>
              </a:rPr>
              <a:t>within</a:t>
            </a:r>
            <a:r>
              <a:rPr sz="1800" spc="-30" dirty="0">
                <a:latin typeface="Times New Roman"/>
                <a:cs typeface="Times New Roman"/>
              </a:rPr>
              <a:t> </a:t>
            </a:r>
            <a:r>
              <a:rPr sz="1800" dirty="0">
                <a:latin typeface="Times New Roman"/>
                <a:cs typeface="Times New Roman"/>
              </a:rPr>
              <a:t>double</a:t>
            </a:r>
            <a:r>
              <a:rPr sz="1800" spc="-20" dirty="0">
                <a:latin typeface="Times New Roman"/>
                <a:cs typeface="Times New Roman"/>
              </a:rPr>
              <a:t> </a:t>
            </a:r>
            <a:r>
              <a:rPr sz="1800" spc="-10" dirty="0">
                <a:latin typeface="Times New Roman"/>
                <a:cs typeface="Times New Roman"/>
              </a:rPr>
              <a:t>quotes.</a:t>
            </a:r>
            <a:endParaRPr sz="1800" dirty="0">
              <a:latin typeface="Times New Roman"/>
              <a:cs typeface="Times New Roman"/>
            </a:endParaRPr>
          </a:p>
          <a:p>
            <a:pPr marL="228600" marR="5080" indent="-216535">
              <a:spcBef>
                <a:spcPts val="600"/>
              </a:spcBef>
              <a:buSzPct val="80555"/>
              <a:buAutoNum type="arabicPeriod" startAt="5"/>
              <a:tabLst>
                <a:tab pos="228600" algn="l"/>
              </a:tabLst>
            </a:pPr>
            <a:r>
              <a:rPr sz="1800" dirty="0">
                <a:latin typeface="Times New Roman"/>
                <a:cs typeface="Times New Roman"/>
              </a:rPr>
              <a:t>The</a:t>
            </a:r>
            <a:r>
              <a:rPr sz="1800" spc="315" dirty="0">
                <a:latin typeface="Times New Roman"/>
                <a:cs typeface="Times New Roman"/>
              </a:rPr>
              <a:t> </a:t>
            </a:r>
            <a:r>
              <a:rPr sz="1800" dirty="0">
                <a:latin typeface="Times New Roman"/>
                <a:cs typeface="Times New Roman"/>
              </a:rPr>
              <a:t>number</a:t>
            </a:r>
            <a:r>
              <a:rPr sz="1800" spc="315" dirty="0">
                <a:latin typeface="Times New Roman"/>
                <a:cs typeface="Times New Roman"/>
              </a:rPr>
              <a:t> </a:t>
            </a:r>
            <a:r>
              <a:rPr sz="1800" dirty="0">
                <a:latin typeface="Times New Roman"/>
                <a:cs typeface="Times New Roman"/>
              </a:rPr>
              <a:t>of</a:t>
            </a:r>
            <a:r>
              <a:rPr sz="1800" spc="295" dirty="0">
                <a:latin typeface="Times New Roman"/>
                <a:cs typeface="Times New Roman"/>
              </a:rPr>
              <a:t> </a:t>
            </a:r>
            <a:r>
              <a:rPr sz="1800" dirty="0">
                <a:latin typeface="Times New Roman"/>
                <a:cs typeface="Times New Roman"/>
              </a:rPr>
              <a:t>character</a:t>
            </a:r>
            <a:r>
              <a:rPr sz="1800" spc="315" dirty="0">
                <a:latin typeface="Times New Roman"/>
                <a:cs typeface="Times New Roman"/>
              </a:rPr>
              <a:t> </a:t>
            </a:r>
            <a:r>
              <a:rPr sz="1800" dirty="0">
                <a:latin typeface="Times New Roman"/>
                <a:cs typeface="Times New Roman"/>
              </a:rPr>
              <a:t>groups,</a:t>
            </a:r>
            <a:r>
              <a:rPr sz="1800" spc="315" dirty="0">
                <a:latin typeface="Times New Roman"/>
                <a:cs typeface="Times New Roman"/>
              </a:rPr>
              <a:t> </a:t>
            </a:r>
            <a:r>
              <a:rPr sz="1800" dirty="0">
                <a:latin typeface="Times New Roman"/>
                <a:cs typeface="Times New Roman"/>
              </a:rPr>
              <a:t>data</a:t>
            </a:r>
            <a:r>
              <a:rPr sz="1800" spc="305" dirty="0">
                <a:latin typeface="Times New Roman"/>
                <a:cs typeface="Times New Roman"/>
              </a:rPr>
              <a:t> </a:t>
            </a:r>
            <a:r>
              <a:rPr sz="1800" dirty="0">
                <a:latin typeface="Times New Roman"/>
                <a:cs typeface="Times New Roman"/>
              </a:rPr>
              <a:t>type</a:t>
            </a:r>
            <a:r>
              <a:rPr sz="1800" spc="315" dirty="0">
                <a:latin typeface="Times New Roman"/>
                <a:cs typeface="Times New Roman"/>
              </a:rPr>
              <a:t> </a:t>
            </a:r>
            <a:r>
              <a:rPr sz="1800" dirty="0">
                <a:latin typeface="Times New Roman"/>
                <a:cs typeface="Times New Roman"/>
              </a:rPr>
              <a:t>and</a:t>
            </a:r>
            <a:r>
              <a:rPr sz="1800" spc="310" dirty="0">
                <a:latin typeface="Times New Roman"/>
                <a:cs typeface="Times New Roman"/>
              </a:rPr>
              <a:t> </a:t>
            </a:r>
            <a:r>
              <a:rPr sz="1800" dirty="0">
                <a:latin typeface="Times New Roman"/>
                <a:cs typeface="Times New Roman"/>
              </a:rPr>
              <a:t>sequence</a:t>
            </a:r>
            <a:r>
              <a:rPr sz="1800" spc="305" dirty="0">
                <a:latin typeface="Times New Roman"/>
                <a:cs typeface="Times New Roman"/>
              </a:rPr>
              <a:t> </a:t>
            </a:r>
            <a:r>
              <a:rPr sz="1800" dirty="0">
                <a:latin typeface="Times New Roman"/>
                <a:cs typeface="Times New Roman"/>
              </a:rPr>
              <a:t>in</a:t>
            </a:r>
            <a:r>
              <a:rPr sz="1800" spc="310" dirty="0">
                <a:latin typeface="Times New Roman"/>
                <a:cs typeface="Times New Roman"/>
              </a:rPr>
              <a:t> </a:t>
            </a:r>
            <a:r>
              <a:rPr sz="1800" dirty="0">
                <a:latin typeface="Times New Roman"/>
                <a:cs typeface="Times New Roman"/>
              </a:rPr>
              <a:t>the</a:t>
            </a:r>
            <a:r>
              <a:rPr sz="1800" spc="310" dirty="0">
                <a:latin typeface="Times New Roman"/>
                <a:cs typeface="Times New Roman"/>
              </a:rPr>
              <a:t> </a:t>
            </a:r>
            <a:r>
              <a:rPr sz="1800" dirty="0">
                <a:latin typeface="Times New Roman"/>
                <a:cs typeface="Times New Roman"/>
              </a:rPr>
              <a:t>control</a:t>
            </a:r>
            <a:r>
              <a:rPr sz="1800" spc="310" dirty="0">
                <a:latin typeface="Times New Roman"/>
                <a:cs typeface="Times New Roman"/>
              </a:rPr>
              <a:t> </a:t>
            </a:r>
            <a:r>
              <a:rPr sz="1800" spc="-10" dirty="0">
                <a:latin typeface="Times New Roman"/>
                <a:cs typeface="Times New Roman"/>
              </a:rPr>
              <a:t>string </a:t>
            </a:r>
            <a:r>
              <a:rPr sz="1800" dirty="0">
                <a:latin typeface="Times New Roman"/>
                <a:cs typeface="Times New Roman"/>
              </a:rPr>
              <a:t>should</a:t>
            </a:r>
            <a:r>
              <a:rPr sz="1800" spc="-40" dirty="0">
                <a:latin typeface="Times New Roman"/>
                <a:cs typeface="Times New Roman"/>
              </a:rPr>
              <a:t> </a:t>
            </a:r>
            <a:r>
              <a:rPr sz="1800" dirty="0">
                <a:latin typeface="Times New Roman"/>
                <a:cs typeface="Times New Roman"/>
              </a:rPr>
              <a:t>match</a:t>
            </a:r>
            <a:r>
              <a:rPr sz="1800" spc="-25" dirty="0">
                <a:latin typeface="Times New Roman"/>
                <a:cs typeface="Times New Roman"/>
              </a:rPr>
              <a:t> </a:t>
            </a:r>
            <a:r>
              <a:rPr sz="1800" dirty="0">
                <a:latin typeface="Times New Roman"/>
                <a:cs typeface="Times New Roman"/>
              </a:rPr>
              <a:t>those</a:t>
            </a:r>
            <a:r>
              <a:rPr sz="1800" spc="-35" dirty="0">
                <a:latin typeface="Times New Roman"/>
                <a:cs typeface="Times New Roman"/>
              </a:rPr>
              <a:t> </a:t>
            </a:r>
            <a:r>
              <a:rPr sz="1800" dirty="0">
                <a:latin typeface="Times New Roman"/>
                <a:cs typeface="Times New Roman"/>
              </a:rPr>
              <a:t>of</a:t>
            </a:r>
            <a:r>
              <a:rPr sz="1800" spc="-20" dirty="0">
                <a:latin typeface="Times New Roman"/>
                <a:cs typeface="Times New Roman"/>
              </a:rPr>
              <a:t> </a:t>
            </a:r>
            <a:r>
              <a:rPr sz="1800" dirty="0">
                <a:latin typeface="Times New Roman"/>
                <a:cs typeface="Times New Roman"/>
              </a:rPr>
              <a:t>the</a:t>
            </a:r>
            <a:r>
              <a:rPr sz="1800" spc="-35" dirty="0">
                <a:latin typeface="Times New Roman"/>
                <a:cs typeface="Times New Roman"/>
              </a:rPr>
              <a:t> </a:t>
            </a:r>
            <a:r>
              <a:rPr sz="1800" dirty="0">
                <a:latin typeface="Times New Roman"/>
                <a:cs typeface="Times New Roman"/>
              </a:rPr>
              <a:t>variables</a:t>
            </a:r>
            <a:r>
              <a:rPr sz="1800" spc="-50" dirty="0">
                <a:latin typeface="Times New Roman"/>
                <a:cs typeface="Times New Roman"/>
              </a:rPr>
              <a:t> </a:t>
            </a:r>
            <a:r>
              <a:rPr sz="1800" dirty="0">
                <a:latin typeface="Times New Roman"/>
                <a:cs typeface="Times New Roman"/>
              </a:rPr>
              <a:t>in</a:t>
            </a:r>
            <a:r>
              <a:rPr sz="1800" spc="-30" dirty="0">
                <a:latin typeface="Times New Roman"/>
                <a:cs typeface="Times New Roman"/>
              </a:rPr>
              <a:t> </a:t>
            </a:r>
            <a:r>
              <a:rPr sz="1800" dirty="0">
                <a:latin typeface="Times New Roman"/>
                <a:cs typeface="Times New Roman"/>
              </a:rPr>
              <a:t>the</a:t>
            </a:r>
            <a:r>
              <a:rPr sz="1800" spc="-80" dirty="0">
                <a:latin typeface="Times New Roman"/>
                <a:cs typeface="Times New Roman"/>
              </a:rPr>
              <a:t> </a:t>
            </a:r>
            <a:r>
              <a:rPr sz="1800" spc="-10" dirty="0">
                <a:latin typeface="Times New Roman"/>
                <a:cs typeface="Times New Roman"/>
              </a:rPr>
              <a:t>address_list.</a:t>
            </a:r>
            <a:endParaRPr sz="1800" dirty="0">
              <a:latin typeface="Times New Roman"/>
              <a:cs typeface="Times New Roman"/>
            </a:endParaRPr>
          </a:p>
          <a:p>
            <a:pPr marL="227965" indent="-215265">
              <a:spcBef>
                <a:spcPts val="1680"/>
              </a:spcBef>
              <a:buSzPct val="80555"/>
              <a:buAutoNum type="arabicPeriod" startAt="5"/>
              <a:tabLst>
                <a:tab pos="227965" algn="l"/>
              </a:tabLst>
            </a:pPr>
            <a:r>
              <a:rPr sz="1800" dirty="0">
                <a:latin typeface="Times New Roman"/>
                <a:cs typeface="Times New Roman"/>
              </a:rPr>
              <a:t>A</a:t>
            </a:r>
            <a:r>
              <a:rPr sz="1800" spc="-114" dirty="0">
                <a:latin typeface="Times New Roman"/>
                <a:cs typeface="Times New Roman"/>
              </a:rPr>
              <a:t> </a:t>
            </a:r>
            <a:r>
              <a:rPr sz="1800" dirty="0">
                <a:latin typeface="Times New Roman"/>
                <a:cs typeface="Times New Roman"/>
              </a:rPr>
              <a:t>comma should</a:t>
            </a:r>
            <a:r>
              <a:rPr sz="1800" spc="-15" dirty="0">
                <a:latin typeface="Times New Roman"/>
                <a:cs typeface="Times New Roman"/>
              </a:rPr>
              <a:t> </a:t>
            </a:r>
            <a:r>
              <a:rPr sz="1800" dirty="0">
                <a:latin typeface="Times New Roman"/>
                <a:cs typeface="Times New Roman"/>
              </a:rPr>
              <a:t>separate</a:t>
            </a:r>
            <a:r>
              <a:rPr sz="1800" spc="-35" dirty="0">
                <a:latin typeface="Times New Roman"/>
                <a:cs typeface="Times New Roman"/>
              </a:rPr>
              <a:t> </a:t>
            </a: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control</a:t>
            </a:r>
            <a:r>
              <a:rPr sz="1800" spc="-20" dirty="0">
                <a:latin typeface="Times New Roman"/>
                <a:cs typeface="Times New Roman"/>
              </a:rPr>
              <a:t> </a:t>
            </a:r>
            <a:r>
              <a:rPr sz="1800" dirty="0">
                <a:latin typeface="Times New Roman"/>
                <a:cs typeface="Times New Roman"/>
              </a:rPr>
              <a:t>string</a:t>
            </a:r>
            <a:r>
              <a:rPr sz="1800" spc="-25" dirty="0">
                <a:latin typeface="Times New Roman"/>
                <a:cs typeface="Times New Roman"/>
              </a:rPr>
              <a:t> </a:t>
            </a:r>
            <a:r>
              <a:rPr sz="1800" dirty="0">
                <a:latin typeface="Times New Roman"/>
                <a:cs typeface="Times New Roman"/>
              </a:rPr>
              <a:t>and</a:t>
            </a:r>
            <a:r>
              <a:rPr sz="1800" spc="-15" dirty="0">
                <a:latin typeface="Times New Roman"/>
                <a:cs typeface="Times New Roman"/>
              </a:rPr>
              <a:t> </a:t>
            </a:r>
            <a:r>
              <a:rPr sz="1800" dirty="0">
                <a:latin typeface="Times New Roman"/>
                <a:cs typeface="Times New Roman"/>
              </a:rPr>
              <a:t>the</a:t>
            </a:r>
            <a:r>
              <a:rPr sz="1800" spc="-40" dirty="0">
                <a:latin typeface="Times New Roman"/>
                <a:cs typeface="Times New Roman"/>
              </a:rPr>
              <a:t> </a:t>
            </a:r>
            <a:r>
              <a:rPr sz="1800" spc="-10" dirty="0">
                <a:latin typeface="Times New Roman"/>
                <a:cs typeface="Times New Roman"/>
              </a:rPr>
              <a:t>address_list.</a:t>
            </a:r>
            <a:endParaRPr sz="1800" dirty="0">
              <a:latin typeface="Times New Roman"/>
              <a:cs typeface="Times New Roman"/>
            </a:endParaRP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219774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09225" y="671255"/>
            <a:ext cx="6147800" cy="3558667"/>
          </a:xfrm>
          <a:prstGeom prst="rect">
            <a:avLst/>
          </a:prstGeom>
        </p:spPr>
        <p:txBody>
          <a:bodyPr vert="horz" wrap="square" lIns="0" tIns="80010" rIns="0" bIns="0" rtlCol="0">
            <a:spAutoFit/>
          </a:bodyPr>
          <a:lstStyle/>
          <a:p>
            <a:pPr marL="370205" indent="-357505">
              <a:lnSpc>
                <a:spcPct val="100000"/>
              </a:lnSpc>
              <a:spcBef>
                <a:spcPts val="630"/>
              </a:spcBef>
              <a:buSzPct val="105555"/>
              <a:buFont typeface="Times New Roman"/>
              <a:buAutoNum type="arabicPeriod"/>
              <a:tabLst>
                <a:tab pos="370205" algn="l"/>
              </a:tabLst>
            </a:pPr>
            <a:r>
              <a:rPr sz="2800" b="1" dirty="0">
                <a:latin typeface="Times New Roman"/>
                <a:cs typeface="Times New Roman"/>
              </a:rPr>
              <a:t>Reading</a:t>
            </a:r>
            <a:r>
              <a:rPr sz="2800" b="1" spc="-15" dirty="0">
                <a:latin typeface="Times New Roman"/>
                <a:cs typeface="Times New Roman"/>
              </a:rPr>
              <a:t> </a:t>
            </a:r>
            <a:r>
              <a:rPr sz="2800" b="1" dirty="0">
                <a:latin typeface="Times New Roman"/>
                <a:cs typeface="Times New Roman"/>
              </a:rPr>
              <a:t>Integer</a:t>
            </a:r>
            <a:r>
              <a:rPr sz="2800" b="1" spc="-60" dirty="0">
                <a:latin typeface="Times New Roman"/>
                <a:cs typeface="Times New Roman"/>
              </a:rPr>
              <a:t> </a:t>
            </a:r>
            <a:r>
              <a:rPr sz="2800" b="1" spc="-10" dirty="0">
                <a:latin typeface="Times New Roman"/>
                <a:cs typeface="Times New Roman"/>
              </a:rPr>
              <a:t>numbers:</a:t>
            </a:r>
            <a:endParaRPr sz="2800" dirty="0">
              <a:latin typeface="Times New Roman"/>
              <a:cs typeface="Times New Roman"/>
            </a:endParaRPr>
          </a:p>
          <a:p>
            <a:pPr marL="2294255">
              <a:lnSpc>
                <a:spcPct val="100000"/>
              </a:lnSpc>
              <a:spcBef>
                <a:spcPts val="605"/>
              </a:spcBef>
            </a:pPr>
            <a:r>
              <a:rPr sz="2800" b="1" dirty="0">
                <a:solidFill>
                  <a:srgbClr val="C00000"/>
                </a:solidFill>
                <a:latin typeface="Times New Roman"/>
                <a:cs typeface="Times New Roman"/>
              </a:rPr>
              <a:t>scanf(“%d”,</a:t>
            </a:r>
            <a:r>
              <a:rPr sz="2800" b="1" spc="-95" dirty="0">
                <a:solidFill>
                  <a:srgbClr val="C00000"/>
                </a:solidFill>
                <a:latin typeface="Times New Roman"/>
                <a:cs typeface="Times New Roman"/>
              </a:rPr>
              <a:t> </a:t>
            </a:r>
            <a:r>
              <a:rPr sz="2800" b="1" spc="-10" dirty="0">
                <a:solidFill>
                  <a:srgbClr val="C00000"/>
                </a:solidFill>
                <a:latin typeface="Times New Roman"/>
                <a:cs typeface="Times New Roman"/>
              </a:rPr>
              <a:t>&amp;n1);</a:t>
            </a:r>
            <a:endParaRPr sz="2800" dirty="0">
              <a:latin typeface="Times New Roman"/>
              <a:cs typeface="Times New Roman"/>
            </a:endParaRPr>
          </a:p>
          <a:p>
            <a:pPr marL="2294255">
              <a:lnSpc>
                <a:spcPct val="100000"/>
              </a:lnSpc>
              <a:spcBef>
                <a:spcPts val="600"/>
              </a:spcBef>
            </a:pPr>
            <a:r>
              <a:rPr sz="2800" b="1" dirty="0">
                <a:solidFill>
                  <a:srgbClr val="C00000"/>
                </a:solidFill>
                <a:latin typeface="Times New Roman"/>
                <a:cs typeface="Times New Roman"/>
              </a:rPr>
              <a:t>scanf(“%2d”,</a:t>
            </a:r>
            <a:r>
              <a:rPr sz="2800" b="1" spc="-95" dirty="0">
                <a:solidFill>
                  <a:srgbClr val="C00000"/>
                </a:solidFill>
                <a:latin typeface="Times New Roman"/>
                <a:cs typeface="Times New Roman"/>
              </a:rPr>
              <a:t> </a:t>
            </a:r>
            <a:r>
              <a:rPr sz="2800" b="1" spc="-10" dirty="0">
                <a:solidFill>
                  <a:srgbClr val="C00000"/>
                </a:solidFill>
                <a:latin typeface="Times New Roman"/>
                <a:cs typeface="Times New Roman"/>
              </a:rPr>
              <a:t>&amp;n1);</a:t>
            </a:r>
            <a:endParaRPr sz="2800" dirty="0">
              <a:latin typeface="Times New Roman"/>
              <a:cs typeface="Times New Roman"/>
            </a:endParaRPr>
          </a:p>
          <a:p>
            <a:pPr marL="354965" indent="-342265">
              <a:lnSpc>
                <a:spcPct val="100000"/>
              </a:lnSpc>
              <a:spcBef>
                <a:spcPts val="600"/>
              </a:spcBef>
              <a:buAutoNum type="arabicPeriod" startAt="2"/>
              <a:tabLst>
                <a:tab pos="354965" algn="l"/>
              </a:tabLst>
            </a:pPr>
            <a:r>
              <a:rPr sz="2800" b="1" dirty="0">
                <a:latin typeface="Times New Roman"/>
                <a:cs typeface="Times New Roman"/>
              </a:rPr>
              <a:t>Reading</a:t>
            </a:r>
            <a:r>
              <a:rPr sz="2800" b="1" spc="-25" dirty="0">
                <a:latin typeface="Times New Roman"/>
                <a:cs typeface="Times New Roman"/>
              </a:rPr>
              <a:t> </a:t>
            </a:r>
            <a:r>
              <a:rPr sz="2800" b="1" dirty="0">
                <a:latin typeface="Times New Roman"/>
                <a:cs typeface="Times New Roman"/>
              </a:rPr>
              <a:t>Floating</a:t>
            </a:r>
            <a:r>
              <a:rPr sz="2800" b="1" spc="-20" dirty="0">
                <a:latin typeface="Times New Roman"/>
                <a:cs typeface="Times New Roman"/>
              </a:rPr>
              <a:t> </a:t>
            </a:r>
            <a:r>
              <a:rPr sz="2800" b="1" spc="-10" dirty="0">
                <a:latin typeface="Times New Roman"/>
                <a:cs typeface="Times New Roman"/>
              </a:rPr>
              <a:t>numbers:</a:t>
            </a:r>
            <a:endParaRPr sz="2800" dirty="0">
              <a:latin typeface="Times New Roman"/>
              <a:cs typeface="Times New Roman"/>
            </a:endParaRPr>
          </a:p>
          <a:p>
            <a:pPr marL="2294255">
              <a:lnSpc>
                <a:spcPct val="100000"/>
              </a:lnSpc>
              <a:spcBef>
                <a:spcPts val="600"/>
              </a:spcBef>
            </a:pPr>
            <a:r>
              <a:rPr sz="2800" b="1" dirty="0">
                <a:solidFill>
                  <a:srgbClr val="C00000"/>
                </a:solidFill>
                <a:latin typeface="Times New Roman"/>
                <a:cs typeface="Times New Roman"/>
              </a:rPr>
              <a:t>scanf(“%f”,</a:t>
            </a:r>
            <a:r>
              <a:rPr sz="2800" b="1" spc="-35" dirty="0">
                <a:solidFill>
                  <a:srgbClr val="C00000"/>
                </a:solidFill>
                <a:latin typeface="Times New Roman"/>
                <a:cs typeface="Times New Roman"/>
              </a:rPr>
              <a:t> </a:t>
            </a:r>
            <a:r>
              <a:rPr sz="2800" b="1" spc="-10" dirty="0">
                <a:solidFill>
                  <a:srgbClr val="C00000"/>
                </a:solidFill>
                <a:latin typeface="Times New Roman"/>
                <a:cs typeface="Times New Roman"/>
              </a:rPr>
              <a:t>&amp;n1);</a:t>
            </a:r>
            <a:endParaRPr sz="2800" dirty="0">
              <a:latin typeface="Times New Roman"/>
              <a:cs typeface="Times New Roman"/>
            </a:endParaRPr>
          </a:p>
          <a:p>
            <a:pPr marL="412115" indent="-399415">
              <a:lnSpc>
                <a:spcPct val="100000"/>
              </a:lnSpc>
              <a:spcBef>
                <a:spcPts val="600"/>
              </a:spcBef>
              <a:buAutoNum type="arabicPeriod" startAt="3"/>
              <a:tabLst>
                <a:tab pos="412115" algn="l"/>
              </a:tabLst>
            </a:pPr>
            <a:r>
              <a:rPr sz="2800" b="1" dirty="0">
                <a:latin typeface="Times New Roman"/>
                <a:cs typeface="Times New Roman"/>
              </a:rPr>
              <a:t>Reading</a:t>
            </a:r>
            <a:r>
              <a:rPr sz="2800" b="1" spc="415" dirty="0">
                <a:latin typeface="Times New Roman"/>
                <a:cs typeface="Times New Roman"/>
              </a:rPr>
              <a:t> </a:t>
            </a:r>
            <a:r>
              <a:rPr sz="2800" b="1" dirty="0">
                <a:latin typeface="Times New Roman"/>
                <a:cs typeface="Times New Roman"/>
              </a:rPr>
              <a:t>single</a:t>
            </a:r>
            <a:r>
              <a:rPr sz="2800" b="1" spc="-10" dirty="0">
                <a:latin typeface="Times New Roman"/>
                <a:cs typeface="Times New Roman"/>
              </a:rPr>
              <a:t> character</a:t>
            </a:r>
            <a:endParaRPr sz="2800" dirty="0">
              <a:latin typeface="Times New Roman"/>
              <a:cs typeface="Times New Roman"/>
            </a:endParaRPr>
          </a:p>
          <a:p>
            <a:pPr marL="2350770">
              <a:lnSpc>
                <a:spcPct val="100000"/>
              </a:lnSpc>
              <a:spcBef>
                <a:spcPts val="600"/>
              </a:spcBef>
            </a:pPr>
            <a:r>
              <a:rPr sz="2800" b="1" spc="-10" dirty="0">
                <a:solidFill>
                  <a:srgbClr val="C00000"/>
                </a:solidFill>
                <a:latin typeface="Times New Roman"/>
                <a:cs typeface="Times New Roman"/>
              </a:rPr>
              <a:t>scanf(“%c”,</a:t>
            </a:r>
            <a:r>
              <a:rPr sz="2800" b="1" spc="-5" dirty="0">
                <a:solidFill>
                  <a:srgbClr val="C00000"/>
                </a:solidFill>
                <a:latin typeface="Times New Roman"/>
                <a:cs typeface="Times New Roman"/>
              </a:rPr>
              <a:t> </a:t>
            </a:r>
            <a:r>
              <a:rPr sz="2800" b="1" spc="-20" dirty="0">
                <a:solidFill>
                  <a:srgbClr val="C00000"/>
                </a:solidFill>
                <a:latin typeface="Times New Roman"/>
                <a:cs typeface="Times New Roman"/>
              </a:rPr>
              <a:t>&amp;n1);</a:t>
            </a:r>
            <a:endParaRPr sz="2800" dirty="0">
              <a:latin typeface="Times New Roman"/>
              <a:cs typeface="Times New Roman"/>
            </a:endParaRPr>
          </a:p>
        </p:txBody>
      </p:sp>
      <p:sp>
        <p:nvSpPr>
          <p:cNvPr id="3" name="Footer Placeholder 2"/>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2124353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7690" y="143397"/>
            <a:ext cx="8697278" cy="522065"/>
          </a:xfrm>
          <a:prstGeom prst="rect">
            <a:avLst/>
          </a:prstGeom>
        </p:spPr>
        <p:txBody>
          <a:bodyPr vert="horz" wrap="square" lIns="0" tIns="77596" rIns="0" bIns="0" rtlCol="0">
            <a:spAutoFit/>
          </a:bodyPr>
          <a:lstStyle/>
          <a:p>
            <a:pPr marL="12700">
              <a:lnSpc>
                <a:spcPct val="100000"/>
              </a:lnSpc>
              <a:spcBef>
                <a:spcPts val="95"/>
              </a:spcBef>
            </a:pPr>
            <a:r>
              <a:rPr sz="2800" spc="-155" dirty="0"/>
              <a:t>2)printf()</a:t>
            </a:r>
            <a:r>
              <a:rPr sz="2800" spc="-10" dirty="0"/>
              <a:t> </a:t>
            </a:r>
            <a:r>
              <a:rPr sz="2800" spc="-140" dirty="0"/>
              <a:t>function</a:t>
            </a:r>
            <a:endParaRPr sz="2800" dirty="0"/>
          </a:p>
        </p:txBody>
      </p:sp>
      <p:sp>
        <p:nvSpPr>
          <p:cNvPr id="3" name="object 3"/>
          <p:cNvSpPr txBox="1"/>
          <p:nvPr/>
        </p:nvSpPr>
        <p:spPr>
          <a:xfrm>
            <a:off x="1205184" y="635234"/>
            <a:ext cx="8401766" cy="4906921"/>
          </a:xfrm>
          <a:prstGeom prst="rect">
            <a:avLst/>
          </a:prstGeom>
        </p:spPr>
        <p:txBody>
          <a:bodyPr vert="horz" wrap="square" lIns="0" tIns="88265" rIns="0" bIns="0" rtlCol="0">
            <a:spAutoFit/>
          </a:bodyPr>
          <a:lstStyle/>
          <a:p>
            <a:pPr marL="295910" indent="-283210">
              <a:lnSpc>
                <a:spcPct val="100000"/>
              </a:lnSpc>
              <a:spcBef>
                <a:spcPts val="695"/>
              </a:spcBef>
              <a:buClr>
                <a:srgbClr val="DDDDDD"/>
              </a:buClr>
              <a:buSzPct val="80555"/>
              <a:buFont typeface="Segoe UI Symbol"/>
              <a:buChar char="⚫"/>
              <a:tabLst>
                <a:tab pos="295910" algn="l"/>
              </a:tabLst>
            </a:pPr>
            <a:r>
              <a:rPr sz="2000" spc="-10" dirty="0">
                <a:latin typeface="Times New Roman"/>
                <a:cs typeface="Times New Roman"/>
              </a:rPr>
              <a:t>Syntax:</a:t>
            </a:r>
            <a:endParaRPr sz="2000" dirty="0">
              <a:latin typeface="Times New Roman"/>
              <a:cs typeface="Times New Roman"/>
            </a:endParaRPr>
          </a:p>
          <a:p>
            <a:pPr algn="ctr">
              <a:lnSpc>
                <a:spcPct val="100000"/>
              </a:lnSpc>
              <a:spcBef>
                <a:spcPts val="600"/>
              </a:spcBef>
            </a:pPr>
            <a:r>
              <a:rPr sz="2000" b="1" dirty="0">
                <a:solidFill>
                  <a:srgbClr val="707070"/>
                </a:solidFill>
                <a:latin typeface="Times New Roman"/>
                <a:cs typeface="Times New Roman"/>
              </a:rPr>
              <a:t>printf(“control</a:t>
            </a:r>
            <a:r>
              <a:rPr sz="2000" b="1" spc="-55" dirty="0">
                <a:solidFill>
                  <a:srgbClr val="707070"/>
                </a:solidFill>
                <a:latin typeface="Times New Roman"/>
                <a:cs typeface="Times New Roman"/>
              </a:rPr>
              <a:t> </a:t>
            </a:r>
            <a:r>
              <a:rPr sz="2000" b="1" dirty="0">
                <a:solidFill>
                  <a:srgbClr val="707070"/>
                </a:solidFill>
                <a:latin typeface="Times New Roman"/>
                <a:cs typeface="Times New Roman"/>
              </a:rPr>
              <a:t>string”,</a:t>
            </a:r>
            <a:r>
              <a:rPr sz="2000" b="1" spc="-50" dirty="0">
                <a:solidFill>
                  <a:srgbClr val="707070"/>
                </a:solidFill>
                <a:latin typeface="Times New Roman"/>
                <a:cs typeface="Times New Roman"/>
              </a:rPr>
              <a:t> </a:t>
            </a:r>
            <a:r>
              <a:rPr sz="2000" b="1" spc="-10" dirty="0">
                <a:solidFill>
                  <a:srgbClr val="707070"/>
                </a:solidFill>
                <a:latin typeface="Times New Roman"/>
                <a:cs typeface="Times New Roman"/>
              </a:rPr>
              <a:t>var_list);</a:t>
            </a:r>
            <a:endParaRPr sz="2000" dirty="0">
              <a:latin typeface="Times New Roman"/>
              <a:cs typeface="Times New Roman"/>
            </a:endParaRPr>
          </a:p>
          <a:p>
            <a:pPr algn="ctr">
              <a:lnSpc>
                <a:spcPct val="100000"/>
              </a:lnSpc>
              <a:spcBef>
                <a:spcPts val="600"/>
              </a:spcBef>
            </a:pPr>
            <a:r>
              <a:rPr sz="2000" b="1" spc="-25" dirty="0">
                <a:solidFill>
                  <a:srgbClr val="707070"/>
                </a:solidFill>
                <a:latin typeface="Times New Roman"/>
                <a:cs typeface="Times New Roman"/>
              </a:rPr>
              <a:t>or</a:t>
            </a:r>
            <a:endParaRPr sz="2000" dirty="0">
              <a:latin typeface="Times New Roman"/>
              <a:cs typeface="Times New Roman"/>
            </a:endParaRPr>
          </a:p>
          <a:p>
            <a:pPr algn="ctr">
              <a:lnSpc>
                <a:spcPct val="100000"/>
              </a:lnSpc>
              <a:spcBef>
                <a:spcPts val="600"/>
              </a:spcBef>
            </a:pPr>
            <a:r>
              <a:rPr sz="2000" b="1" dirty="0">
                <a:solidFill>
                  <a:srgbClr val="707070"/>
                </a:solidFill>
                <a:latin typeface="Times New Roman"/>
                <a:cs typeface="Times New Roman"/>
              </a:rPr>
              <a:t>printf(“control</a:t>
            </a:r>
            <a:r>
              <a:rPr sz="2000" b="1" spc="-65" dirty="0">
                <a:solidFill>
                  <a:srgbClr val="707070"/>
                </a:solidFill>
                <a:latin typeface="Times New Roman"/>
                <a:cs typeface="Times New Roman"/>
              </a:rPr>
              <a:t> </a:t>
            </a:r>
            <a:r>
              <a:rPr sz="2000" b="1" dirty="0">
                <a:solidFill>
                  <a:srgbClr val="707070"/>
                </a:solidFill>
                <a:latin typeface="Times New Roman"/>
                <a:cs typeface="Times New Roman"/>
              </a:rPr>
              <a:t>string”,</a:t>
            </a:r>
            <a:r>
              <a:rPr sz="2000" b="1" spc="-65" dirty="0">
                <a:solidFill>
                  <a:srgbClr val="707070"/>
                </a:solidFill>
                <a:latin typeface="Times New Roman"/>
                <a:cs typeface="Times New Roman"/>
              </a:rPr>
              <a:t> </a:t>
            </a:r>
            <a:r>
              <a:rPr sz="2000" b="1" spc="-10" dirty="0">
                <a:solidFill>
                  <a:srgbClr val="707070"/>
                </a:solidFill>
                <a:latin typeface="Times New Roman"/>
                <a:cs typeface="Times New Roman"/>
              </a:rPr>
              <a:t>arg1,arg2,……argn);</a:t>
            </a:r>
            <a:endParaRPr sz="2000" dirty="0">
              <a:latin typeface="Times New Roman"/>
              <a:cs typeface="Times New Roman"/>
            </a:endParaRPr>
          </a:p>
          <a:p>
            <a:pPr marL="295910" marR="5080" indent="-283845" algn="just">
              <a:lnSpc>
                <a:spcPct val="150100"/>
              </a:lnSpc>
              <a:spcBef>
                <a:spcPts val="215"/>
              </a:spcBef>
              <a:buClr>
                <a:srgbClr val="DDDDDD"/>
              </a:buClr>
              <a:buSzPct val="80555"/>
              <a:buFont typeface="Segoe UI Symbol"/>
              <a:buChar char="⚫"/>
              <a:tabLst>
                <a:tab pos="295910" algn="l"/>
              </a:tabLst>
            </a:pPr>
            <a:r>
              <a:rPr sz="2000" dirty="0">
                <a:latin typeface="Times New Roman"/>
                <a:cs typeface="Times New Roman"/>
              </a:rPr>
              <a:t>It</a:t>
            </a:r>
            <a:r>
              <a:rPr sz="2000" spc="345" dirty="0">
                <a:latin typeface="Times New Roman"/>
                <a:cs typeface="Times New Roman"/>
              </a:rPr>
              <a:t> </a:t>
            </a:r>
            <a:r>
              <a:rPr sz="2000" dirty="0">
                <a:latin typeface="Times New Roman"/>
                <a:cs typeface="Times New Roman"/>
              </a:rPr>
              <a:t>refers</a:t>
            </a:r>
            <a:r>
              <a:rPr sz="2000" spc="330" dirty="0">
                <a:latin typeface="Times New Roman"/>
                <a:cs typeface="Times New Roman"/>
              </a:rPr>
              <a:t> </a:t>
            </a:r>
            <a:r>
              <a:rPr sz="2000" dirty="0">
                <a:latin typeface="Times New Roman"/>
                <a:cs typeface="Times New Roman"/>
              </a:rPr>
              <a:t>to</a:t>
            </a:r>
            <a:r>
              <a:rPr sz="2000" spc="345" dirty="0">
                <a:latin typeface="Times New Roman"/>
                <a:cs typeface="Times New Roman"/>
              </a:rPr>
              <a:t> </a:t>
            </a:r>
            <a:r>
              <a:rPr sz="2000" dirty="0">
                <a:latin typeface="Times New Roman"/>
                <a:cs typeface="Times New Roman"/>
              </a:rPr>
              <a:t>display</a:t>
            </a:r>
            <a:r>
              <a:rPr sz="2000" spc="340" dirty="0">
                <a:latin typeface="Times New Roman"/>
                <a:cs typeface="Times New Roman"/>
              </a:rPr>
              <a:t> </a:t>
            </a:r>
            <a:r>
              <a:rPr sz="2000" dirty="0">
                <a:latin typeface="Times New Roman"/>
                <a:cs typeface="Times New Roman"/>
              </a:rPr>
              <a:t>of</a:t>
            </a:r>
            <a:r>
              <a:rPr sz="2000" spc="340" dirty="0">
                <a:latin typeface="Times New Roman"/>
                <a:cs typeface="Times New Roman"/>
              </a:rPr>
              <a:t> </a:t>
            </a:r>
            <a:r>
              <a:rPr sz="2000" dirty="0">
                <a:latin typeface="Times New Roman"/>
                <a:cs typeface="Times New Roman"/>
              </a:rPr>
              <a:t>the</a:t>
            </a:r>
            <a:r>
              <a:rPr sz="2000" spc="360" dirty="0">
                <a:latin typeface="Times New Roman"/>
                <a:cs typeface="Times New Roman"/>
              </a:rPr>
              <a:t> </a:t>
            </a:r>
            <a:r>
              <a:rPr sz="2000" u="sng" dirty="0">
                <a:uFill>
                  <a:solidFill>
                    <a:srgbClr val="000000"/>
                  </a:solidFill>
                </a:uFill>
                <a:latin typeface="Times New Roman"/>
                <a:cs typeface="Times New Roman"/>
              </a:rPr>
              <a:t>processed</a:t>
            </a:r>
            <a:r>
              <a:rPr sz="2000" u="sng" spc="360"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values</a:t>
            </a:r>
            <a:r>
              <a:rPr sz="2000" spc="355" dirty="0">
                <a:latin typeface="Times New Roman"/>
                <a:cs typeface="Times New Roman"/>
              </a:rPr>
              <a:t> </a:t>
            </a:r>
            <a:r>
              <a:rPr sz="2000" dirty="0">
                <a:latin typeface="Times New Roman"/>
                <a:cs typeface="Times New Roman"/>
              </a:rPr>
              <a:t>or</a:t>
            </a:r>
            <a:r>
              <a:rPr sz="2000" spc="340" dirty="0">
                <a:latin typeface="Times New Roman"/>
                <a:cs typeface="Times New Roman"/>
              </a:rPr>
              <a:t> </a:t>
            </a:r>
            <a:r>
              <a:rPr sz="2000" dirty="0">
                <a:latin typeface="Times New Roman"/>
                <a:cs typeface="Times New Roman"/>
              </a:rPr>
              <a:t>results</a:t>
            </a:r>
            <a:r>
              <a:rPr sz="2000" spc="345" dirty="0">
                <a:latin typeface="Times New Roman"/>
                <a:cs typeface="Times New Roman"/>
              </a:rPr>
              <a:t> </a:t>
            </a:r>
            <a:r>
              <a:rPr sz="2000" dirty="0">
                <a:latin typeface="Times New Roman"/>
                <a:cs typeface="Times New Roman"/>
              </a:rPr>
              <a:t>and</a:t>
            </a:r>
            <a:r>
              <a:rPr sz="2000" spc="345" dirty="0">
                <a:latin typeface="Times New Roman"/>
                <a:cs typeface="Times New Roman"/>
              </a:rPr>
              <a:t> </a:t>
            </a:r>
            <a:r>
              <a:rPr sz="2000" u="sng" dirty="0">
                <a:uFill>
                  <a:solidFill>
                    <a:srgbClr val="000000"/>
                  </a:solidFill>
                </a:uFill>
                <a:latin typeface="Times New Roman"/>
                <a:cs typeface="Times New Roman"/>
              </a:rPr>
              <a:t>messages</a:t>
            </a:r>
            <a:r>
              <a:rPr sz="2000" spc="355" dirty="0">
                <a:latin typeface="Times New Roman"/>
                <a:cs typeface="Times New Roman"/>
              </a:rPr>
              <a:t> </a:t>
            </a:r>
            <a:r>
              <a:rPr sz="2000" dirty="0">
                <a:latin typeface="Times New Roman"/>
                <a:cs typeface="Times New Roman"/>
              </a:rPr>
              <a:t>on</a:t>
            </a:r>
            <a:r>
              <a:rPr sz="2000" spc="345" dirty="0">
                <a:latin typeface="Times New Roman"/>
                <a:cs typeface="Times New Roman"/>
              </a:rPr>
              <a:t> </a:t>
            </a:r>
            <a:r>
              <a:rPr sz="2000" spc="-25" dirty="0">
                <a:latin typeface="Times New Roman"/>
                <a:cs typeface="Times New Roman"/>
              </a:rPr>
              <a:t>the </a:t>
            </a:r>
            <a:r>
              <a:rPr sz="2000" dirty="0">
                <a:latin typeface="Times New Roman"/>
                <a:cs typeface="Times New Roman"/>
              </a:rPr>
              <a:t>display</a:t>
            </a:r>
            <a:r>
              <a:rPr sz="2000" spc="155" dirty="0">
                <a:latin typeface="Times New Roman"/>
                <a:cs typeface="Times New Roman"/>
              </a:rPr>
              <a:t> </a:t>
            </a:r>
            <a:r>
              <a:rPr sz="2000" dirty="0">
                <a:latin typeface="Times New Roman"/>
                <a:cs typeface="Times New Roman"/>
              </a:rPr>
              <a:t>screen</a:t>
            </a:r>
            <a:r>
              <a:rPr sz="2000" spc="160" dirty="0">
                <a:latin typeface="Times New Roman"/>
                <a:cs typeface="Times New Roman"/>
              </a:rPr>
              <a:t> </a:t>
            </a:r>
            <a:r>
              <a:rPr sz="2000" dirty="0">
                <a:latin typeface="Times New Roman"/>
                <a:cs typeface="Times New Roman"/>
              </a:rPr>
              <a:t>according</a:t>
            </a:r>
            <a:r>
              <a:rPr sz="2000" spc="160" dirty="0">
                <a:latin typeface="Times New Roman"/>
                <a:cs typeface="Times New Roman"/>
              </a:rPr>
              <a:t> </a:t>
            </a:r>
            <a:r>
              <a:rPr sz="2000" dirty="0">
                <a:latin typeface="Times New Roman"/>
                <a:cs typeface="Times New Roman"/>
              </a:rPr>
              <a:t>to</a:t>
            </a:r>
            <a:r>
              <a:rPr sz="2000" spc="155" dirty="0">
                <a:latin typeface="Times New Roman"/>
                <a:cs typeface="Times New Roman"/>
              </a:rPr>
              <a:t> </a:t>
            </a:r>
            <a:r>
              <a:rPr sz="2000" dirty="0">
                <a:latin typeface="Times New Roman"/>
                <a:cs typeface="Times New Roman"/>
              </a:rPr>
              <a:t>the</a:t>
            </a:r>
            <a:r>
              <a:rPr sz="2000" spc="160" dirty="0">
                <a:latin typeface="Times New Roman"/>
                <a:cs typeface="Times New Roman"/>
              </a:rPr>
              <a:t> </a:t>
            </a:r>
            <a:r>
              <a:rPr sz="2000" dirty="0">
                <a:latin typeface="Times New Roman"/>
                <a:cs typeface="Times New Roman"/>
              </a:rPr>
              <a:t>format</a:t>
            </a:r>
            <a:r>
              <a:rPr sz="2000" spc="175" dirty="0">
                <a:latin typeface="Times New Roman"/>
                <a:cs typeface="Times New Roman"/>
              </a:rPr>
              <a:t> </a:t>
            </a:r>
            <a:r>
              <a:rPr sz="2000" dirty="0">
                <a:latin typeface="Times New Roman"/>
                <a:cs typeface="Times New Roman"/>
              </a:rPr>
              <a:t>(way</a:t>
            </a:r>
            <a:r>
              <a:rPr sz="2000" spc="180" dirty="0">
                <a:latin typeface="Times New Roman"/>
                <a:cs typeface="Times New Roman"/>
              </a:rPr>
              <a:t> </a:t>
            </a:r>
            <a:r>
              <a:rPr sz="2000" dirty="0">
                <a:latin typeface="Times New Roman"/>
                <a:cs typeface="Times New Roman"/>
              </a:rPr>
              <a:t>of</a:t>
            </a:r>
            <a:r>
              <a:rPr sz="2000" spc="150" dirty="0">
                <a:latin typeface="Times New Roman"/>
                <a:cs typeface="Times New Roman"/>
              </a:rPr>
              <a:t> </a:t>
            </a:r>
            <a:r>
              <a:rPr sz="2000" dirty="0">
                <a:latin typeface="Times New Roman"/>
                <a:cs typeface="Times New Roman"/>
              </a:rPr>
              <a:t>appearance)</a:t>
            </a:r>
            <a:r>
              <a:rPr sz="2000" spc="170" dirty="0">
                <a:latin typeface="Times New Roman"/>
                <a:cs typeface="Times New Roman"/>
              </a:rPr>
              <a:t> </a:t>
            </a:r>
            <a:r>
              <a:rPr sz="2000" dirty="0">
                <a:latin typeface="Times New Roman"/>
                <a:cs typeface="Times New Roman"/>
              </a:rPr>
              <a:t>as</a:t>
            </a:r>
            <a:r>
              <a:rPr sz="2000" spc="140" dirty="0">
                <a:latin typeface="Times New Roman"/>
                <a:cs typeface="Times New Roman"/>
              </a:rPr>
              <a:t> </a:t>
            </a:r>
            <a:r>
              <a:rPr sz="2000" dirty="0">
                <a:latin typeface="Times New Roman"/>
                <a:cs typeface="Times New Roman"/>
              </a:rPr>
              <a:t>desired</a:t>
            </a:r>
            <a:r>
              <a:rPr sz="2000" spc="160" dirty="0">
                <a:latin typeface="Times New Roman"/>
                <a:cs typeface="Times New Roman"/>
              </a:rPr>
              <a:t> </a:t>
            </a:r>
            <a:r>
              <a:rPr sz="2000" dirty="0">
                <a:latin typeface="Times New Roman"/>
                <a:cs typeface="Times New Roman"/>
              </a:rPr>
              <a:t>by</a:t>
            </a:r>
            <a:r>
              <a:rPr sz="2000" spc="170" dirty="0">
                <a:latin typeface="Times New Roman"/>
                <a:cs typeface="Times New Roman"/>
              </a:rPr>
              <a:t> </a:t>
            </a:r>
            <a:r>
              <a:rPr sz="2000" spc="-25" dirty="0">
                <a:latin typeface="Times New Roman"/>
                <a:cs typeface="Times New Roman"/>
              </a:rPr>
              <a:t>the </a:t>
            </a:r>
            <a:r>
              <a:rPr sz="2000" spc="-10" dirty="0">
                <a:latin typeface="Times New Roman"/>
                <a:cs typeface="Times New Roman"/>
              </a:rPr>
              <a:t>programmer.</a:t>
            </a:r>
            <a:endParaRPr sz="2000" dirty="0">
              <a:latin typeface="Times New Roman"/>
              <a:cs typeface="Times New Roman"/>
            </a:endParaRPr>
          </a:p>
          <a:p>
            <a:pPr marL="295910" marR="5080" indent="-283845" algn="just">
              <a:lnSpc>
                <a:spcPct val="150100"/>
              </a:lnSpc>
              <a:spcBef>
                <a:spcPts val="600"/>
              </a:spcBef>
              <a:buClr>
                <a:srgbClr val="DDDDDD"/>
              </a:buClr>
              <a:buSzPct val="80555"/>
              <a:buFont typeface="Segoe UI Symbol"/>
              <a:buChar char="⚫"/>
              <a:tabLst>
                <a:tab pos="295910" algn="l"/>
              </a:tabLst>
            </a:pPr>
            <a:r>
              <a:rPr sz="2000" dirty="0">
                <a:latin typeface="Times New Roman"/>
                <a:cs typeface="Times New Roman"/>
              </a:rPr>
              <a:t>It</a:t>
            </a:r>
            <a:r>
              <a:rPr sz="2000" spc="-45" dirty="0">
                <a:latin typeface="Times New Roman"/>
                <a:cs typeface="Times New Roman"/>
              </a:rPr>
              <a:t> </a:t>
            </a:r>
            <a:r>
              <a:rPr sz="2000" dirty="0">
                <a:latin typeface="Times New Roman"/>
                <a:cs typeface="Times New Roman"/>
              </a:rPr>
              <a:t>is</a:t>
            </a:r>
            <a:r>
              <a:rPr sz="2000" spc="-25" dirty="0">
                <a:latin typeface="Times New Roman"/>
                <a:cs typeface="Times New Roman"/>
              </a:rPr>
              <a:t> </a:t>
            </a:r>
            <a:r>
              <a:rPr sz="2000" dirty="0">
                <a:latin typeface="Times New Roman"/>
                <a:cs typeface="Times New Roman"/>
              </a:rPr>
              <a:t>highly</a:t>
            </a:r>
            <a:r>
              <a:rPr sz="2000" spc="-20" dirty="0">
                <a:latin typeface="Times New Roman"/>
                <a:cs typeface="Times New Roman"/>
              </a:rPr>
              <a:t> </a:t>
            </a:r>
            <a:r>
              <a:rPr sz="2000" dirty="0">
                <a:latin typeface="Times New Roman"/>
                <a:cs typeface="Times New Roman"/>
              </a:rPr>
              <a:t>desirable</a:t>
            </a:r>
            <a:r>
              <a:rPr sz="2000" spc="-30" dirty="0">
                <a:latin typeface="Times New Roman"/>
                <a:cs typeface="Times New Roman"/>
              </a:rPr>
              <a:t> </a:t>
            </a:r>
            <a:r>
              <a:rPr sz="2000" dirty="0">
                <a:latin typeface="Times New Roman"/>
                <a:cs typeface="Times New Roman"/>
              </a:rPr>
              <a:t>that</a:t>
            </a:r>
            <a:r>
              <a:rPr sz="2000" spc="-25" dirty="0">
                <a:latin typeface="Times New Roman"/>
                <a:cs typeface="Times New Roman"/>
              </a:rPr>
              <a:t> </a:t>
            </a:r>
            <a:r>
              <a:rPr sz="2000" dirty="0">
                <a:latin typeface="Times New Roman"/>
                <a:cs typeface="Times New Roman"/>
              </a:rPr>
              <a:t>the</a:t>
            </a:r>
            <a:r>
              <a:rPr sz="2000" spc="-15" dirty="0">
                <a:latin typeface="Times New Roman"/>
                <a:cs typeface="Times New Roman"/>
              </a:rPr>
              <a:t> </a:t>
            </a:r>
            <a:r>
              <a:rPr sz="2000" dirty="0">
                <a:latin typeface="Times New Roman"/>
                <a:cs typeface="Times New Roman"/>
              </a:rPr>
              <a:t>messages</a:t>
            </a:r>
            <a:r>
              <a:rPr sz="2000" spc="-25" dirty="0">
                <a:latin typeface="Times New Roman"/>
                <a:cs typeface="Times New Roman"/>
              </a:rPr>
              <a:t> </a:t>
            </a:r>
            <a:r>
              <a:rPr sz="2000" dirty="0">
                <a:latin typeface="Times New Roman"/>
                <a:cs typeface="Times New Roman"/>
              </a:rPr>
              <a:t>and</a:t>
            </a:r>
            <a:r>
              <a:rPr sz="2000" spc="-25" dirty="0">
                <a:latin typeface="Times New Roman"/>
                <a:cs typeface="Times New Roman"/>
              </a:rPr>
              <a:t> </a:t>
            </a:r>
            <a:r>
              <a:rPr sz="2000" dirty="0">
                <a:latin typeface="Times New Roman"/>
                <a:cs typeface="Times New Roman"/>
              </a:rPr>
              <a:t>values</a:t>
            </a:r>
            <a:r>
              <a:rPr sz="2000" spc="-15" dirty="0">
                <a:latin typeface="Times New Roman"/>
                <a:cs typeface="Times New Roman"/>
              </a:rPr>
              <a:t> </a:t>
            </a:r>
            <a:r>
              <a:rPr sz="2000" dirty="0">
                <a:latin typeface="Times New Roman"/>
                <a:cs typeface="Times New Roman"/>
              </a:rPr>
              <a:t>must</a:t>
            </a:r>
            <a:r>
              <a:rPr sz="2000" spc="-20" dirty="0">
                <a:latin typeface="Times New Roman"/>
                <a:cs typeface="Times New Roman"/>
              </a:rPr>
              <a:t> </a:t>
            </a:r>
            <a:r>
              <a:rPr sz="2000" dirty="0">
                <a:latin typeface="Times New Roman"/>
                <a:cs typeface="Times New Roman"/>
              </a:rPr>
              <a:t>be</a:t>
            </a:r>
            <a:r>
              <a:rPr sz="2000" spc="-35" dirty="0">
                <a:latin typeface="Times New Roman"/>
                <a:cs typeface="Times New Roman"/>
              </a:rPr>
              <a:t> </a:t>
            </a:r>
            <a:r>
              <a:rPr sz="2000" spc="-10" dirty="0">
                <a:latin typeface="Times New Roman"/>
                <a:cs typeface="Times New Roman"/>
              </a:rPr>
              <a:t>displayed</a:t>
            </a:r>
            <a:r>
              <a:rPr sz="2000" spc="-45" dirty="0">
                <a:latin typeface="Times New Roman"/>
                <a:cs typeface="Times New Roman"/>
              </a:rPr>
              <a:t> </a:t>
            </a:r>
            <a:r>
              <a:rPr sz="2000" dirty="0">
                <a:latin typeface="Times New Roman"/>
                <a:cs typeface="Times New Roman"/>
              </a:rPr>
              <a:t>in</a:t>
            </a:r>
            <a:r>
              <a:rPr sz="2000" spc="-45" dirty="0">
                <a:latin typeface="Times New Roman"/>
                <a:cs typeface="Times New Roman"/>
              </a:rPr>
              <a:t> </a:t>
            </a:r>
            <a:r>
              <a:rPr sz="2000" dirty="0">
                <a:latin typeface="Times New Roman"/>
                <a:cs typeface="Times New Roman"/>
              </a:rPr>
              <a:t>the</a:t>
            </a:r>
            <a:r>
              <a:rPr sz="2000" spc="-60" dirty="0">
                <a:latin typeface="Times New Roman"/>
                <a:cs typeface="Times New Roman"/>
              </a:rPr>
              <a:t> </a:t>
            </a:r>
            <a:r>
              <a:rPr sz="2000" spc="-20" dirty="0">
                <a:latin typeface="Times New Roman"/>
                <a:cs typeface="Times New Roman"/>
              </a:rPr>
              <a:t>most </a:t>
            </a:r>
            <a:r>
              <a:rPr sz="2000" dirty="0">
                <a:latin typeface="Times New Roman"/>
                <a:cs typeface="Times New Roman"/>
              </a:rPr>
              <a:t>legible</a:t>
            </a:r>
            <a:r>
              <a:rPr sz="2000" spc="-10" dirty="0">
                <a:latin typeface="Times New Roman"/>
                <a:cs typeface="Times New Roman"/>
              </a:rPr>
              <a:t> (understandable)</a:t>
            </a:r>
            <a:r>
              <a:rPr sz="2000" spc="-5" dirty="0">
                <a:latin typeface="Times New Roman"/>
                <a:cs typeface="Times New Roman"/>
              </a:rPr>
              <a:t> </a:t>
            </a:r>
            <a:r>
              <a:rPr sz="2000" spc="-20" dirty="0">
                <a:latin typeface="Times New Roman"/>
                <a:cs typeface="Times New Roman"/>
              </a:rPr>
              <a:t>form.</a:t>
            </a:r>
            <a:endParaRPr sz="2000" dirty="0">
              <a:latin typeface="Times New Roman"/>
              <a:cs typeface="Times New Roman"/>
            </a:endParaRPr>
          </a:p>
          <a:p>
            <a:pPr marL="295910" marR="6985" indent="-283845" algn="just">
              <a:lnSpc>
                <a:spcPct val="150000"/>
              </a:lnSpc>
              <a:spcBef>
                <a:spcPts val="600"/>
              </a:spcBef>
              <a:buClr>
                <a:srgbClr val="DDDDDD"/>
              </a:buClr>
              <a:buSzPct val="80555"/>
              <a:buFont typeface="Segoe UI Symbol"/>
              <a:buChar char="⚫"/>
              <a:tabLst>
                <a:tab pos="295910" algn="l"/>
              </a:tabLst>
            </a:pPr>
            <a:r>
              <a:rPr sz="2000" dirty="0">
                <a:latin typeface="Times New Roman"/>
                <a:cs typeface="Times New Roman"/>
              </a:rPr>
              <a:t>The</a:t>
            </a:r>
            <a:r>
              <a:rPr sz="2000" spc="35" dirty="0">
                <a:latin typeface="Times New Roman"/>
                <a:cs typeface="Times New Roman"/>
              </a:rPr>
              <a:t> </a:t>
            </a:r>
            <a:r>
              <a:rPr sz="2000" b="1" dirty="0">
                <a:latin typeface="Times New Roman"/>
                <a:cs typeface="Times New Roman"/>
              </a:rPr>
              <a:t>printf()</a:t>
            </a:r>
            <a:r>
              <a:rPr sz="2000" b="1" spc="25" dirty="0">
                <a:latin typeface="Times New Roman"/>
                <a:cs typeface="Times New Roman"/>
              </a:rPr>
              <a:t> </a:t>
            </a:r>
            <a:r>
              <a:rPr sz="2000" dirty="0">
                <a:latin typeface="Times New Roman"/>
                <a:cs typeface="Times New Roman"/>
              </a:rPr>
              <a:t>function</a:t>
            </a:r>
            <a:r>
              <a:rPr sz="2000" spc="15" dirty="0">
                <a:latin typeface="Times New Roman"/>
                <a:cs typeface="Times New Roman"/>
              </a:rPr>
              <a:t> </a:t>
            </a:r>
            <a:r>
              <a:rPr sz="2000" dirty="0">
                <a:latin typeface="Times New Roman"/>
                <a:cs typeface="Times New Roman"/>
              </a:rPr>
              <a:t>is</a:t>
            </a:r>
            <a:r>
              <a:rPr sz="2000" spc="20" dirty="0">
                <a:latin typeface="Times New Roman"/>
                <a:cs typeface="Times New Roman"/>
              </a:rPr>
              <a:t> </a:t>
            </a:r>
            <a:r>
              <a:rPr sz="2000" dirty="0">
                <a:latin typeface="Times New Roman"/>
                <a:cs typeface="Times New Roman"/>
              </a:rPr>
              <a:t>a</a:t>
            </a:r>
            <a:r>
              <a:rPr sz="2000" spc="30" dirty="0">
                <a:latin typeface="Times New Roman"/>
                <a:cs typeface="Times New Roman"/>
              </a:rPr>
              <a:t> </a:t>
            </a:r>
            <a:r>
              <a:rPr sz="2000" dirty="0">
                <a:latin typeface="Times New Roman"/>
                <a:cs typeface="Times New Roman"/>
              </a:rPr>
              <a:t>standard</a:t>
            </a:r>
            <a:r>
              <a:rPr sz="2000" spc="40" dirty="0">
                <a:latin typeface="Times New Roman"/>
                <a:cs typeface="Times New Roman"/>
              </a:rPr>
              <a:t> </a:t>
            </a:r>
            <a:r>
              <a:rPr sz="2000" dirty="0">
                <a:latin typeface="Times New Roman"/>
                <a:cs typeface="Times New Roman"/>
              </a:rPr>
              <a:t>formatted</a:t>
            </a:r>
            <a:r>
              <a:rPr sz="2000" spc="30" dirty="0">
                <a:latin typeface="Times New Roman"/>
                <a:cs typeface="Times New Roman"/>
              </a:rPr>
              <a:t> </a:t>
            </a:r>
            <a:r>
              <a:rPr sz="2000" dirty="0">
                <a:latin typeface="Times New Roman"/>
                <a:cs typeface="Times New Roman"/>
              </a:rPr>
              <a:t>output</a:t>
            </a:r>
            <a:r>
              <a:rPr sz="2000" spc="30" dirty="0">
                <a:latin typeface="Times New Roman"/>
                <a:cs typeface="Times New Roman"/>
              </a:rPr>
              <a:t> </a:t>
            </a:r>
            <a:r>
              <a:rPr sz="2000" dirty="0">
                <a:latin typeface="Times New Roman"/>
                <a:cs typeface="Times New Roman"/>
              </a:rPr>
              <a:t>function</a:t>
            </a:r>
            <a:r>
              <a:rPr sz="2000" spc="30" dirty="0">
                <a:latin typeface="Times New Roman"/>
                <a:cs typeface="Times New Roman"/>
              </a:rPr>
              <a:t> </a:t>
            </a:r>
            <a:r>
              <a:rPr sz="2000" dirty="0">
                <a:latin typeface="Times New Roman"/>
                <a:cs typeface="Times New Roman"/>
              </a:rPr>
              <a:t>defined</a:t>
            </a:r>
            <a:r>
              <a:rPr sz="2000" spc="30" dirty="0">
                <a:latin typeface="Times New Roman"/>
                <a:cs typeface="Times New Roman"/>
              </a:rPr>
              <a:t> </a:t>
            </a:r>
            <a:r>
              <a:rPr sz="2000" dirty="0">
                <a:latin typeface="Times New Roman"/>
                <a:cs typeface="Times New Roman"/>
              </a:rPr>
              <a:t>under</a:t>
            </a:r>
            <a:r>
              <a:rPr sz="2000" spc="30" dirty="0">
                <a:latin typeface="Times New Roman"/>
                <a:cs typeface="Times New Roman"/>
              </a:rPr>
              <a:t> </a:t>
            </a:r>
            <a:r>
              <a:rPr sz="2000" spc="-25" dirty="0">
                <a:latin typeface="Times New Roman"/>
                <a:cs typeface="Times New Roman"/>
              </a:rPr>
              <a:t>the </a:t>
            </a:r>
            <a:r>
              <a:rPr sz="2000" dirty="0">
                <a:latin typeface="Times New Roman"/>
                <a:cs typeface="Times New Roman"/>
              </a:rPr>
              <a:t>header</a:t>
            </a:r>
            <a:r>
              <a:rPr sz="2000" spc="-45" dirty="0">
                <a:latin typeface="Times New Roman"/>
                <a:cs typeface="Times New Roman"/>
              </a:rPr>
              <a:t> </a:t>
            </a:r>
            <a:r>
              <a:rPr sz="2000" dirty="0">
                <a:latin typeface="Times New Roman"/>
                <a:cs typeface="Times New Roman"/>
              </a:rPr>
              <a:t>file</a:t>
            </a:r>
            <a:r>
              <a:rPr sz="2000" spc="-40" dirty="0">
                <a:latin typeface="Times New Roman"/>
                <a:cs typeface="Times New Roman"/>
              </a:rPr>
              <a:t> </a:t>
            </a:r>
            <a:r>
              <a:rPr sz="2000" b="1" spc="-10" dirty="0">
                <a:latin typeface="Times New Roman"/>
                <a:cs typeface="Times New Roman"/>
              </a:rPr>
              <a:t>stdio.h</a:t>
            </a:r>
            <a:r>
              <a:rPr sz="2000" spc="-10" dirty="0">
                <a:latin typeface="Times New Roman"/>
                <a:cs typeface="Times New Roman"/>
              </a:rPr>
              <a:t>.</a:t>
            </a:r>
            <a:endParaRPr sz="2000" dirty="0">
              <a:latin typeface="Times New Roman"/>
              <a:cs typeface="Times New Roman"/>
            </a:endParaRP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430838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9058" y="446702"/>
            <a:ext cx="8762868" cy="4455707"/>
          </a:xfrm>
          <a:prstGeom prst="rect">
            <a:avLst/>
          </a:prstGeom>
        </p:spPr>
        <p:txBody>
          <a:bodyPr vert="horz" wrap="square" lIns="0" tIns="13335" rIns="0" bIns="0" rtlCol="0">
            <a:spAutoFit/>
          </a:bodyPr>
          <a:lstStyle/>
          <a:p>
            <a:pPr marL="589915" indent="-461645">
              <a:lnSpc>
                <a:spcPct val="100000"/>
              </a:lnSpc>
              <a:spcBef>
                <a:spcPts val="105"/>
              </a:spcBef>
              <a:buClr>
                <a:srgbClr val="DDDDDD"/>
              </a:buClr>
              <a:buSzPct val="79411"/>
              <a:buFont typeface="Segoe UI Symbol"/>
              <a:buChar char="⚫"/>
              <a:tabLst>
                <a:tab pos="589915" algn="l"/>
              </a:tabLst>
            </a:pPr>
            <a:r>
              <a:rPr sz="2400" dirty="0">
                <a:latin typeface="Times New Roman"/>
                <a:cs typeface="Times New Roman"/>
              </a:rPr>
              <a:t>Control</a:t>
            </a:r>
            <a:r>
              <a:rPr sz="2400" spc="-25" dirty="0">
                <a:latin typeface="Times New Roman"/>
                <a:cs typeface="Times New Roman"/>
              </a:rPr>
              <a:t> </a:t>
            </a:r>
            <a:r>
              <a:rPr sz="2400" dirty="0">
                <a:latin typeface="Times New Roman"/>
                <a:cs typeface="Times New Roman"/>
              </a:rPr>
              <a:t>string</a:t>
            </a:r>
            <a:r>
              <a:rPr sz="2400" spc="-10" dirty="0">
                <a:latin typeface="Times New Roman"/>
                <a:cs typeface="Times New Roman"/>
              </a:rPr>
              <a:t> </a:t>
            </a:r>
            <a:r>
              <a:rPr sz="2400" dirty="0">
                <a:latin typeface="Times New Roman"/>
                <a:cs typeface="Times New Roman"/>
              </a:rPr>
              <a:t>consists</a:t>
            </a:r>
            <a:r>
              <a:rPr sz="2400" spc="-25" dirty="0">
                <a:latin typeface="Times New Roman"/>
                <a:cs typeface="Times New Roman"/>
              </a:rPr>
              <a:t> </a:t>
            </a:r>
            <a:r>
              <a:rPr sz="2400" dirty="0">
                <a:latin typeface="Times New Roman"/>
                <a:cs typeface="Times New Roman"/>
              </a:rPr>
              <a:t>of</a:t>
            </a:r>
            <a:r>
              <a:rPr sz="2400" spc="-25" dirty="0">
                <a:latin typeface="Times New Roman"/>
                <a:cs typeface="Times New Roman"/>
              </a:rPr>
              <a:t> </a:t>
            </a:r>
            <a:r>
              <a:rPr sz="2400" u="sng" dirty="0">
                <a:uFill>
                  <a:solidFill>
                    <a:srgbClr val="000000"/>
                  </a:solidFill>
                </a:uFill>
                <a:latin typeface="Times New Roman"/>
                <a:cs typeface="Times New Roman"/>
              </a:rPr>
              <a:t>three</a:t>
            </a:r>
            <a:r>
              <a:rPr sz="2400" u="sng" spc="-25" dirty="0">
                <a:uFill>
                  <a:solidFill>
                    <a:srgbClr val="000000"/>
                  </a:solidFill>
                </a:uFill>
                <a:latin typeface="Times New Roman"/>
                <a:cs typeface="Times New Roman"/>
              </a:rPr>
              <a:t> </a:t>
            </a:r>
            <a:r>
              <a:rPr sz="2400" u="sng" dirty="0">
                <a:uFill>
                  <a:solidFill>
                    <a:srgbClr val="000000"/>
                  </a:solidFill>
                </a:uFill>
                <a:latin typeface="Times New Roman"/>
                <a:cs typeface="Times New Roman"/>
              </a:rPr>
              <a:t>types</a:t>
            </a:r>
            <a:r>
              <a:rPr sz="2400" u="sng" spc="-40" dirty="0">
                <a:uFill>
                  <a:solidFill>
                    <a:srgbClr val="000000"/>
                  </a:solidFill>
                </a:uFill>
                <a:latin typeface="Times New Roman"/>
                <a:cs typeface="Times New Roman"/>
              </a:rPr>
              <a:t> </a:t>
            </a:r>
            <a:r>
              <a:rPr sz="2400" u="sng" dirty="0">
                <a:uFill>
                  <a:solidFill>
                    <a:srgbClr val="000000"/>
                  </a:solidFill>
                </a:uFill>
                <a:latin typeface="Times New Roman"/>
                <a:cs typeface="Times New Roman"/>
              </a:rPr>
              <a:t>of</a:t>
            </a:r>
            <a:r>
              <a:rPr sz="2400" u="sng" spc="-25" dirty="0">
                <a:uFill>
                  <a:solidFill>
                    <a:srgbClr val="000000"/>
                  </a:solidFill>
                </a:uFill>
                <a:latin typeface="Times New Roman"/>
                <a:cs typeface="Times New Roman"/>
              </a:rPr>
              <a:t> </a:t>
            </a:r>
            <a:r>
              <a:rPr sz="2400" u="sng" spc="-10" dirty="0">
                <a:uFill>
                  <a:solidFill>
                    <a:srgbClr val="000000"/>
                  </a:solidFill>
                </a:uFill>
                <a:latin typeface="Times New Roman"/>
                <a:cs typeface="Times New Roman"/>
              </a:rPr>
              <a:t>items</a:t>
            </a:r>
            <a:r>
              <a:rPr sz="2400" spc="-10" dirty="0">
                <a:latin typeface="Times New Roman"/>
                <a:cs typeface="Times New Roman"/>
              </a:rPr>
              <a:t>:</a:t>
            </a:r>
            <a:endParaRPr sz="2400" dirty="0">
              <a:latin typeface="Times New Roman"/>
              <a:cs typeface="Times New Roman"/>
            </a:endParaRPr>
          </a:p>
          <a:p>
            <a:pPr marL="419734" lvl="1" indent="-215265">
              <a:lnSpc>
                <a:spcPct val="100000"/>
              </a:lnSpc>
              <a:spcBef>
                <a:spcPts val="1620"/>
              </a:spcBef>
              <a:buFont typeface="Wingdings"/>
              <a:buChar char=""/>
              <a:tabLst>
                <a:tab pos="419734" algn="l"/>
              </a:tabLst>
            </a:pPr>
            <a:r>
              <a:rPr sz="2400" dirty="0">
                <a:latin typeface="Times New Roman"/>
                <a:cs typeface="Times New Roman"/>
              </a:rPr>
              <a:t>Characters</a:t>
            </a:r>
            <a:r>
              <a:rPr sz="2400" spc="-50" dirty="0">
                <a:latin typeface="Times New Roman"/>
                <a:cs typeface="Times New Roman"/>
              </a:rPr>
              <a:t> </a:t>
            </a:r>
            <a:r>
              <a:rPr sz="2400" dirty="0">
                <a:latin typeface="Times New Roman"/>
                <a:cs typeface="Times New Roman"/>
              </a:rPr>
              <a:t>that</a:t>
            </a:r>
            <a:r>
              <a:rPr sz="2400" spc="-25" dirty="0">
                <a:latin typeface="Times New Roman"/>
                <a:cs typeface="Times New Roman"/>
              </a:rPr>
              <a:t> </a:t>
            </a:r>
            <a:r>
              <a:rPr sz="2400" dirty="0">
                <a:latin typeface="Times New Roman"/>
                <a:cs typeface="Times New Roman"/>
              </a:rPr>
              <a:t>will</a:t>
            </a:r>
            <a:r>
              <a:rPr sz="2400" spc="-10" dirty="0">
                <a:latin typeface="Times New Roman"/>
                <a:cs typeface="Times New Roman"/>
              </a:rPr>
              <a:t> </a:t>
            </a:r>
            <a:r>
              <a:rPr sz="2400" dirty="0">
                <a:latin typeface="Times New Roman"/>
                <a:cs typeface="Times New Roman"/>
              </a:rPr>
              <a:t>be</a:t>
            </a:r>
            <a:r>
              <a:rPr sz="2400" spc="-25" dirty="0">
                <a:latin typeface="Times New Roman"/>
                <a:cs typeface="Times New Roman"/>
              </a:rPr>
              <a:t> </a:t>
            </a:r>
            <a:r>
              <a:rPr sz="2400" dirty="0">
                <a:latin typeface="Times New Roman"/>
                <a:cs typeface="Times New Roman"/>
              </a:rPr>
              <a:t>placed</a:t>
            </a:r>
            <a:r>
              <a:rPr sz="2400" spc="-45" dirty="0">
                <a:latin typeface="Times New Roman"/>
                <a:cs typeface="Times New Roman"/>
              </a:rPr>
              <a:t> </a:t>
            </a:r>
            <a:r>
              <a:rPr sz="2400" dirty="0">
                <a:latin typeface="Times New Roman"/>
                <a:cs typeface="Times New Roman"/>
              </a:rPr>
              <a:t>on</a:t>
            </a:r>
            <a:r>
              <a:rPr sz="2400" spc="-15" dirty="0">
                <a:latin typeface="Times New Roman"/>
                <a:cs typeface="Times New Roman"/>
              </a:rPr>
              <a:t> </a:t>
            </a: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screen</a:t>
            </a:r>
            <a:r>
              <a:rPr sz="2400" spc="-40" dirty="0">
                <a:latin typeface="Times New Roman"/>
                <a:cs typeface="Times New Roman"/>
              </a:rPr>
              <a:t> </a:t>
            </a:r>
            <a:r>
              <a:rPr sz="2400" dirty="0">
                <a:latin typeface="Times New Roman"/>
                <a:cs typeface="Times New Roman"/>
              </a:rPr>
              <a:t>as</a:t>
            </a:r>
            <a:r>
              <a:rPr sz="2400" spc="-20" dirty="0">
                <a:latin typeface="Times New Roman"/>
                <a:cs typeface="Times New Roman"/>
              </a:rPr>
              <a:t> </a:t>
            </a:r>
            <a:r>
              <a:rPr sz="2400" dirty="0">
                <a:latin typeface="Times New Roman"/>
                <a:cs typeface="Times New Roman"/>
              </a:rPr>
              <a:t>they</a:t>
            </a:r>
            <a:r>
              <a:rPr sz="2400" spc="-65" dirty="0">
                <a:latin typeface="Times New Roman"/>
                <a:cs typeface="Times New Roman"/>
              </a:rPr>
              <a:t> </a:t>
            </a:r>
            <a:r>
              <a:rPr sz="2400" spc="-10" dirty="0">
                <a:latin typeface="Times New Roman"/>
                <a:cs typeface="Times New Roman"/>
              </a:rPr>
              <a:t>appear.</a:t>
            </a:r>
            <a:endParaRPr sz="2400" dirty="0">
              <a:latin typeface="Times New Roman"/>
              <a:cs typeface="Times New Roman"/>
            </a:endParaRPr>
          </a:p>
          <a:p>
            <a:pPr marL="419734" marR="6350" lvl="1" indent="-215265">
              <a:lnSpc>
                <a:spcPct val="150000"/>
              </a:lnSpc>
              <a:spcBef>
                <a:spcPts val="600"/>
              </a:spcBef>
              <a:buFont typeface="Wingdings"/>
              <a:buChar char=""/>
              <a:tabLst>
                <a:tab pos="421005" algn="l"/>
              </a:tabLst>
            </a:pPr>
            <a:r>
              <a:rPr sz="2400" dirty="0">
                <a:latin typeface="Times New Roman"/>
                <a:cs typeface="Times New Roman"/>
              </a:rPr>
              <a:t>Character</a:t>
            </a:r>
            <a:r>
              <a:rPr sz="2400" spc="250" dirty="0">
                <a:latin typeface="Times New Roman"/>
                <a:cs typeface="Times New Roman"/>
              </a:rPr>
              <a:t> </a:t>
            </a:r>
            <a:r>
              <a:rPr sz="2400" dirty="0">
                <a:latin typeface="Times New Roman"/>
                <a:cs typeface="Times New Roman"/>
              </a:rPr>
              <a:t>groups</a:t>
            </a:r>
            <a:r>
              <a:rPr sz="2400" spc="250" dirty="0">
                <a:latin typeface="Times New Roman"/>
                <a:cs typeface="Times New Roman"/>
              </a:rPr>
              <a:t> </a:t>
            </a:r>
            <a:r>
              <a:rPr sz="2400" dirty="0">
                <a:latin typeface="Times New Roman"/>
                <a:cs typeface="Times New Roman"/>
              </a:rPr>
              <a:t>(format</a:t>
            </a:r>
            <a:r>
              <a:rPr sz="2400" spc="254" dirty="0">
                <a:latin typeface="Times New Roman"/>
                <a:cs typeface="Times New Roman"/>
              </a:rPr>
              <a:t> </a:t>
            </a:r>
            <a:r>
              <a:rPr sz="2400" dirty="0">
                <a:latin typeface="Times New Roman"/>
                <a:cs typeface="Times New Roman"/>
              </a:rPr>
              <a:t>specifiers)</a:t>
            </a:r>
            <a:r>
              <a:rPr sz="2400" spc="265" dirty="0">
                <a:latin typeface="Times New Roman"/>
                <a:cs typeface="Times New Roman"/>
              </a:rPr>
              <a:t> </a:t>
            </a:r>
            <a:r>
              <a:rPr sz="2400" dirty="0">
                <a:latin typeface="Times New Roman"/>
                <a:cs typeface="Times New Roman"/>
              </a:rPr>
              <a:t>that</a:t>
            </a:r>
            <a:r>
              <a:rPr sz="2400" spc="245" dirty="0">
                <a:latin typeface="Times New Roman"/>
                <a:cs typeface="Times New Roman"/>
              </a:rPr>
              <a:t> </a:t>
            </a:r>
            <a:r>
              <a:rPr sz="2400" dirty="0">
                <a:latin typeface="Times New Roman"/>
                <a:cs typeface="Times New Roman"/>
              </a:rPr>
              <a:t>define</a:t>
            </a:r>
            <a:r>
              <a:rPr sz="2400" spc="265" dirty="0">
                <a:latin typeface="Times New Roman"/>
                <a:cs typeface="Times New Roman"/>
              </a:rPr>
              <a:t> </a:t>
            </a:r>
            <a:r>
              <a:rPr sz="2400" dirty="0">
                <a:latin typeface="Times New Roman"/>
                <a:cs typeface="Times New Roman"/>
              </a:rPr>
              <a:t>the</a:t>
            </a:r>
            <a:r>
              <a:rPr sz="2400" spc="265" dirty="0">
                <a:latin typeface="Times New Roman"/>
                <a:cs typeface="Times New Roman"/>
              </a:rPr>
              <a:t> </a:t>
            </a:r>
            <a:r>
              <a:rPr sz="2400" dirty="0">
                <a:latin typeface="Times New Roman"/>
                <a:cs typeface="Times New Roman"/>
              </a:rPr>
              <a:t>output</a:t>
            </a:r>
            <a:r>
              <a:rPr sz="2400" spc="260" dirty="0">
                <a:latin typeface="Times New Roman"/>
                <a:cs typeface="Times New Roman"/>
              </a:rPr>
              <a:t> </a:t>
            </a:r>
            <a:r>
              <a:rPr sz="2400" dirty="0">
                <a:latin typeface="Times New Roman"/>
                <a:cs typeface="Times New Roman"/>
              </a:rPr>
              <a:t>format</a:t>
            </a:r>
            <a:r>
              <a:rPr sz="2400" spc="250" dirty="0">
                <a:latin typeface="Times New Roman"/>
                <a:cs typeface="Times New Roman"/>
              </a:rPr>
              <a:t> </a:t>
            </a:r>
            <a:r>
              <a:rPr sz="2400" dirty="0">
                <a:latin typeface="Times New Roman"/>
                <a:cs typeface="Times New Roman"/>
              </a:rPr>
              <a:t>for</a:t>
            </a:r>
            <a:r>
              <a:rPr sz="2400" spc="245" dirty="0">
                <a:latin typeface="Times New Roman"/>
                <a:cs typeface="Times New Roman"/>
              </a:rPr>
              <a:t> </a:t>
            </a:r>
            <a:r>
              <a:rPr sz="2400" dirty="0">
                <a:latin typeface="Times New Roman"/>
                <a:cs typeface="Times New Roman"/>
              </a:rPr>
              <a:t>display</a:t>
            </a:r>
            <a:r>
              <a:rPr sz="2400" spc="270" dirty="0">
                <a:latin typeface="Times New Roman"/>
                <a:cs typeface="Times New Roman"/>
              </a:rPr>
              <a:t> </a:t>
            </a:r>
            <a:r>
              <a:rPr sz="2400" spc="-25" dirty="0">
                <a:latin typeface="Times New Roman"/>
                <a:cs typeface="Times New Roman"/>
              </a:rPr>
              <a:t>of 	</a:t>
            </a:r>
            <a:r>
              <a:rPr sz="2400" dirty="0">
                <a:latin typeface="Times New Roman"/>
                <a:cs typeface="Times New Roman"/>
              </a:rPr>
              <a:t>each</a:t>
            </a:r>
            <a:r>
              <a:rPr sz="2400" spc="-60" dirty="0">
                <a:latin typeface="Times New Roman"/>
                <a:cs typeface="Times New Roman"/>
              </a:rPr>
              <a:t> </a:t>
            </a:r>
            <a:r>
              <a:rPr sz="2400" spc="-10" dirty="0">
                <a:latin typeface="Times New Roman"/>
                <a:cs typeface="Times New Roman"/>
              </a:rPr>
              <a:t>item.</a:t>
            </a:r>
            <a:endParaRPr sz="2400" dirty="0">
              <a:latin typeface="Times New Roman"/>
              <a:cs typeface="Times New Roman"/>
            </a:endParaRPr>
          </a:p>
          <a:p>
            <a:pPr marL="419734" lvl="1" indent="-215265">
              <a:lnSpc>
                <a:spcPct val="100000"/>
              </a:lnSpc>
              <a:spcBef>
                <a:spcPts val="1620"/>
              </a:spcBef>
              <a:buFont typeface="Wingdings"/>
              <a:buChar char=""/>
              <a:tabLst>
                <a:tab pos="419734" algn="l"/>
              </a:tabLst>
            </a:pPr>
            <a:r>
              <a:rPr sz="2400" dirty="0">
                <a:latin typeface="Times New Roman"/>
                <a:cs typeface="Times New Roman"/>
              </a:rPr>
              <a:t>Escape</a:t>
            </a:r>
            <a:r>
              <a:rPr sz="2400" spc="-45" dirty="0">
                <a:latin typeface="Times New Roman"/>
                <a:cs typeface="Times New Roman"/>
              </a:rPr>
              <a:t> </a:t>
            </a:r>
            <a:r>
              <a:rPr sz="2400" dirty="0">
                <a:latin typeface="Times New Roman"/>
                <a:cs typeface="Times New Roman"/>
              </a:rPr>
              <a:t>sequence</a:t>
            </a:r>
            <a:r>
              <a:rPr sz="2400" spc="-55" dirty="0">
                <a:latin typeface="Times New Roman"/>
                <a:cs typeface="Times New Roman"/>
              </a:rPr>
              <a:t> </a:t>
            </a:r>
            <a:r>
              <a:rPr sz="2400" dirty="0">
                <a:latin typeface="Times New Roman"/>
                <a:cs typeface="Times New Roman"/>
              </a:rPr>
              <a:t>(backslash</a:t>
            </a:r>
            <a:r>
              <a:rPr sz="2400" spc="-40" dirty="0">
                <a:latin typeface="Times New Roman"/>
                <a:cs typeface="Times New Roman"/>
              </a:rPr>
              <a:t> </a:t>
            </a:r>
            <a:r>
              <a:rPr sz="2400" dirty="0">
                <a:latin typeface="Times New Roman"/>
                <a:cs typeface="Times New Roman"/>
              </a:rPr>
              <a:t>constants)</a:t>
            </a:r>
            <a:r>
              <a:rPr sz="2400" spc="-30" dirty="0">
                <a:latin typeface="Times New Roman"/>
                <a:cs typeface="Times New Roman"/>
              </a:rPr>
              <a:t> </a:t>
            </a:r>
            <a:r>
              <a:rPr sz="2400" dirty="0">
                <a:latin typeface="Times New Roman"/>
                <a:cs typeface="Times New Roman"/>
              </a:rPr>
              <a:t>such</a:t>
            </a:r>
            <a:r>
              <a:rPr sz="2400" spc="-40" dirty="0">
                <a:latin typeface="Times New Roman"/>
                <a:cs typeface="Times New Roman"/>
              </a:rPr>
              <a:t> </a:t>
            </a:r>
            <a:r>
              <a:rPr sz="2400" dirty="0">
                <a:latin typeface="Times New Roman"/>
                <a:cs typeface="Times New Roman"/>
              </a:rPr>
              <a:t>as</a:t>
            </a:r>
            <a:r>
              <a:rPr sz="2400" spc="-20" dirty="0">
                <a:latin typeface="Times New Roman"/>
                <a:cs typeface="Times New Roman"/>
              </a:rPr>
              <a:t> </a:t>
            </a:r>
            <a:r>
              <a:rPr sz="2400" dirty="0">
                <a:latin typeface="Times New Roman"/>
                <a:cs typeface="Times New Roman"/>
              </a:rPr>
              <a:t>\n,</a:t>
            </a:r>
            <a:r>
              <a:rPr sz="2400" spc="-15" dirty="0">
                <a:latin typeface="Times New Roman"/>
                <a:cs typeface="Times New Roman"/>
              </a:rPr>
              <a:t> </a:t>
            </a:r>
            <a:r>
              <a:rPr sz="2400" dirty="0">
                <a:latin typeface="Times New Roman"/>
                <a:cs typeface="Times New Roman"/>
              </a:rPr>
              <a:t>\t,</a:t>
            </a:r>
            <a:r>
              <a:rPr sz="2400" spc="-5" dirty="0">
                <a:latin typeface="Times New Roman"/>
                <a:cs typeface="Times New Roman"/>
              </a:rPr>
              <a:t> </a:t>
            </a:r>
            <a:r>
              <a:rPr sz="2400" dirty="0">
                <a:latin typeface="Times New Roman"/>
                <a:cs typeface="Times New Roman"/>
              </a:rPr>
              <a:t>\b,</a:t>
            </a:r>
            <a:r>
              <a:rPr sz="2400" spc="-20" dirty="0">
                <a:latin typeface="Times New Roman"/>
                <a:cs typeface="Times New Roman"/>
              </a:rPr>
              <a:t> etc.</a:t>
            </a:r>
            <a:endParaRPr sz="2400" dirty="0">
              <a:latin typeface="Times New Roman"/>
              <a:cs typeface="Times New Roman"/>
            </a:endParaRPr>
          </a:p>
          <a:p>
            <a:pPr marL="295910" marR="5080" indent="-283845">
              <a:lnSpc>
                <a:spcPct val="150000"/>
              </a:lnSpc>
              <a:spcBef>
                <a:spcPts val="605"/>
              </a:spcBef>
              <a:buClr>
                <a:srgbClr val="DDDDDD"/>
              </a:buClr>
              <a:buSzPct val="79411"/>
              <a:buFont typeface="Segoe UI Symbol"/>
              <a:buChar char="⚫"/>
              <a:tabLst>
                <a:tab pos="295910" algn="l"/>
                <a:tab pos="906780" algn="l"/>
                <a:tab pos="2433955" algn="l"/>
                <a:tab pos="2835275" algn="l"/>
                <a:tab pos="3235960" algn="l"/>
                <a:tab pos="3637279" algn="l"/>
                <a:tab pos="3955415" algn="l"/>
                <a:tab pos="4987290" algn="l"/>
                <a:tab pos="6043930" algn="l"/>
                <a:tab pos="6734175" algn="l"/>
                <a:tab pos="7421880" algn="l"/>
              </a:tabLst>
            </a:pPr>
            <a:r>
              <a:rPr sz="2400" b="1" spc="-10" dirty="0">
                <a:latin typeface="Times New Roman"/>
                <a:cs typeface="Times New Roman"/>
              </a:rPr>
              <a:t>arg1,</a:t>
            </a:r>
            <a:r>
              <a:rPr sz="2400" b="1" dirty="0">
                <a:latin typeface="Times New Roman"/>
                <a:cs typeface="Times New Roman"/>
              </a:rPr>
              <a:t>	</a:t>
            </a:r>
            <a:r>
              <a:rPr sz="2400" b="1" spc="-10" dirty="0">
                <a:latin typeface="Times New Roman"/>
                <a:cs typeface="Times New Roman"/>
              </a:rPr>
              <a:t>arg2,…….argn</a:t>
            </a:r>
            <a:r>
              <a:rPr sz="2400" b="1" dirty="0">
                <a:latin typeface="Times New Roman"/>
                <a:cs typeface="Times New Roman"/>
              </a:rPr>
              <a:t>	</a:t>
            </a:r>
            <a:r>
              <a:rPr sz="2400" spc="-25" dirty="0">
                <a:latin typeface="Times New Roman"/>
                <a:cs typeface="Times New Roman"/>
              </a:rPr>
              <a:t>are</a:t>
            </a:r>
            <a:r>
              <a:rPr sz="2400" dirty="0">
                <a:latin typeface="Times New Roman"/>
                <a:cs typeface="Times New Roman"/>
              </a:rPr>
              <a:t>	</a:t>
            </a:r>
            <a:r>
              <a:rPr sz="2400" spc="-25" dirty="0">
                <a:latin typeface="Times New Roman"/>
                <a:cs typeface="Times New Roman"/>
              </a:rPr>
              <a:t>the</a:t>
            </a:r>
            <a:r>
              <a:rPr sz="2400" dirty="0">
                <a:latin typeface="Times New Roman"/>
                <a:cs typeface="Times New Roman"/>
              </a:rPr>
              <a:t>	</a:t>
            </a:r>
            <a:r>
              <a:rPr sz="2400" spc="-20" dirty="0">
                <a:latin typeface="Times New Roman"/>
                <a:cs typeface="Times New Roman"/>
              </a:rPr>
              <a:t>list</a:t>
            </a:r>
            <a:r>
              <a:rPr sz="2400" dirty="0">
                <a:latin typeface="Times New Roman"/>
                <a:cs typeface="Times New Roman"/>
              </a:rPr>
              <a:t>	</a:t>
            </a:r>
            <a:r>
              <a:rPr sz="2400" spc="-25" dirty="0">
                <a:latin typeface="Times New Roman"/>
                <a:cs typeface="Times New Roman"/>
              </a:rPr>
              <a:t>of</a:t>
            </a:r>
            <a:r>
              <a:rPr sz="2400" dirty="0">
                <a:latin typeface="Times New Roman"/>
                <a:cs typeface="Times New Roman"/>
              </a:rPr>
              <a:t>	</a:t>
            </a:r>
            <a:r>
              <a:rPr sz="2400" spc="-10" dirty="0">
                <a:latin typeface="Times New Roman"/>
                <a:cs typeface="Times New Roman"/>
              </a:rPr>
              <a:t>arguments</a:t>
            </a:r>
            <a:r>
              <a:rPr sz="2400" dirty="0">
                <a:latin typeface="Times New Roman"/>
                <a:cs typeface="Times New Roman"/>
              </a:rPr>
              <a:t>	</a:t>
            </a:r>
            <a:r>
              <a:rPr sz="2400" spc="-10" dirty="0">
                <a:latin typeface="Times New Roman"/>
                <a:cs typeface="Times New Roman"/>
              </a:rPr>
              <a:t>(variables)</a:t>
            </a:r>
            <a:r>
              <a:rPr sz="2400" dirty="0">
                <a:latin typeface="Times New Roman"/>
                <a:cs typeface="Times New Roman"/>
              </a:rPr>
              <a:t>	</a:t>
            </a:r>
            <a:r>
              <a:rPr sz="2400" spc="-10" dirty="0">
                <a:latin typeface="Times New Roman"/>
                <a:cs typeface="Times New Roman"/>
              </a:rPr>
              <a:t>whose</a:t>
            </a:r>
            <a:r>
              <a:rPr sz="2400" dirty="0">
                <a:latin typeface="Times New Roman"/>
                <a:cs typeface="Times New Roman"/>
              </a:rPr>
              <a:t>	</a:t>
            </a:r>
            <a:r>
              <a:rPr sz="2400" spc="-10" dirty="0">
                <a:latin typeface="Times New Roman"/>
                <a:cs typeface="Times New Roman"/>
              </a:rPr>
              <a:t>values</a:t>
            </a:r>
            <a:r>
              <a:rPr sz="2400" dirty="0">
                <a:latin typeface="Times New Roman"/>
                <a:cs typeface="Times New Roman"/>
              </a:rPr>
              <a:t>	</a:t>
            </a:r>
            <a:r>
              <a:rPr sz="2400" spc="-25" dirty="0">
                <a:latin typeface="Times New Roman"/>
                <a:cs typeface="Times New Roman"/>
              </a:rPr>
              <a:t>are </a:t>
            </a:r>
            <a:r>
              <a:rPr sz="2400" dirty="0">
                <a:latin typeface="Times New Roman"/>
                <a:cs typeface="Times New Roman"/>
              </a:rPr>
              <a:t>formatted</a:t>
            </a:r>
            <a:r>
              <a:rPr sz="2400" spc="-30" dirty="0">
                <a:latin typeface="Times New Roman"/>
                <a:cs typeface="Times New Roman"/>
              </a:rPr>
              <a:t> </a:t>
            </a:r>
            <a:r>
              <a:rPr sz="2400" dirty="0">
                <a:latin typeface="Times New Roman"/>
                <a:cs typeface="Times New Roman"/>
              </a:rPr>
              <a:t>and</a:t>
            </a:r>
            <a:r>
              <a:rPr sz="2400" spc="-30" dirty="0">
                <a:latin typeface="Times New Roman"/>
                <a:cs typeface="Times New Roman"/>
              </a:rPr>
              <a:t> </a:t>
            </a:r>
            <a:r>
              <a:rPr sz="2400" dirty="0">
                <a:latin typeface="Times New Roman"/>
                <a:cs typeface="Times New Roman"/>
              </a:rPr>
              <a:t>printed</a:t>
            </a:r>
            <a:r>
              <a:rPr sz="2400" spc="-20" dirty="0">
                <a:latin typeface="Times New Roman"/>
                <a:cs typeface="Times New Roman"/>
              </a:rPr>
              <a:t> </a:t>
            </a:r>
            <a:r>
              <a:rPr sz="2400" dirty="0">
                <a:latin typeface="Times New Roman"/>
                <a:cs typeface="Times New Roman"/>
              </a:rPr>
              <a:t>according</a:t>
            </a:r>
            <a:r>
              <a:rPr sz="2400" spc="-45" dirty="0">
                <a:latin typeface="Times New Roman"/>
                <a:cs typeface="Times New Roman"/>
              </a:rPr>
              <a:t> </a:t>
            </a:r>
            <a:r>
              <a:rPr sz="2400" dirty="0">
                <a:latin typeface="Times New Roman"/>
                <a:cs typeface="Times New Roman"/>
              </a:rPr>
              <a:t>to</a:t>
            </a:r>
            <a:r>
              <a:rPr sz="2400" spc="-15" dirty="0">
                <a:latin typeface="Times New Roman"/>
                <a:cs typeface="Times New Roman"/>
              </a:rPr>
              <a:t> </a:t>
            </a: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specifications</a:t>
            </a:r>
            <a:r>
              <a:rPr sz="2400" spc="-30" dirty="0">
                <a:latin typeface="Times New Roman"/>
                <a:cs typeface="Times New Roman"/>
              </a:rPr>
              <a:t> </a:t>
            </a:r>
            <a:r>
              <a:rPr sz="2400" dirty="0">
                <a:latin typeface="Times New Roman"/>
                <a:cs typeface="Times New Roman"/>
              </a:rPr>
              <a:t>of</a:t>
            </a:r>
            <a:r>
              <a:rPr sz="2400" spc="-25"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spc="-10" dirty="0">
                <a:latin typeface="Times New Roman"/>
                <a:cs typeface="Times New Roman"/>
              </a:rPr>
              <a:t>control</a:t>
            </a:r>
            <a:r>
              <a:rPr sz="2400" spc="-110" dirty="0">
                <a:latin typeface="Times New Roman"/>
                <a:cs typeface="Times New Roman"/>
              </a:rPr>
              <a:t> </a:t>
            </a:r>
            <a:r>
              <a:rPr sz="2400" spc="-10" dirty="0">
                <a:latin typeface="Times New Roman"/>
                <a:cs typeface="Times New Roman"/>
              </a:rPr>
              <a:t>string</a:t>
            </a:r>
            <a:r>
              <a:rPr sz="2400" spc="-10" dirty="0" smtClean="0">
                <a:latin typeface="Times New Roman"/>
                <a:cs typeface="Times New Roman"/>
              </a:rPr>
              <a:t>.</a:t>
            </a:r>
            <a:endParaRPr sz="2400" dirty="0">
              <a:latin typeface="Times New Roman"/>
              <a:cs typeface="Times New Roman"/>
            </a:endParaRPr>
          </a:p>
        </p:txBody>
      </p:sp>
      <p:sp>
        <p:nvSpPr>
          <p:cNvPr id="3" name="Footer Placeholder 2"/>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24658427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6843" y="707005"/>
            <a:ext cx="8169144" cy="4683333"/>
          </a:xfrm>
          <a:prstGeom prst="rect">
            <a:avLst/>
          </a:prstGeom>
        </p:spPr>
        <p:txBody>
          <a:bodyPr wrap="square">
            <a:spAutoFit/>
          </a:bodyPr>
          <a:lstStyle/>
          <a:p>
            <a:pPr marL="295910" indent="-283210">
              <a:spcBef>
                <a:spcPts val="1620"/>
              </a:spcBef>
              <a:buClr>
                <a:srgbClr val="DDDDDD"/>
              </a:buClr>
              <a:buSzPct val="79411"/>
              <a:buFont typeface="Segoe UI Symbol"/>
              <a:buChar char="⚫"/>
              <a:tabLst>
                <a:tab pos="295910" algn="l"/>
              </a:tabLst>
            </a:pPr>
            <a:r>
              <a:rPr lang="en-IN" sz="2400" dirty="0">
                <a:latin typeface="Times New Roman"/>
                <a:cs typeface="Times New Roman"/>
              </a:rPr>
              <a:t>The</a:t>
            </a:r>
            <a:r>
              <a:rPr lang="en-IN" sz="2400" spc="-30" dirty="0">
                <a:latin typeface="Times New Roman"/>
                <a:cs typeface="Times New Roman"/>
              </a:rPr>
              <a:t> </a:t>
            </a:r>
            <a:r>
              <a:rPr lang="en-IN" sz="2400" dirty="0">
                <a:latin typeface="Times New Roman"/>
                <a:cs typeface="Times New Roman"/>
              </a:rPr>
              <a:t>general</a:t>
            </a:r>
            <a:r>
              <a:rPr lang="en-IN" sz="2400" spc="-50" dirty="0">
                <a:latin typeface="Times New Roman"/>
                <a:cs typeface="Times New Roman"/>
              </a:rPr>
              <a:t> </a:t>
            </a:r>
            <a:r>
              <a:rPr lang="en-IN" sz="2400" dirty="0">
                <a:latin typeface="Times New Roman"/>
                <a:cs typeface="Times New Roman"/>
              </a:rPr>
              <a:t>format</a:t>
            </a:r>
            <a:r>
              <a:rPr lang="en-IN" sz="2400" spc="-30" dirty="0">
                <a:latin typeface="Times New Roman"/>
                <a:cs typeface="Times New Roman"/>
              </a:rPr>
              <a:t> </a:t>
            </a:r>
            <a:r>
              <a:rPr lang="en-IN" sz="2400" dirty="0">
                <a:latin typeface="Times New Roman"/>
                <a:cs typeface="Times New Roman"/>
              </a:rPr>
              <a:t>of</a:t>
            </a:r>
            <a:r>
              <a:rPr lang="en-IN" sz="2400" spc="-25" dirty="0">
                <a:latin typeface="Times New Roman"/>
                <a:cs typeface="Times New Roman"/>
              </a:rPr>
              <a:t> </a:t>
            </a:r>
            <a:r>
              <a:rPr lang="en-IN" sz="2400" dirty="0">
                <a:latin typeface="Times New Roman"/>
                <a:cs typeface="Times New Roman"/>
              </a:rPr>
              <a:t>the</a:t>
            </a:r>
            <a:r>
              <a:rPr lang="en-IN" sz="2400" spc="-25" dirty="0">
                <a:latin typeface="Times New Roman"/>
                <a:cs typeface="Times New Roman"/>
              </a:rPr>
              <a:t> </a:t>
            </a:r>
            <a:r>
              <a:rPr lang="en-IN" sz="2400" dirty="0">
                <a:latin typeface="Times New Roman"/>
                <a:cs typeface="Times New Roman"/>
              </a:rPr>
              <a:t>character</a:t>
            </a:r>
            <a:r>
              <a:rPr lang="en-IN" sz="2400" spc="-50" dirty="0">
                <a:latin typeface="Times New Roman"/>
                <a:cs typeface="Times New Roman"/>
              </a:rPr>
              <a:t> </a:t>
            </a:r>
            <a:r>
              <a:rPr lang="en-IN" sz="2400" dirty="0">
                <a:latin typeface="Times New Roman"/>
                <a:cs typeface="Times New Roman"/>
              </a:rPr>
              <a:t>group</a:t>
            </a:r>
            <a:r>
              <a:rPr lang="en-IN" sz="2400" spc="-40" dirty="0">
                <a:latin typeface="Times New Roman"/>
                <a:cs typeface="Times New Roman"/>
              </a:rPr>
              <a:t> </a:t>
            </a:r>
            <a:r>
              <a:rPr lang="en-IN" sz="2400" dirty="0">
                <a:latin typeface="Times New Roman"/>
                <a:cs typeface="Times New Roman"/>
              </a:rPr>
              <a:t>(format</a:t>
            </a:r>
            <a:r>
              <a:rPr lang="en-IN" sz="2400" spc="-30" dirty="0">
                <a:latin typeface="Times New Roman"/>
                <a:cs typeface="Times New Roman"/>
              </a:rPr>
              <a:t> </a:t>
            </a:r>
            <a:r>
              <a:rPr lang="en-IN" sz="2400" dirty="0" err="1">
                <a:latin typeface="Times New Roman"/>
                <a:cs typeface="Times New Roman"/>
              </a:rPr>
              <a:t>specifier</a:t>
            </a:r>
            <a:r>
              <a:rPr lang="en-IN" sz="2400" dirty="0">
                <a:latin typeface="Times New Roman"/>
                <a:cs typeface="Times New Roman"/>
              </a:rPr>
              <a:t>)used</a:t>
            </a:r>
            <a:r>
              <a:rPr lang="en-IN" sz="2400" spc="-40" dirty="0">
                <a:latin typeface="Times New Roman"/>
                <a:cs typeface="Times New Roman"/>
              </a:rPr>
              <a:t> </a:t>
            </a:r>
            <a:r>
              <a:rPr lang="en-IN" sz="2400" dirty="0">
                <a:latin typeface="Times New Roman"/>
                <a:cs typeface="Times New Roman"/>
              </a:rPr>
              <a:t>in</a:t>
            </a:r>
            <a:r>
              <a:rPr lang="en-IN" sz="2400" spc="-10" dirty="0">
                <a:latin typeface="Times New Roman"/>
                <a:cs typeface="Times New Roman"/>
              </a:rPr>
              <a:t> </a:t>
            </a:r>
            <a:r>
              <a:rPr lang="en-IN" sz="2400" b="1" spc="-10" dirty="0" err="1">
                <a:latin typeface="Times New Roman"/>
                <a:cs typeface="Times New Roman"/>
              </a:rPr>
              <a:t>printf</a:t>
            </a:r>
            <a:r>
              <a:rPr lang="en-IN" sz="2400" b="1" spc="-10" dirty="0">
                <a:latin typeface="Times New Roman"/>
                <a:cs typeface="Times New Roman"/>
              </a:rPr>
              <a:t>()</a:t>
            </a:r>
            <a:r>
              <a:rPr lang="en-IN" sz="2400" spc="-10" dirty="0">
                <a:latin typeface="Times New Roman"/>
                <a:cs typeface="Times New Roman"/>
              </a:rPr>
              <a:t>is</a:t>
            </a:r>
            <a:endParaRPr lang="en-IN" sz="2400" dirty="0">
              <a:latin typeface="Times New Roman"/>
              <a:cs typeface="Times New Roman"/>
            </a:endParaRPr>
          </a:p>
          <a:p>
            <a:pPr marL="1758950">
              <a:spcBef>
                <a:spcPts val="1620"/>
              </a:spcBef>
            </a:pPr>
            <a:r>
              <a:rPr lang="en-IN" sz="2400" b="1" spc="-10" dirty="0">
                <a:latin typeface="Times New Roman"/>
                <a:cs typeface="Times New Roman"/>
              </a:rPr>
              <a:t>%</a:t>
            </a:r>
            <a:r>
              <a:rPr lang="en-IN" sz="2400" b="1" spc="-10" dirty="0" err="1">
                <a:latin typeface="Times New Roman"/>
                <a:cs typeface="Times New Roman"/>
              </a:rPr>
              <a:t>w.p</a:t>
            </a:r>
            <a:r>
              <a:rPr lang="en-IN" sz="2400" b="1" spc="-95" dirty="0">
                <a:latin typeface="Times New Roman"/>
                <a:cs typeface="Times New Roman"/>
              </a:rPr>
              <a:t> </a:t>
            </a:r>
            <a:r>
              <a:rPr lang="en-IN" sz="2400" b="1" spc="-10" dirty="0" err="1">
                <a:latin typeface="Times New Roman"/>
                <a:cs typeface="Times New Roman"/>
              </a:rPr>
              <a:t>type_specifier</a:t>
            </a:r>
            <a:endParaRPr lang="en-IN" sz="2400" dirty="0">
              <a:latin typeface="Times New Roman"/>
              <a:cs typeface="Times New Roman"/>
            </a:endParaRPr>
          </a:p>
          <a:p>
            <a:pPr marL="12700">
              <a:spcBef>
                <a:spcPts val="1620"/>
              </a:spcBef>
            </a:pPr>
            <a:r>
              <a:rPr lang="en-IN" sz="2400" spc="-10" dirty="0">
                <a:latin typeface="Times New Roman"/>
                <a:cs typeface="Times New Roman"/>
              </a:rPr>
              <a:t>where,</a:t>
            </a:r>
            <a:endParaRPr lang="en-IN" sz="2400" dirty="0">
              <a:latin typeface="Times New Roman"/>
              <a:cs typeface="Times New Roman"/>
            </a:endParaRPr>
          </a:p>
          <a:p>
            <a:pPr marL="295910" indent="-283210">
              <a:spcBef>
                <a:spcPts val="1620"/>
              </a:spcBef>
              <a:buClr>
                <a:srgbClr val="DDDDDD"/>
              </a:buClr>
              <a:buSzPct val="79411"/>
              <a:buFont typeface="Segoe UI Symbol"/>
              <a:buChar char="⚫"/>
              <a:tabLst>
                <a:tab pos="295910" algn="l"/>
              </a:tabLst>
            </a:pPr>
            <a:r>
              <a:rPr lang="en-IN" sz="2400" b="1" dirty="0">
                <a:latin typeface="Times New Roman"/>
                <a:cs typeface="Times New Roman"/>
              </a:rPr>
              <a:t>w</a:t>
            </a:r>
            <a:r>
              <a:rPr lang="en-IN" sz="2400" b="1" spc="-30" dirty="0">
                <a:latin typeface="Times New Roman"/>
                <a:cs typeface="Times New Roman"/>
              </a:rPr>
              <a:t> </a:t>
            </a:r>
            <a:r>
              <a:rPr lang="en-IN" sz="2400" dirty="0">
                <a:latin typeface="Times New Roman"/>
                <a:cs typeface="Times New Roman"/>
              </a:rPr>
              <a:t>is</a:t>
            </a:r>
            <a:r>
              <a:rPr lang="en-IN" sz="2400" spc="-15" dirty="0">
                <a:latin typeface="Times New Roman"/>
                <a:cs typeface="Times New Roman"/>
              </a:rPr>
              <a:t> </a:t>
            </a:r>
            <a:r>
              <a:rPr lang="en-IN" sz="2400" dirty="0">
                <a:latin typeface="Times New Roman"/>
                <a:cs typeface="Times New Roman"/>
              </a:rPr>
              <a:t>an</a:t>
            </a:r>
            <a:r>
              <a:rPr lang="en-IN" sz="2400" spc="-15" dirty="0">
                <a:latin typeface="Times New Roman"/>
                <a:cs typeface="Times New Roman"/>
              </a:rPr>
              <a:t> </a:t>
            </a:r>
            <a:r>
              <a:rPr lang="en-IN" sz="2400" dirty="0">
                <a:latin typeface="Times New Roman"/>
                <a:cs typeface="Times New Roman"/>
              </a:rPr>
              <a:t>integer</a:t>
            </a:r>
            <a:r>
              <a:rPr lang="en-IN" sz="2400" spc="-35" dirty="0">
                <a:latin typeface="Times New Roman"/>
                <a:cs typeface="Times New Roman"/>
              </a:rPr>
              <a:t> </a:t>
            </a:r>
            <a:r>
              <a:rPr lang="en-IN" sz="2400" dirty="0">
                <a:latin typeface="Times New Roman"/>
                <a:cs typeface="Times New Roman"/>
              </a:rPr>
              <a:t>number</a:t>
            </a:r>
            <a:r>
              <a:rPr lang="en-IN" sz="2400" spc="-35" dirty="0">
                <a:latin typeface="Times New Roman"/>
                <a:cs typeface="Times New Roman"/>
              </a:rPr>
              <a:t> </a:t>
            </a:r>
            <a:r>
              <a:rPr lang="en-IN" sz="2400" dirty="0">
                <a:latin typeface="Times New Roman"/>
                <a:cs typeface="Times New Roman"/>
              </a:rPr>
              <a:t>that</a:t>
            </a:r>
            <a:r>
              <a:rPr lang="en-IN" sz="2400" spc="-15" dirty="0">
                <a:latin typeface="Times New Roman"/>
                <a:cs typeface="Times New Roman"/>
              </a:rPr>
              <a:t> </a:t>
            </a:r>
            <a:r>
              <a:rPr lang="en-IN" sz="2400" dirty="0">
                <a:latin typeface="Times New Roman"/>
                <a:cs typeface="Times New Roman"/>
              </a:rPr>
              <a:t>specifies</a:t>
            </a:r>
            <a:r>
              <a:rPr lang="en-IN" sz="2400" spc="-35" dirty="0">
                <a:latin typeface="Times New Roman"/>
                <a:cs typeface="Times New Roman"/>
              </a:rPr>
              <a:t> </a:t>
            </a:r>
            <a:r>
              <a:rPr lang="en-IN" sz="2400" dirty="0">
                <a:latin typeface="Times New Roman"/>
                <a:cs typeface="Times New Roman"/>
              </a:rPr>
              <a:t>the</a:t>
            </a:r>
            <a:r>
              <a:rPr lang="en-IN" sz="2400" spc="-20" dirty="0">
                <a:latin typeface="Times New Roman"/>
                <a:cs typeface="Times New Roman"/>
              </a:rPr>
              <a:t> </a:t>
            </a:r>
            <a:r>
              <a:rPr lang="en-IN" sz="2400" dirty="0">
                <a:latin typeface="Times New Roman"/>
                <a:cs typeface="Times New Roman"/>
              </a:rPr>
              <a:t>total</a:t>
            </a:r>
            <a:r>
              <a:rPr lang="en-IN" sz="2400" spc="-15" dirty="0">
                <a:latin typeface="Times New Roman"/>
                <a:cs typeface="Times New Roman"/>
              </a:rPr>
              <a:t> </a:t>
            </a:r>
            <a:r>
              <a:rPr lang="en-IN" sz="2400" dirty="0">
                <a:latin typeface="Times New Roman"/>
                <a:cs typeface="Times New Roman"/>
              </a:rPr>
              <a:t>number</a:t>
            </a:r>
            <a:r>
              <a:rPr lang="en-IN" sz="2400" spc="-35" dirty="0">
                <a:latin typeface="Times New Roman"/>
                <a:cs typeface="Times New Roman"/>
              </a:rPr>
              <a:t> </a:t>
            </a:r>
            <a:r>
              <a:rPr lang="en-IN" sz="2400" dirty="0">
                <a:latin typeface="Times New Roman"/>
                <a:cs typeface="Times New Roman"/>
              </a:rPr>
              <a:t>of</a:t>
            </a:r>
            <a:r>
              <a:rPr lang="en-IN" sz="2400" spc="-25" dirty="0">
                <a:latin typeface="Times New Roman"/>
                <a:cs typeface="Times New Roman"/>
              </a:rPr>
              <a:t> </a:t>
            </a:r>
            <a:r>
              <a:rPr lang="en-IN" sz="2400" dirty="0">
                <a:latin typeface="Times New Roman"/>
                <a:cs typeface="Times New Roman"/>
              </a:rPr>
              <a:t>columns</a:t>
            </a:r>
            <a:r>
              <a:rPr lang="en-IN" sz="2400" spc="-20" dirty="0">
                <a:latin typeface="Times New Roman"/>
                <a:cs typeface="Times New Roman"/>
              </a:rPr>
              <a:t> </a:t>
            </a:r>
            <a:r>
              <a:rPr lang="en-IN" sz="2400" dirty="0">
                <a:latin typeface="Times New Roman"/>
                <a:cs typeface="Times New Roman"/>
              </a:rPr>
              <a:t>of</a:t>
            </a:r>
            <a:r>
              <a:rPr lang="en-IN" sz="2400" spc="-25" dirty="0">
                <a:latin typeface="Times New Roman"/>
                <a:cs typeface="Times New Roman"/>
              </a:rPr>
              <a:t> </a:t>
            </a:r>
            <a:r>
              <a:rPr lang="en-IN" sz="2400" dirty="0">
                <a:latin typeface="Times New Roman"/>
                <a:cs typeface="Times New Roman"/>
              </a:rPr>
              <a:t>output</a:t>
            </a:r>
            <a:r>
              <a:rPr lang="en-IN" sz="2400" spc="-30" dirty="0">
                <a:latin typeface="Times New Roman"/>
                <a:cs typeface="Times New Roman"/>
              </a:rPr>
              <a:t> </a:t>
            </a:r>
            <a:r>
              <a:rPr lang="en-IN" sz="2400" spc="-10" dirty="0">
                <a:latin typeface="Times New Roman"/>
                <a:cs typeface="Times New Roman"/>
              </a:rPr>
              <a:t>value</a:t>
            </a:r>
            <a:endParaRPr lang="en-IN" sz="2400" dirty="0">
              <a:latin typeface="Times New Roman"/>
              <a:cs typeface="Times New Roman"/>
            </a:endParaRPr>
          </a:p>
          <a:p>
            <a:pPr marL="295910" marR="5080" indent="-283845">
              <a:lnSpc>
                <a:spcPct val="150000"/>
              </a:lnSpc>
              <a:spcBef>
                <a:spcPts val="605"/>
              </a:spcBef>
              <a:buClr>
                <a:srgbClr val="DDDDDD"/>
              </a:buClr>
              <a:buSzPct val="79411"/>
              <a:buFont typeface="Segoe UI Symbol"/>
              <a:buChar char="⚫"/>
              <a:tabLst>
                <a:tab pos="295910" algn="l"/>
              </a:tabLst>
            </a:pPr>
            <a:r>
              <a:rPr lang="en-IN" sz="2400" b="1" dirty="0">
                <a:latin typeface="Times New Roman"/>
                <a:cs typeface="Times New Roman"/>
              </a:rPr>
              <a:t>p</a:t>
            </a:r>
            <a:r>
              <a:rPr lang="en-IN" sz="2400" b="1" spc="110" dirty="0">
                <a:latin typeface="Times New Roman"/>
                <a:cs typeface="Times New Roman"/>
              </a:rPr>
              <a:t> </a:t>
            </a:r>
            <a:r>
              <a:rPr lang="en-IN" sz="2400" dirty="0">
                <a:latin typeface="Times New Roman"/>
                <a:cs typeface="Times New Roman"/>
              </a:rPr>
              <a:t>is</a:t>
            </a:r>
            <a:r>
              <a:rPr lang="en-IN" sz="2400" spc="100" dirty="0">
                <a:latin typeface="Times New Roman"/>
                <a:cs typeface="Times New Roman"/>
              </a:rPr>
              <a:t> </a:t>
            </a:r>
            <a:r>
              <a:rPr lang="en-IN" sz="2400" dirty="0">
                <a:latin typeface="Times New Roman"/>
                <a:cs typeface="Times New Roman"/>
              </a:rPr>
              <a:t>another</a:t>
            </a:r>
            <a:r>
              <a:rPr lang="en-IN" sz="2400" spc="105" dirty="0">
                <a:latin typeface="Times New Roman"/>
                <a:cs typeface="Times New Roman"/>
              </a:rPr>
              <a:t> </a:t>
            </a:r>
            <a:r>
              <a:rPr lang="en-IN" sz="2400" dirty="0">
                <a:latin typeface="Times New Roman"/>
                <a:cs typeface="Times New Roman"/>
              </a:rPr>
              <a:t>integer</a:t>
            </a:r>
            <a:r>
              <a:rPr lang="en-IN" sz="2400" spc="90" dirty="0">
                <a:latin typeface="Times New Roman"/>
                <a:cs typeface="Times New Roman"/>
              </a:rPr>
              <a:t> </a:t>
            </a:r>
            <a:r>
              <a:rPr lang="en-IN" sz="2400" dirty="0">
                <a:latin typeface="Times New Roman"/>
                <a:cs typeface="Times New Roman"/>
              </a:rPr>
              <a:t>which</a:t>
            </a:r>
            <a:r>
              <a:rPr lang="en-IN" sz="2400" spc="105" dirty="0">
                <a:latin typeface="Times New Roman"/>
                <a:cs typeface="Times New Roman"/>
              </a:rPr>
              <a:t> </a:t>
            </a:r>
            <a:r>
              <a:rPr lang="en-IN" sz="2400" dirty="0">
                <a:latin typeface="Times New Roman"/>
                <a:cs typeface="Times New Roman"/>
              </a:rPr>
              <a:t>specifies</a:t>
            </a:r>
            <a:r>
              <a:rPr lang="en-IN" sz="2400" spc="110" dirty="0">
                <a:latin typeface="Times New Roman"/>
                <a:cs typeface="Times New Roman"/>
              </a:rPr>
              <a:t> </a:t>
            </a:r>
            <a:r>
              <a:rPr lang="en-IN" sz="2400" dirty="0">
                <a:latin typeface="Times New Roman"/>
                <a:cs typeface="Times New Roman"/>
              </a:rPr>
              <a:t>the</a:t>
            </a:r>
            <a:r>
              <a:rPr lang="en-IN" sz="2400" spc="105" dirty="0">
                <a:latin typeface="Times New Roman"/>
                <a:cs typeface="Times New Roman"/>
              </a:rPr>
              <a:t> </a:t>
            </a:r>
            <a:r>
              <a:rPr lang="en-IN" sz="2400" dirty="0">
                <a:latin typeface="Times New Roman"/>
                <a:cs typeface="Times New Roman"/>
              </a:rPr>
              <a:t>number</a:t>
            </a:r>
            <a:r>
              <a:rPr lang="en-IN" sz="2400" spc="100" dirty="0">
                <a:latin typeface="Times New Roman"/>
                <a:cs typeface="Times New Roman"/>
              </a:rPr>
              <a:t> </a:t>
            </a:r>
            <a:r>
              <a:rPr lang="en-IN" sz="2400" dirty="0">
                <a:latin typeface="Times New Roman"/>
                <a:cs typeface="Times New Roman"/>
              </a:rPr>
              <a:t>of</a:t>
            </a:r>
            <a:r>
              <a:rPr lang="en-IN" sz="2400" spc="100" dirty="0">
                <a:latin typeface="Times New Roman"/>
                <a:cs typeface="Times New Roman"/>
              </a:rPr>
              <a:t> </a:t>
            </a:r>
            <a:r>
              <a:rPr lang="en-IN" sz="2400" dirty="0">
                <a:latin typeface="Times New Roman"/>
                <a:cs typeface="Times New Roman"/>
              </a:rPr>
              <a:t>digits</a:t>
            </a:r>
            <a:r>
              <a:rPr lang="en-IN" sz="2400" spc="114" dirty="0">
                <a:latin typeface="Times New Roman"/>
                <a:cs typeface="Times New Roman"/>
              </a:rPr>
              <a:t> </a:t>
            </a:r>
            <a:r>
              <a:rPr lang="en-IN" sz="2400" dirty="0">
                <a:latin typeface="Times New Roman"/>
                <a:cs typeface="Times New Roman"/>
              </a:rPr>
              <a:t>to</a:t>
            </a:r>
            <a:r>
              <a:rPr lang="en-IN" sz="2400" spc="110" dirty="0">
                <a:latin typeface="Times New Roman"/>
                <a:cs typeface="Times New Roman"/>
              </a:rPr>
              <a:t> </a:t>
            </a:r>
            <a:r>
              <a:rPr lang="en-IN" sz="2400" dirty="0">
                <a:latin typeface="Times New Roman"/>
                <a:cs typeface="Times New Roman"/>
              </a:rPr>
              <a:t>the</a:t>
            </a:r>
            <a:r>
              <a:rPr lang="en-IN" sz="2400" spc="105" dirty="0">
                <a:latin typeface="Times New Roman"/>
                <a:cs typeface="Times New Roman"/>
              </a:rPr>
              <a:t> </a:t>
            </a:r>
            <a:r>
              <a:rPr lang="en-IN" sz="2400" dirty="0">
                <a:latin typeface="Times New Roman"/>
                <a:cs typeface="Times New Roman"/>
              </a:rPr>
              <a:t>right</a:t>
            </a:r>
            <a:r>
              <a:rPr lang="en-IN" sz="2400" spc="110" dirty="0">
                <a:latin typeface="Times New Roman"/>
                <a:cs typeface="Times New Roman"/>
              </a:rPr>
              <a:t> </a:t>
            </a:r>
            <a:r>
              <a:rPr lang="en-IN" sz="2400" dirty="0">
                <a:latin typeface="Times New Roman"/>
                <a:cs typeface="Times New Roman"/>
              </a:rPr>
              <a:t>of</a:t>
            </a:r>
            <a:r>
              <a:rPr lang="en-IN" sz="2400" spc="100" dirty="0">
                <a:latin typeface="Times New Roman"/>
                <a:cs typeface="Times New Roman"/>
              </a:rPr>
              <a:t> </a:t>
            </a:r>
            <a:r>
              <a:rPr lang="en-IN" sz="2400" dirty="0">
                <a:latin typeface="Times New Roman"/>
                <a:cs typeface="Times New Roman"/>
              </a:rPr>
              <a:t>the</a:t>
            </a:r>
            <a:r>
              <a:rPr lang="en-IN" sz="2400" spc="105" dirty="0">
                <a:latin typeface="Times New Roman"/>
                <a:cs typeface="Times New Roman"/>
              </a:rPr>
              <a:t> </a:t>
            </a:r>
            <a:r>
              <a:rPr lang="en-IN" sz="2400" spc="-10" dirty="0">
                <a:latin typeface="Times New Roman"/>
                <a:cs typeface="Times New Roman"/>
              </a:rPr>
              <a:t>decimal </a:t>
            </a:r>
            <a:r>
              <a:rPr lang="en-IN" sz="2400" dirty="0">
                <a:latin typeface="Times New Roman"/>
                <a:cs typeface="Times New Roman"/>
              </a:rPr>
              <a:t>point</a:t>
            </a:r>
            <a:r>
              <a:rPr lang="en-IN" sz="2400" spc="-15" dirty="0">
                <a:latin typeface="Times New Roman"/>
                <a:cs typeface="Times New Roman"/>
              </a:rPr>
              <a:t> </a:t>
            </a:r>
            <a:r>
              <a:rPr lang="en-IN" sz="2400" dirty="0">
                <a:latin typeface="Times New Roman"/>
                <a:cs typeface="Times New Roman"/>
              </a:rPr>
              <a:t>of</a:t>
            </a:r>
            <a:r>
              <a:rPr lang="en-IN" sz="2400" spc="-40" dirty="0">
                <a:latin typeface="Times New Roman"/>
                <a:cs typeface="Times New Roman"/>
              </a:rPr>
              <a:t> </a:t>
            </a:r>
            <a:r>
              <a:rPr lang="en-IN" sz="2400" dirty="0">
                <a:latin typeface="Times New Roman"/>
                <a:cs typeface="Times New Roman"/>
              </a:rPr>
              <a:t>the</a:t>
            </a:r>
            <a:r>
              <a:rPr lang="en-IN" sz="2400" spc="-20" dirty="0">
                <a:latin typeface="Times New Roman"/>
                <a:cs typeface="Times New Roman"/>
              </a:rPr>
              <a:t> </a:t>
            </a:r>
            <a:r>
              <a:rPr lang="en-IN" sz="2400" dirty="0">
                <a:latin typeface="Times New Roman"/>
                <a:cs typeface="Times New Roman"/>
              </a:rPr>
              <a:t>floating</a:t>
            </a:r>
            <a:r>
              <a:rPr lang="en-IN" sz="2400" spc="-10" dirty="0">
                <a:latin typeface="Times New Roman"/>
                <a:cs typeface="Times New Roman"/>
              </a:rPr>
              <a:t> </a:t>
            </a:r>
            <a:r>
              <a:rPr lang="en-IN" sz="2400" dirty="0">
                <a:latin typeface="Times New Roman"/>
                <a:cs typeface="Times New Roman"/>
              </a:rPr>
              <a:t>point</a:t>
            </a:r>
            <a:r>
              <a:rPr lang="en-IN" sz="2400" spc="-25" dirty="0">
                <a:latin typeface="Times New Roman"/>
                <a:cs typeface="Times New Roman"/>
              </a:rPr>
              <a:t> </a:t>
            </a:r>
            <a:r>
              <a:rPr lang="en-IN" sz="2400" spc="-10" dirty="0">
                <a:latin typeface="Times New Roman"/>
                <a:cs typeface="Times New Roman"/>
              </a:rPr>
              <a:t>number.</a:t>
            </a:r>
            <a:endParaRPr lang="en-IN" sz="2400" dirty="0">
              <a:latin typeface="Times New Roman"/>
              <a:cs typeface="Times New Roman"/>
            </a:endParaRPr>
          </a:p>
          <a:p>
            <a:pPr marL="295910" indent="-283210">
              <a:spcBef>
                <a:spcPts val="1620"/>
              </a:spcBef>
              <a:buClr>
                <a:srgbClr val="DDDDDD"/>
              </a:buClr>
              <a:buSzPct val="79411"/>
              <a:buFont typeface="Segoe UI Symbol"/>
              <a:buChar char="⚫"/>
              <a:tabLst>
                <a:tab pos="295910" algn="l"/>
              </a:tabLst>
            </a:pPr>
            <a:r>
              <a:rPr lang="en-IN" sz="2400" dirty="0">
                <a:latin typeface="Times New Roman"/>
                <a:cs typeface="Times New Roman"/>
              </a:rPr>
              <a:t>Both</a:t>
            </a:r>
            <a:r>
              <a:rPr lang="en-IN" sz="2400" spc="-15" dirty="0">
                <a:latin typeface="Times New Roman"/>
                <a:cs typeface="Times New Roman"/>
              </a:rPr>
              <a:t> </a:t>
            </a:r>
            <a:r>
              <a:rPr lang="en-IN" sz="2400" b="1" dirty="0">
                <a:latin typeface="Times New Roman"/>
                <a:cs typeface="Times New Roman"/>
              </a:rPr>
              <a:t>w</a:t>
            </a:r>
            <a:r>
              <a:rPr lang="en-IN" sz="2400" b="1" spc="-20" dirty="0">
                <a:latin typeface="Times New Roman"/>
                <a:cs typeface="Times New Roman"/>
              </a:rPr>
              <a:t> </a:t>
            </a:r>
            <a:r>
              <a:rPr lang="en-IN" sz="2400" dirty="0">
                <a:latin typeface="Times New Roman"/>
                <a:cs typeface="Times New Roman"/>
              </a:rPr>
              <a:t>and</a:t>
            </a:r>
            <a:r>
              <a:rPr lang="en-IN" sz="2400" spc="-10" dirty="0">
                <a:latin typeface="Times New Roman"/>
                <a:cs typeface="Times New Roman"/>
              </a:rPr>
              <a:t> </a:t>
            </a:r>
            <a:r>
              <a:rPr lang="en-IN" sz="2400" b="1" dirty="0">
                <a:latin typeface="Times New Roman"/>
                <a:cs typeface="Times New Roman"/>
              </a:rPr>
              <a:t>p</a:t>
            </a:r>
            <a:r>
              <a:rPr lang="en-IN" sz="2400" b="1" spc="-10" dirty="0">
                <a:latin typeface="Times New Roman"/>
                <a:cs typeface="Times New Roman"/>
              </a:rPr>
              <a:t> </a:t>
            </a:r>
            <a:r>
              <a:rPr lang="en-IN" sz="2400" dirty="0">
                <a:latin typeface="Times New Roman"/>
                <a:cs typeface="Times New Roman"/>
              </a:rPr>
              <a:t>are</a:t>
            </a:r>
            <a:r>
              <a:rPr lang="en-IN" sz="2400" spc="-25" dirty="0">
                <a:latin typeface="Times New Roman"/>
                <a:cs typeface="Times New Roman"/>
              </a:rPr>
              <a:t> </a:t>
            </a:r>
            <a:r>
              <a:rPr lang="en-IN" sz="2400" spc="-10" dirty="0">
                <a:latin typeface="Times New Roman"/>
                <a:cs typeface="Times New Roman"/>
              </a:rPr>
              <a:t>optional.</a:t>
            </a:r>
            <a:endParaRPr lang="en-IN" sz="2400" dirty="0">
              <a:latin typeface="Times New Roman"/>
              <a:cs typeface="Times New Roman"/>
            </a:endParaRPr>
          </a:p>
        </p:txBody>
      </p:sp>
      <p:sp>
        <p:nvSpPr>
          <p:cNvPr id="3" name="Footer Placeholder 2"/>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1636796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0754" y="235244"/>
            <a:ext cx="3326253" cy="33342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00000"/>
                </a:solidFill>
                <a:latin typeface="Times New Roman"/>
                <a:cs typeface="Times New Roman"/>
              </a:rPr>
              <a:t>Output</a:t>
            </a:r>
            <a:r>
              <a:rPr sz="2000" b="1" spc="-40" dirty="0">
                <a:solidFill>
                  <a:srgbClr val="C00000"/>
                </a:solidFill>
                <a:latin typeface="Times New Roman"/>
                <a:cs typeface="Times New Roman"/>
              </a:rPr>
              <a:t> </a:t>
            </a:r>
            <a:r>
              <a:rPr sz="2000" b="1" dirty="0">
                <a:solidFill>
                  <a:srgbClr val="C00000"/>
                </a:solidFill>
                <a:latin typeface="Times New Roman"/>
                <a:cs typeface="Times New Roman"/>
              </a:rPr>
              <a:t>of</a:t>
            </a:r>
            <a:r>
              <a:rPr sz="2000" b="1" spc="-15" dirty="0">
                <a:solidFill>
                  <a:srgbClr val="C00000"/>
                </a:solidFill>
                <a:latin typeface="Times New Roman"/>
                <a:cs typeface="Times New Roman"/>
              </a:rPr>
              <a:t> </a:t>
            </a:r>
            <a:r>
              <a:rPr sz="2000" b="1" dirty="0">
                <a:solidFill>
                  <a:srgbClr val="C00000"/>
                </a:solidFill>
                <a:latin typeface="Times New Roman"/>
                <a:cs typeface="Times New Roman"/>
              </a:rPr>
              <a:t>integer</a:t>
            </a:r>
            <a:r>
              <a:rPr sz="2000" b="1" spc="-65" dirty="0">
                <a:solidFill>
                  <a:srgbClr val="C00000"/>
                </a:solidFill>
                <a:latin typeface="Times New Roman"/>
                <a:cs typeface="Times New Roman"/>
              </a:rPr>
              <a:t> </a:t>
            </a:r>
            <a:r>
              <a:rPr sz="2000" b="1" spc="-10" dirty="0">
                <a:solidFill>
                  <a:srgbClr val="C00000"/>
                </a:solidFill>
                <a:latin typeface="Times New Roman"/>
                <a:cs typeface="Times New Roman"/>
              </a:rPr>
              <a:t>numbers:</a:t>
            </a:r>
            <a:endParaRPr sz="2000" dirty="0">
              <a:latin typeface="Times New Roman"/>
              <a:cs typeface="Times New Roman"/>
            </a:endParaRPr>
          </a:p>
        </p:txBody>
      </p:sp>
      <p:sp>
        <p:nvSpPr>
          <p:cNvPr id="3" name="object 3"/>
          <p:cNvSpPr txBox="1"/>
          <p:nvPr/>
        </p:nvSpPr>
        <p:spPr>
          <a:xfrm>
            <a:off x="1280755" y="618466"/>
            <a:ext cx="7476016" cy="690574"/>
          </a:xfrm>
          <a:prstGeom prst="rect">
            <a:avLst/>
          </a:prstGeom>
        </p:spPr>
        <p:txBody>
          <a:bodyPr vert="horz" wrap="square" lIns="0" tIns="13335" rIns="0" bIns="0" rtlCol="0">
            <a:spAutoFit/>
          </a:bodyPr>
          <a:lstStyle/>
          <a:p>
            <a:pPr marL="295910" indent="-283210">
              <a:lnSpc>
                <a:spcPct val="100000"/>
              </a:lnSpc>
              <a:spcBef>
                <a:spcPts val="105"/>
              </a:spcBef>
              <a:buClr>
                <a:srgbClr val="DDDDDD"/>
              </a:buClr>
              <a:buSzPct val="79411"/>
              <a:buFont typeface="Segoe UI Symbol"/>
              <a:buChar char="⚫"/>
              <a:tabLst>
                <a:tab pos="295910" algn="l"/>
              </a:tabLst>
            </a:pPr>
            <a:r>
              <a:rPr sz="1700" dirty="0">
                <a:latin typeface="Times New Roman"/>
                <a:cs typeface="Times New Roman"/>
              </a:rPr>
              <a:t>The</a:t>
            </a:r>
            <a:r>
              <a:rPr sz="1700" spc="-30" dirty="0">
                <a:latin typeface="Times New Roman"/>
                <a:cs typeface="Times New Roman"/>
              </a:rPr>
              <a:t> </a:t>
            </a:r>
            <a:r>
              <a:rPr sz="1700" dirty="0">
                <a:latin typeface="Times New Roman"/>
                <a:cs typeface="Times New Roman"/>
              </a:rPr>
              <a:t>general</a:t>
            </a:r>
            <a:r>
              <a:rPr sz="1700" spc="-50" dirty="0">
                <a:latin typeface="Times New Roman"/>
                <a:cs typeface="Times New Roman"/>
              </a:rPr>
              <a:t> </a:t>
            </a:r>
            <a:r>
              <a:rPr sz="1700" dirty="0">
                <a:latin typeface="Times New Roman"/>
                <a:cs typeface="Times New Roman"/>
              </a:rPr>
              <a:t>format</a:t>
            </a:r>
            <a:r>
              <a:rPr sz="1700" spc="-30" dirty="0">
                <a:latin typeface="Times New Roman"/>
                <a:cs typeface="Times New Roman"/>
              </a:rPr>
              <a:t> </a:t>
            </a:r>
            <a:r>
              <a:rPr sz="1700" dirty="0">
                <a:latin typeface="Times New Roman"/>
                <a:cs typeface="Times New Roman"/>
              </a:rPr>
              <a:t>of</a:t>
            </a:r>
            <a:r>
              <a:rPr sz="1700" spc="-25" dirty="0">
                <a:latin typeface="Times New Roman"/>
                <a:cs typeface="Times New Roman"/>
              </a:rPr>
              <a:t> </a:t>
            </a:r>
            <a:r>
              <a:rPr sz="1700" dirty="0">
                <a:latin typeface="Times New Roman"/>
                <a:cs typeface="Times New Roman"/>
              </a:rPr>
              <a:t>the</a:t>
            </a:r>
            <a:r>
              <a:rPr sz="1700" spc="-25" dirty="0">
                <a:latin typeface="Times New Roman"/>
                <a:cs typeface="Times New Roman"/>
              </a:rPr>
              <a:t> </a:t>
            </a:r>
            <a:r>
              <a:rPr sz="1700" dirty="0">
                <a:latin typeface="Times New Roman"/>
                <a:cs typeface="Times New Roman"/>
              </a:rPr>
              <a:t>integer</a:t>
            </a:r>
            <a:r>
              <a:rPr sz="1700" spc="-25" dirty="0">
                <a:latin typeface="Times New Roman"/>
                <a:cs typeface="Times New Roman"/>
              </a:rPr>
              <a:t> </a:t>
            </a:r>
            <a:r>
              <a:rPr sz="1700" dirty="0">
                <a:latin typeface="Times New Roman"/>
                <a:cs typeface="Times New Roman"/>
              </a:rPr>
              <a:t>group</a:t>
            </a:r>
            <a:r>
              <a:rPr sz="1700" spc="-40" dirty="0">
                <a:latin typeface="Times New Roman"/>
                <a:cs typeface="Times New Roman"/>
              </a:rPr>
              <a:t> </a:t>
            </a:r>
            <a:r>
              <a:rPr sz="1700" dirty="0">
                <a:latin typeface="Times New Roman"/>
                <a:cs typeface="Times New Roman"/>
              </a:rPr>
              <a:t>(format</a:t>
            </a:r>
            <a:r>
              <a:rPr sz="1700" spc="-40" dirty="0">
                <a:latin typeface="Times New Roman"/>
                <a:cs typeface="Times New Roman"/>
              </a:rPr>
              <a:t> </a:t>
            </a:r>
            <a:r>
              <a:rPr sz="1700" dirty="0">
                <a:latin typeface="Times New Roman"/>
                <a:cs typeface="Times New Roman"/>
              </a:rPr>
              <a:t>specifier)used</a:t>
            </a:r>
            <a:r>
              <a:rPr sz="1700" spc="-40" dirty="0">
                <a:latin typeface="Times New Roman"/>
                <a:cs typeface="Times New Roman"/>
              </a:rPr>
              <a:t> </a:t>
            </a:r>
            <a:r>
              <a:rPr sz="1700" dirty="0">
                <a:latin typeface="Times New Roman"/>
                <a:cs typeface="Times New Roman"/>
              </a:rPr>
              <a:t>in</a:t>
            </a:r>
            <a:r>
              <a:rPr sz="1700" spc="-10" dirty="0">
                <a:latin typeface="Times New Roman"/>
                <a:cs typeface="Times New Roman"/>
              </a:rPr>
              <a:t> </a:t>
            </a:r>
            <a:r>
              <a:rPr sz="1700" b="1" spc="-10" dirty="0">
                <a:latin typeface="Times New Roman"/>
                <a:cs typeface="Times New Roman"/>
              </a:rPr>
              <a:t>printf()</a:t>
            </a:r>
            <a:r>
              <a:rPr sz="1700" spc="-10" dirty="0">
                <a:latin typeface="Times New Roman"/>
                <a:cs typeface="Times New Roman"/>
              </a:rPr>
              <a:t>is</a:t>
            </a:r>
            <a:endParaRPr sz="1700" dirty="0">
              <a:latin typeface="Times New Roman"/>
              <a:cs typeface="Times New Roman"/>
            </a:endParaRPr>
          </a:p>
          <a:p>
            <a:pPr marL="1758950">
              <a:lnSpc>
                <a:spcPct val="100000"/>
              </a:lnSpc>
              <a:spcBef>
                <a:spcPts val="1210"/>
              </a:spcBef>
            </a:pPr>
            <a:r>
              <a:rPr sz="1700" b="1" dirty="0">
                <a:latin typeface="Times New Roman"/>
                <a:cs typeface="Times New Roman"/>
              </a:rPr>
              <a:t>%w</a:t>
            </a:r>
            <a:r>
              <a:rPr sz="1700" b="1" spc="-20" dirty="0">
                <a:latin typeface="Times New Roman"/>
                <a:cs typeface="Times New Roman"/>
              </a:rPr>
              <a:t> </a:t>
            </a:r>
            <a:r>
              <a:rPr sz="1700" b="1" spc="-10" dirty="0">
                <a:latin typeface="Times New Roman"/>
                <a:cs typeface="Times New Roman"/>
              </a:rPr>
              <a:t>type_specifier</a:t>
            </a:r>
            <a:endParaRPr sz="1700" dirty="0">
              <a:latin typeface="Times New Roman"/>
              <a:cs typeface="Times New Roman"/>
            </a:endParaRPr>
          </a:p>
        </p:txBody>
      </p:sp>
      <p:sp>
        <p:nvSpPr>
          <p:cNvPr id="4" name="object 4"/>
          <p:cNvSpPr txBox="1"/>
          <p:nvPr/>
        </p:nvSpPr>
        <p:spPr>
          <a:xfrm>
            <a:off x="1190000" y="4053295"/>
            <a:ext cx="8492800" cy="1525033"/>
          </a:xfrm>
          <a:prstGeom prst="rect">
            <a:avLst/>
          </a:prstGeom>
        </p:spPr>
        <p:txBody>
          <a:bodyPr vert="horz" wrap="square" lIns="0" tIns="12700" rIns="0" bIns="0" rtlCol="0">
            <a:spAutoFit/>
          </a:bodyPr>
          <a:lstStyle/>
          <a:p>
            <a:pPr marL="354965" indent="-342265">
              <a:lnSpc>
                <a:spcPct val="100000"/>
              </a:lnSpc>
              <a:spcBef>
                <a:spcPts val="100"/>
              </a:spcBef>
              <a:buClr>
                <a:srgbClr val="DDDDDD"/>
              </a:buClr>
              <a:buSzPct val="79411"/>
              <a:buFont typeface="Segoe UI Symbol"/>
              <a:buChar char="⚫"/>
              <a:tabLst>
                <a:tab pos="354965" algn="l"/>
              </a:tabLst>
            </a:pPr>
            <a:r>
              <a:rPr sz="1700" dirty="0">
                <a:latin typeface="Times New Roman"/>
                <a:cs typeface="Times New Roman"/>
              </a:rPr>
              <a:t>The</a:t>
            </a:r>
            <a:r>
              <a:rPr sz="1700" spc="-35" dirty="0">
                <a:latin typeface="Times New Roman"/>
                <a:cs typeface="Times New Roman"/>
              </a:rPr>
              <a:t> </a:t>
            </a:r>
            <a:r>
              <a:rPr sz="1700" dirty="0">
                <a:latin typeface="Times New Roman"/>
                <a:cs typeface="Times New Roman"/>
              </a:rPr>
              <a:t>number</a:t>
            </a:r>
            <a:r>
              <a:rPr sz="1700" spc="-35" dirty="0">
                <a:latin typeface="Times New Roman"/>
                <a:cs typeface="Times New Roman"/>
              </a:rPr>
              <a:t> </a:t>
            </a:r>
            <a:r>
              <a:rPr sz="1700" dirty="0">
                <a:latin typeface="Times New Roman"/>
                <a:cs typeface="Times New Roman"/>
              </a:rPr>
              <a:t>is</a:t>
            </a:r>
            <a:r>
              <a:rPr sz="1700" spc="-20" dirty="0">
                <a:latin typeface="Times New Roman"/>
                <a:cs typeface="Times New Roman"/>
              </a:rPr>
              <a:t> </a:t>
            </a:r>
            <a:r>
              <a:rPr sz="1700" dirty="0">
                <a:latin typeface="Times New Roman"/>
                <a:cs typeface="Times New Roman"/>
              </a:rPr>
              <a:t>written</a:t>
            </a:r>
            <a:r>
              <a:rPr sz="1700" spc="-20" dirty="0">
                <a:latin typeface="Times New Roman"/>
                <a:cs typeface="Times New Roman"/>
              </a:rPr>
              <a:t> </a:t>
            </a:r>
            <a:r>
              <a:rPr sz="1700" dirty="0">
                <a:latin typeface="Times New Roman"/>
                <a:cs typeface="Times New Roman"/>
              </a:rPr>
              <a:t>right</a:t>
            </a:r>
            <a:r>
              <a:rPr sz="1700" spc="-30" dirty="0">
                <a:latin typeface="Times New Roman"/>
                <a:cs typeface="Times New Roman"/>
              </a:rPr>
              <a:t> </a:t>
            </a:r>
            <a:r>
              <a:rPr sz="1700" dirty="0">
                <a:latin typeface="Times New Roman"/>
                <a:cs typeface="Times New Roman"/>
              </a:rPr>
              <a:t>justified</a:t>
            </a:r>
            <a:r>
              <a:rPr sz="1700" spc="-10" dirty="0">
                <a:latin typeface="Times New Roman"/>
                <a:cs typeface="Times New Roman"/>
              </a:rPr>
              <a:t> </a:t>
            </a:r>
            <a:r>
              <a:rPr sz="1700" dirty="0">
                <a:latin typeface="Times New Roman"/>
                <a:cs typeface="Times New Roman"/>
              </a:rPr>
              <a:t>in</a:t>
            </a:r>
            <a:r>
              <a:rPr sz="1700" spc="-20" dirty="0">
                <a:latin typeface="Times New Roman"/>
                <a:cs typeface="Times New Roman"/>
              </a:rPr>
              <a:t> </a:t>
            </a:r>
            <a:r>
              <a:rPr sz="1700" dirty="0">
                <a:latin typeface="Times New Roman"/>
                <a:cs typeface="Times New Roman"/>
              </a:rPr>
              <a:t>the</a:t>
            </a:r>
            <a:r>
              <a:rPr sz="1700" spc="-30" dirty="0">
                <a:latin typeface="Times New Roman"/>
                <a:cs typeface="Times New Roman"/>
              </a:rPr>
              <a:t> </a:t>
            </a:r>
            <a:r>
              <a:rPr sz="1700" dirty="0">
                <a:latin typeface="Times New Roman"/>
                <a:cs typeface="Times New Roman"/>
              </a:rPr>
              <a:t>given</a:t>
            </a:r>
            <a:r>
              <a:rPr sz="1700" spc="-25" dirty="0">
                <a:latin typeface="Times New Roman"/>
                <a:cs typeface="Times New Roman"/>
              </a:rPr>
              <a:t> </a:t>
            </a:r>
            <a:r>
              <a:rPr sz="1700" dirty="0">
                <a:latin typeface="Times New Roman"/>
                <a:cs typeface="Times New Roman"/>
              </a:rPr>
              <a:t>field</a:t>
            </a:r>
            <a:r>
              <a:rPr sz="1700" spc="-40" dirty="0">
                <a:latin typeface="Times New Roman"/>
                <a:cs typeface="Times New Roman"/>
              </a:rPr>
              <a:t> </a:t>
            </a:r>
            <a:r>
              <a:rPr sz="1700" spc="-10" dirty="0">
                <a:latin typeface="Times New Roman"/>
                <a:cs typeface="Times New Roman"/>
              </a:rPr>
              <a:t>width.</a:t>
            </a:r>
            <a:endParaRPr sz="1700" dirty="0">
              <a:latin typeface="Times New Roman"/>
              <a:cs typeface="Times New Roman"/>
            </a:endParaRPr>
          </a:p>
          <a:p>
            <a:pPr marL="354965" indent="-342265">
              <a:lnSpc>
                <a:spcPct val="100000"/>
              </a:lnSpc>
              <a:spcBef>
                <a:spcPts val="1420"/>
              </a:spcBef>
              <a:buClr>
                <a:srgbClr val="DDDDDD"/>
              </a:buClr>
              <a:buSzPct val="79411"/>
              <a:buFont typeface="Segoe UI Symbol"/>
              <a:buChar char="⚫"/>
              <a:tabLst>
                <a:tab pos="354965" algn="l"/>
              </a:tabLst>
            </a:pPr>
            <a:r>
              <a:rPr sz="1700" dirty="0">
                <a:latin typeface="Times New Roman"/>
                <a:cs typeface="Times New Roman"/>
              </a:rPr>
              <a:t>Leading</a:t>
            </a:r>
            <a:r>
              <a:rPr sz="1700" spc="-50" dirty="0">
                <a:latin typeface="Times New Roman"/>
                <a:cs typeface="Times New Roman"/>
              </a:rPr>
              <a:t> </a:t>
            </a:r>
            <a:r>
              <a:rPr sz="1700" dirty="0">
                <a:latin typeface="Times New Roman"/>
                <a:cs typeface="Times New Roman"/>
              </a:rPr>
              <a:t>blanks</a:t>
            </a:r>
            <a:r>
              <a:rPr sz="1700" spc="-25" dirty="0">
                <a:latin typeface="Times New Roman"/>
                <a:cs typeface="Times New Roman"/>
              </a:rPr>
              <a:t> </a:t>
            </a:r>
            <a:r>
              <a:rPr sz="1700" dirty="0">
                <a:latin typeface="Times New Roman"/>
                <a:cs typeface="Times New Roman"/>
              </a:rPr>
              <a:t>will</a:t>
            </a:r>
            <a:r>
              <a:rPr sz="1700" spc="-15" dirty="0">
                <a:latin typeface="Times New Roman"/>
                <a:cs typeface="Times New Roman"/>
              </a:rPr>
              <a:t> </a:t>
            </a:r>
            <a:r>
              <a:rPr sz="1700" dirty="0">
                <a:latin typeface="Times New Roman"/>
                <a:cs typeface="Times New Roman"/>
              </a:rPr>
              <a:t>appear</a:t>
            </a:r>
            <a:r>
              <a:rPr sz="1700" spc="-50" dirty="0">
                <a:latin typeface="Times New Roman"/>
                <a:cs typeface="Times New Roman"/>
              </a:rPr>
              <a:t> </a:t>
            </a:r>
            <a:r>
              <a:rPr sz="1700" dirty="0">
                <a:latin typeface="Times New Roman"/>
                <a:cs typeface="Times New Roman"/>
              </a:rPr>
              <a:t>as</a:t>
            </a:r>
            <a:r>
              <a:rPr sz="1700" spc="-25" dirty="0">
                <a:latin typeface="Times New Roman"/>
                <a:cs typeface="Times New Roman"/>
              </a:rPr>
              <a:t> </a:t>
            </a:r>
            <a:r>
              <a:rPr sz="1700" spc="-10" dirty="0">
                <a:latin typeface="Times New Roman"/>
                <a:cs typeface="Times New Roman"/>
              </a:rPr>
              <a:t>necessary.</a:t>
            </a:r>
            <a:endParaRPr sz="1700" dirty="0">
              <a:latin typeface="Times New Roman"/>
              <a:cs typeface="Times New Roman"/>
            </a:endParaRPr>
          </a:p>
          <a:p>
            <a:pPr marL="355600" marR="5080" indent="-343535">
              <a:lnSpc>
                <a:spcPct val="140100"/>
              </a:lnSpc>
              <a:spcBef>
                <a:spcPts val="595"/>
              </a:spcBef>
              <a:buClr>
                <a:srgbClr val="DDDDDD"/>
              </a:buClr>
              <a:buSzPct val="79411"/>
              <a:buFont typeface="Segoe UI Symbol"/>
              <a:buChar char="⚫"/>
              <a:tabLst>
                <a:tab pos="355600" algn="l"/>
              </a:tabLst>
            </a:pPr>
            <a:r>
              <a:rPr sz="1700" dirty="0">
                <a:latin typeface="Times New Roman"/>
                <a:cs typeface="Times New Roman"/>
              </a:rPr>
              <a:t>Preceding</a:t>
            </a:r>
            <a:r>
              <a:rPr sz="1700" spc="215" dirty="0">
                <a:latin typeface="Times New Roman"/>
                <a:cs typeface="Times New Roman"/>
              </a:rPr>
              <a:t> </a:t>
            </a:r>
            <a:r>
              <a:rPr sz="1700" b="1" dirty="0">
                <a:latin typeface="Times New Roman"/>
                <a:cs typeface="Times New Roman"/>
              </a:rPr>
              <a:t>w</a:t>
            </a:r>
            <a:r>
              <a:rPr sz="1700" b="1" spc="245" dirty="0">
                <a:latin typeface="Times New Roman"/>
                <a:cs typeface="Times New Roman"/>
              </a:rPr>
              <a:t> </a:t>
            </a:r>
            <a:r>
              <a:rPr sz="1700" dirty="0">
                <a:latin typeface="Times New Roman"/>
                <a:cs typeface="Times New Roman"/>
              </a:rPr>
              <a:t>with</a:t>
            </a:r>
            <a:r>
              <a:rPr sz="1700" spc="240" dirty="0">
                <a:latin typeface="Times New Roman"/>
                <a:cs typeface="Times New Roman"/>
              </a:rPr>
              <a:t> </a:t>
            </a:r>
            <a:r>
              <a:rPr sz="1700" dirty="0">
                <a:latin typeface="Times New Roman"/>
                <a:cs typeface="Times New Roman"/>
              </a:rPr>
              <a:t>a</a:t>
            </a:r>
            <a:r>
              <a:rPr sz="1700" spc="235" dirty="0">
                <a:latin typeface="Times New Roman"/>
                <a:cs typeface="Times New Roman"/>
              </a:rPr>
              <a:t> </a:t>
            </a:r>
            <a:r>
              <a:rPr sz="1700" dirty="0">
                <a:latin typeface="Times New Roman"/>
                <a:cs typeface="Times New Roman"/>
              </a:rPr>
              <a:t>minus</a:t>
            </a:r>
            <a:r>
              <a:rPr sz="1700" spc="235" dirty="0">
                <a:latin typeface="Times New Roman"/>
                <a:cs typeface="Times New Roman"/>
              </a:rPr>
              <a:t> </a:t>
            </a:r>
            <a:r>
              <a:rPr sz="1700" dirty="0">
                <a:latin typeface="Times New Roman"/>
                <a:cs typeface="Times New Roman"/>
              </a:rPr>
              <a:t>sign</a:t>
            </a:r>
            <a:r>
              <a:rPr sz="1700" spc="240" dirty="0">
                <a:latin typeface="Times New Roman"/>
                <a:cs typeface="Times New Roman"/>
              </a:rPr>
              <a:t> </a:t>
            </a:r>
            <a:r>
              <a:rPr sz="1700" dirty="0">
                <a:latin typeface="Times New Roman"/>
                <a:cs typeface="Times New Roman"/>
              </a:rPr>
              <a:t>(−)</a:t>
            </a:r>
            <a:r>
              <a:rPr sz="1700" spc="229" dirty="0">
                <a:latin typeface="Times New Roman"/>
                <a:cs typeface="Times New Roman"/>
              </a:rPr>
              <a:t> </a:t>
            </a:r>
            <a:r>
              <a:rPr sz="1700" dirty="0">
                <a:latin typeface="Times New Roman"/>
                <a:cs typeface="Times New Roman"/>
              </a:rPr>
              <a:t>will</a:t>
            </a:r>
            <a:r>
              <a:rPr sz="1700" spc="240" dirty="0">
                <a:latin typeface="Times New Roman"/>
                <a:cs typeface="Times New Roman"/>
              </a:rPr>
              <a:t> </a:t>
            </a:r>
            <a:r>
              <a:rPr sz="1700" dirty="0">
                <a:latin typeface="Times New Roman"/>
                <a:cs typeface="Times New Roman"/>
              </a:rPr>
              <a:t>cause</a:t>
            </a:r>
            <a:r>
              <a:rPr sz="1700" spc="235" dirty="0">
                <a:latin typeface="Times New Roman"/>
                <a:cs typeface="Times New Roman"/>
              </a:rPr>
              <a:t> </a:t>
            </a:r>
            <a:r>
              <a:rPr sz="1700" dirty="0">
                <a:latin typeface="Times New Roman"/>
                <a:cs typeface="Times New Roman"/>
              </a:rPr>
              <a:t>the</a:t>
            </a:r>
            <a:r>
              <a:rPr sz="1700" spc="225" dirty="0">
                <a:latin typeface="Times New Roman"/>
                <a:cs typeface="Times New Roman"/>
              </a:rPr>
              <a:t> </a:t>
            </a:r>
            <a:r>
              <a:rPr sz="1700" dirty="0">
                <a:latin typeface="Times New Roman"/>
                <a:cs typeface="Times New Roman"/>
              </a:rPr>
              <a:t>number</a:t>
            </a:r>
            <a:r>
              <a:rPr sz="1700" spc="220" dirty="0">
                <a:latin typeface="Times New Roman"/>
                <a:cs typeface="Times New Roman"/>
              </a:rPr>
              <a:t> </a:t>
            </a:r>
            <a:r>
              <a:rPr sz="1700" dirty="0">
                <a:latin typeface="Times New Roman"/>
                <a:cs typeface="Times New Roman"/>
              </a:rPr>
              <a:t>to</a:t>
            </a:r>
            <a:r>
              <a:rPr sz="1700" spc="235" dirty="0">
                <a:latin typeface="Times New Roman"/>
                <a:cs typeface="Times New Roman"/>
              </a:rPr>
              <a:t> </a:t>
            </a:r>
            <a:r>
              <a:rPr sz="1700" dirty="0">
                <a:latin typeface="Times New Roman"/>
                <a:cs typeface="Times New Roman"/>
              </a:rPr>
              <a:t>be</a:t>
            </a:r>
            <a:r>
              <a:rPr sz="1700" spc="235" dirty="0">
                <a:latin typeface="Times New Roman"/>
                <a:cs typeface="Times New Roman"/>
              </a:rPr>
              <a:t> </a:t>
            </a:r>
            <a:r>
              <a:rPr sz="1700" dirty="0">
                <a:latin typeface="Times New Roman"/>
                <a:cs typeface="Times New Roman"/>
              </a:rPr>
              <a:t>displayed</a:t>
            </a:r>
            <a:r>
              <a:rPr sz="1700" spc="225" dirty="0">
                <a:latin typeface="Times New Roman"/>
                <a:cs typeface="Times New Roman"/>
              </a:rPr>
              <a:t> </a:t>
            </a:r>
            <a:r>
              <a:rPr sz="1700" dirty="0">
                <a:latin typeface="Times New Roman"/>
                <a:cs typeface="Times New Roman"/>
              </a:rPr>
              <a:t>in</a:t>
            </a:r>
            <a:r>
              <a:rPr sz="1700" spc="240" dirty="0">
                <a:latin typeface="Times New Roman"/>
                <a:cs typeface="Times New Roman"/>
              </a:rPr>
              <a:t> </a:t>
            </a:r>
            <a:r>
              <a:rPr sz="1700" spc="-20" dirty="0">
                <a:latin typeface="Times New Roman"/>
                <a:cs typeface="Times New Roman"/>
              </a:rPr>
              <a:t>left </a:t>
            </a:r>
            <a:r>
              <a:rPr sz="1700" spc="-10" dirty="0">
                <a:latin typeface="Times New Roman"/>
                <a:cs typeface="Times New Roman"/>
              </a:rPr>
              <a:t>justification.</a:t>
            </a:r>
            <a:endParaRPr sz="1700" dirty="0">
              <a:latin typeface="Times New Roman"/>
              <a:cs typeface="Times New Roman"/>
            </a:endParaRPr>
          </a:p>
        </p:txBody>
      </p:sp>
      <p:pic>
        <p:nvPicPr>
          <p:cNvPr id="5" name="object 5"/>
          <p:cNvPicPr/>
          <p:nvPr/>
        </p:nvPicPr>
        <p:blipFill>
          <a:blip r:embed="rId2" cstate="print"/>
          <a:stretch>
            <a:fillRect/>
          </a:stretch>
        </p:blipFill>
        <p:spPr>
          <a:xfrm>
            <a:off x="1355472" y="1435835"/>
            <a:ext cx="7161295" cy="2593386"/>
          </a:xfrm>
          <a:prstGeom prst="rect">
            <a:avLst/>
          </a:prstGeom>
        </p:spPr>
      </p:pic>
      <p:sp>
        <p:nvSpPr>
          <p:cNvPr id="6" name="Footer Placeholder 5"/>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7066490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0755" y="226623"/>
            <a:ext cx="4097244" cy="33342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00000"/>
                </a:solidFill>
                <a:latin typeface="Times New Roman"/>
                <a:cs typeface="Times New Roman"/>
              </a:rPr>
              <a:t>Output</a:t>
            </a:r>
            <a:r>
              <a:rPr sz="2000" b="1" spc="-40" dirty="0">
                <a:solidFill>
                  <a:srgbClr val="C00000"/>
                </a:solidFill>
                <a:latin typeface="Times New Roman"/>
                <a:cs typeface="Times New Roman"/>
              </a:rPr>
              <a:t> </a:t>
            </a:r>
            <a:r>
              <a:rPr sz="2000" b="1" dirty="0">
                <a:solidFill>
                  <a:srgbClr val="C00000"/>
                </a:solidFill>
                <a:latin typeface="Times New Roman"/>
                <a:cs typeface="Times New Roman"/>
              </a:rPr>
              <a:t>of</a:t>
            </a:r>
            <a:r>
              <a:rPr sz="2000" b="1" spc="-10" dirty="0">
                <a:solidFill>
                  <a:srgbClr val="C00000"/>
                </a:solidFill>
                <a:latin typeface="Times New Roman"/>
                <a:cs typeface="Times New Roman"/>
              </a:rPr>
              <a:t> </a:t>
            </a:r>
            <a:r>
              <a:rPr sz="2000" b="1" dirty="0">
                <a:solidFill>
                  <a:srgbClr val="C00000"/>
                </a:solidFill>
                <a:latin typeface="Times New Roman"/>
                <a:cs typeface="Times New Roman"/>
              </a:rPr>
              <a:t>floating</a:t>
            </a:r>
            <a:r>
              <a:rPr sz="2000" b="1" spc="-55" dirty="0">
                <a:solidFill>
                  <a:srgbClr val="C00000"/>
                </a:solidFill>
                <a:latin typeface="Times New Roman"/>
                <a:cs typeface="Times New Roman"/>
              </a:rPr>
              <a:t> </a:t>
            </a:r>
            <a:r>
              <a:rPr sz="2000" b="1" dirty="0">
                <a:solidFill>
                  <a:srgbClr val="C00000"/>
                </a:solidFill>
                <a:latin typeface="Times New Roman"/>
                <a:cs typeface="Times New Roman"/>
              </a:rPr>
              <a:t>point</a:t>
            </a:r>
            <a:r>
              <a:rPr sz="2000" b="1" spc="-30" dirty="0">
                <a:solidFill>
                  <a:srgbClr val="C00000"/>
                </a:solidFill>
                <a:latin typeface="Times New Roman"/>
                <a:cs typeface="Times New Roman"/>
              </a:rPr>
              <a:t> </a:t>
            </a:r>
            <a:r>
              <a:rPr sz="2000" b="1" spc="-10" dirty="0">
                <a:solidFill>
                  <a:srgbClr val="C00000"/>
                </a:solidFill>
                <a:latin typeface="Times New Roman"/>
                <a:cs typeface="Times New Roman"/>
              </a:rPr>
              <a:t>numbers:</a:t>
            </a:r>
            <a:endParaRPr sz="2000">
              <a:latin typeface="Times New Roman"/>
              <a:cs typeface="Times New Roman"/>
            </a:endParaRPr>
          </a:p>
        </p:txBody>
      </p:sp>
      <p:sp>
        <p:nvSpPr>
          <p:cNvPr id="3" name="object 3"/>
          <p:cNvSpPr txBox="1"/>
          <p:nvPr/>
        </p:nvSpPr>
        <p:spPr>
          <a:xfrm>
            <a:off x="933130" y="638779"/>
            <a:ext cx="8480895" cy="4385175"/>
          </a:xfrm>
          <a:prstGeom prst="rect">
            <a:avLst/>
          </a:prstGeom>
        </p:spPr>
        <p:txBody>
          <a:bodyPr vert="horz" wrap="square" lIns="0" tIns="88265" rIns="0" bIns="0" rtlCol="0">
            <a:spAutoFit/>
          </a:bodyPr>
          <a:lstStyle/>
          <a:p>
            <a:pPr marL="295910" indent="-283210">
              <a:lnSpc>
                <a:spcPct val="100000"/>
              </a:lnSpc>
              <a:spcBef>
                <a:spcPts val="695"/>
              </a:spcBef>
              <a:buClr>
                <a:srgbClr val="DDDDDD"/>
              </a:buClr>
              <a:buSzPct val="80555"/>
              <a:buFont typeface="Segoe UI Symbol"/>
              <a:buChar char="⚫"/>
              <a:tabLst>
                <a:tab pos="295910" algn="l"/>
              </a:tabLst>
            </a:pPr>
            <a:r>
              <a:rPr sz="2000" dirty="0">
                <a:latin typeface="Times New Roman"/>
                <a:cs typeface="Times New Roman"/>
              </a:rPr>
              <a:t>The</a:t>
            </a:r>
            <a:r>
              <a:rPr sz="2000" spc="-40" dirty="0">
                <a:latin typeface="Times New Roman"/>
                <a:cs typeface="Times New Roman"/>
              </a:rPr>
              <a:t> </a:t>
            </a:r>
            <a:r>
              <a:rPr sz="2000" dirty="0">
                <a:latin typeface="Times New Roman"/>
                <a:cs typeface="Times New Roman"/>
              </a:rPr>
              <a:t>format</a:t>
            </a:r>
            <a:r>
              <a:rPr sz="2000" spc="-20" dirty="0">
                <a:latin typeface="Times New Roman"/>
                <a:cs typeface="Times New Roman"/>
              </a:rPr>
              <a:t> </a:t>
            </a:r>
            <a:r>
              <a:rPr sz="2000" dirty="0">
                <a:latin typeface="Times New Roman"/>
                <a:cs typeface="Times New Roman"/>
              </a:rPr>
              <a:t>specification</a:t>
            </a:r>
            <a:r>
              <a:rPr sz="2000" spc="-60" dirty="0">
                <a:latin typeface="Times New Roman"/>
                <a:cs typeface="Times New Roman"/>
              </a:rPr>
              <a:t> </a:t>
            </a:r>
            <a:r>
              <a:rPr sz="2000" dirty="0">
                <a:latin typeface="Times New Roman"/>
                <a:cs typeface="Times New Roman"/>
              </a:rPr>
              <a:t>for</a:t>
            </a:r>
            <a:r>
              <a:rPr sz="2000" spc="-20" dirty="0">
                <a:latin typeface="Times New Roman"/>
                <a:cs typeface="Times New Roman"/>
              </a:rPr>
              <a:t> </a:t>
            </a:r>
            <a:r>
              <a:rPr sz="2000" dirty="0">
                <a:latin typeface="Times New Roman"/>
                <a:cs typeface="Times New Roman"/>
              </a:rPr>
              <a:t>a</a:t>
            </a:r>
            <a:r>
              <a:rPr sz="2000" spc="-30" dirty="0">
                <a:latin typeface="Times New Roman"/>
                <a:cs typeface="Times New Roman"/>
              </a:rPr>
              <a:t> </a:t>
            </a:r>
            <a:r>
              <a:rPr sz="2000" b="1" spc="-10" dirty="0">
                <a:latin typeface="Times New Roman"/>
                <a:cs typeface="Times New Roman"/>
              </a:rPr>
              <a:t>floating-</a:t>
            </a:r>
            <a:r>
              <a:rPr sz="2000" b="1" dirty="0">
                <a:latin typeface="Times New Roman"/>
                <a:cs typeface="Times New Roman"/>
              </a:rPr>
              <a:t>point</a:t>
            </a:r>
            <a:r>
              <a:rPr sz="2000" b="1" spc="-50" dirty="0">
                <a:latin typeface="Times New Roman"/>
                <a:cs typeface="Times New Roman"/>
              </a:rPr>
              <a:t> </a:t>
            </a:r>
            <a:r>
              <a:rPr sz="2000" b="1" dirty="0">
                <a:latin typeface="Times New Roman"/>
                <a:cs typeface="Times New Roman"/>
              </a:rPr>
              <a:t>number</a:t>
            </a:r>
            <a:r>
              <a:rPr sz="2000" b="1" spc="-60" dirty="0">
                <a:latin typeface="Times New Roman"/>
                <a:cs typeface="Times New Roman"/>
              </a:rPr>
              <a:t> </a:t>
            </a:r>
            <a:r>
              <a:rPr sz="2000" b="1" dirty="0">
                <a:latin typeface="Times New Roman"/>
                <a:cs typeface="Times New Roman"/>
              </a:rPr>
              <a:t>in</a:t>
            </a:r>
            <a:r>
              <a:rPr sz="2000" b="1" spc="-30" dirty="0">
                <a:latin typeface="Times New Roman"/>
                <a:cs typeface="Times New Roman"/>
              </a:rPr>
              <a:t> </a:t>
            </a:r>
            <a:r>
              <a:rPr sz="2000" u="sng" dirty="0">
                <a:solidFill>
                  <a:srgbClr val="FF0000"/>
                </a:solidFill>
                <a:uFill>
                  <a:solidFill>
                    <a:srgbClr val="FF0000"/>
                  </a:solidFill>
                </a:uFill>
                <a:latin typeface="Times New Roman"/>
                <a:cs typeface="Times New Roman"/>
              </a:rPr>
              <a:t>decimal</a:t>
            </a:r>
            <a:r>
              <a:rPr sz="2000" u="sng" spc="-50" dirty="0">
                <a:solidFill>
                  <a:srgbClr val="FF0000"/>
                </a:solidFill>
                <a:uFill>
                  <a:solidFill>
                    <a:srgbClr val="FF0000"/>
                  </a:solidFill>
                </a:uFill>
                <a:latin typeface="Times New Roman"/>
                <a:cs typeface="Times New Roman"/>
              </a:rPr>
              <a:t> </a:t>
            </a:r>
            <a:r>
              <a:rPr sz="2000" u="sng" dirty="0">
                <a:solidFill>
                  <a:srgbClr val="FF0000"/>
                </a:solidFill>
                <a:uFill>
                  <a:solidFill>
                    <a:srgbClr val="FF0000"/>
                  </a:solidFill>
                </a:uFill>
                <a:latin typeface="Times New Roman"/>
                <a:cs typeface="Times New Roman"/>
              </a:rPr>
              <a:t>notation</a:t>
            </a:r>
            <a:r>
              <a:rPr sz="2000" spc="-60" dirty="0">
                <a:solidFill>
                  <a:srgbClr val="FF0000"/>
                </a:solidFill>
                <a:latin typeface="Times New Roman"/>
                <a:cs typeface="Times New Roman"/>
              </a:rPr>
              <a:t> </a:t>
            </a:r>
            <a:r>
              <a:rPr sz="2000" b="1" spc="-25" dirty="0">
                <a:latin typeface="Times New Roman"/>
                <a:cs typeface="Times New Roman"/>
              </a:rPr>
              <a:t>is</a:t>
            </a:r>
            <a:endParaRPr sz="2000" dirty="0">
              <a:latin typeface="Times New Roman"/>
              <a:cs typeface="Times New Roman"/>
            </a:endParaRPr>
          </a:p>
          <a:p>
            <a:pPr marL="3148965">
              <a:lnSpc>
                <a:spcPct val="100000"/>
              </a:lnSpc>
              <a:spcBef>
                <a:spcPts val="600"/>
              </a:spcBef>
            </a:pPr>
            <a:r>
              <a:rPr sz="2000" b="1" spc="-10" dirty="0">
                <a:latin typeface="Times New Roman"/>
                <a:cs typeface="Times New Roman"/>
              </a:rPr>
              <a:t>%w.pf</a:t>
            </a:r>
            <a:endParaRPr sz="2000" dirty="0">
              <a:latin typeface="Times New Roman"/>
              <a:cs typeface="Times New Roman"/>
            </a:endParaRPr>
          </a:p>
          <a:p>
            <a:pPr marL="295910" indent="-283210">
              <a:lnSpc>
                <a:spcPct val="100000"/>
              </a:lnSpc>
              <a:spcBef>
                <a:spcPts val="605"/>
              </a:spcBef>
              <a:buClr>
                <a:srgbClr val="DDDDDD"/>
              </a:buClr>
              <a:buSzPct val="80555"/>
              <a:buFont typeface="Segoe UI Symbol"/>
              <a:buChar char="⚫"/>
              <a:tabLst>
                <a:tab pos="295910" algn="l"/>
              </a:tabLst>
            </a:pPr>
            <a:r>
              <a:rPr sz="2000" dirty="0">
                <a:latin typeface="Times New Roman"/>
                <a:cs typeface="Times New Roman"/>
              </a:rPr>
              <a:t>The</a:t>
            </a:r>
            <a:r>
              <a:rPr sz="2000" spc="-35" dirty="0">
                <a:latin typeface="Times New Roman"/>
                <a:cs typeface="Times New Roman"/>
              </a:rPr>
              <a:t> </a:t>
            </a:r>
            <a:r>
              <a:rPr sz="2000" dirty="0">
                <a:latin typeface="Times New Roman"/>
                <a:cs typeface="Times New Roman"/>
              </a:rPr>
              <a:t>format</a:t>
            </a:r>
            <a:r>
              <a:rPr sz="2000" spc="-15" dirty="0">
                <a:latin typeface="Times New Roman"/>
                <a:cs typeface="Times New Roman"/>
              </a:rPr>
              <a:t> </a:t>
            </a:r>
            <a:r>
              <a:rPr sz="2000" dirty="0">
                <a:latin typeface="Times New Roman"/>
                <a:cs typeface="Times New Roman"/>
              </a:rPr>
              <a:t>specification</a:t>
            </a:r>
            <a:r>
              <a:rPr sz="2000" spc="-50" dirty="0">
                <a:latin typeface="Times New Roman"/>
                <a:cs typeface="Times New Roman"/>
              </a:rPr>
              <a:t> </a:t>
            </a:r>
            <a:r>
              <a:rPr sz="2000" dirty="0">
                <a:latin typeface="Times New Roman"/>
                <a:cs typeface="Times New Roman"/>
              </a:rPr>
              <a:t>for</a:t>
            </a:r>
            <a:r>
              <a:rPr sz="2000" spc="-20" dirty="0">
                <a:latin typeface="Times New Roman"/>
                <a:cs typeface="Times New Roman"/>
              </a:rPr>
              <a:t> </a:t>
            </a:r>
            <a:r>
              <a:rPr sz="2000" dirty="0">
                <a:latin typeface="Times New Roman"/>
                <a:cs typeface="Times New Roman"/>
              </a:rPr>
              <a:t>a</a:t>
            </a:r>
            <a:r>
              <a:rPr sz="2000" spc="-25" dirty="0">
                <a:latin typeface="Times New Roman"/>
                <a:cs typeface="Times New Roman"/>
              </a:rPr>
              <a:t> </a:t>
            </a:r>
            <a:r>
              <a:rPr sz="2000" spc="-10" dirty="0">
                <a:latin typeface="Times New Roman"/>
                <a:cs typeface="Times New Roman"/>
              </a:rPr>
              <a:t>floating-</a:t>
            </a:r>
            <a:r>
              <a:rPr sz="2000" dirty="0">
                <a:latin typeface="Times New Roman"/>
                <a:cs typeface="Times New Roman"/>
              </a:rPr>
              <a:t>point</a:t>
            </a:r>
            <a:r>
              <a:rPr sz="2000" spc="-50" dirty="0">
                <a:latin typeface="Times New Roman"/>
                <a:cs typeface="Times New Roman"/>
              </a:rPr>
              <a:t> </a:t>
            </a:r>
            <a:r>
              <a:rPr sz="2000" dirty="0">
                <a:latin typeface="Times New Roman"/>
                <a:cs typeface="Times New Roman"/>
              </a:rPr>
              <a:t>number</a:t>
            </a:r>
            <a:r>
              <a:rPr sz="2000" spc="-25" dirty="0">
                <a:latin typeface="Times New Roman"/>
                <a:cs typeface="Times New Roman"/>
              </a:rPr>
              <a:t> </a:t>
            </a:r>
            <a:r>
              <a:rPr sz="2000" dirty="0">
                <a:latin typeface="Times New Roman"/>
                <a:cs typeface="Times New Roman"/>
              </a:rPr>
              <a:t>in</a:t>
            </a:r>
            <a:r>
              <a:rPr sz="2000" spc="-30" dirty="0">
                <a:latin typeface="Times New Roman"/>
                <a:cs typeface="Times New Roman"/>
              </a:rPr>
              <a:t> </a:t>
            </a:r>
            <a:r>
              <a:rPr sz="2000" u="sng" dirty="0">
                <a:solidFill>
                  <a:srgbClr val="FF0000"/>
                </a:solidFill>
                <a:uFill>
                  <a:solidFill>
                    <a:srgbClr val="FF0000"/>
                  </a:solidFill>
                </a:uFill>
                <a:latin typeface="Times New Roman"/>
                <a:cs typeface="Times New Roman"/>
              </a:rPr>
              <a:t>exponential</a:t>
            </a:r>
            <a:r>
              <a:rPr sz="2000" u="sng" spc="-35" dirty="0">
                <a:solidFill>
                  <a:srgbClr val="FF0000"/>
                </a:solidFill>
                <a:uFill>
                  <a:solidFill>
                    <a:srgbClr val="FF0000"/>
                  </a:solidFill>
                </a:uFill>
                <a:latin typeface="Times New Roman"/>
                <a:cs typeface="Times New Roman"/>
              </a:rPr>
              <a:t> </a:t>
            </a:r>
            <a:r>
              <a:rPr sz="2000" u="sng" dirty="0">
                <a:solidFill>
                  <a:srgbClr val="FF0000"/>
                </a:solidFill>
                <a:uFill>
                  <a:solidFill>
                    <a:srgbClr val="FF0000"/>
                  </a:solidFill>
                </a:uFill>
                <a:latin typeface="Times New Roman"/>
                <a:cs typeface="Times New Roman"/>
              </a:rPr>
              <a:t>notation</a:t>
            </a:r>
            <a:r>
              <a:rPr sz="2000" spc="-95" dirty="0">
                <a:solidFill>
                  <a:srgbClr val="FF0000"/>
                </a:solidFill>
                <a:latin typeface="Times New Roman"/>
                <a:cs typeface="Times New Roman"/>
              </a:rPr>
              <a:t> </a:t>
            </a:r>
            <a:r>
              <a:rPr sz="2000" spc="-25" dirty="0">
                <a:latin typeface="Times New Roman"/>
                <a:cs typeface="Times New Roman"/>
              </a:rPr>
              <a:t>is</a:t>
            </a:r>
            <a:endParaRPr sz="2000" dirty="0">
              <a:latin typeface="Times New Roman"/>
              <a:cs typeface="Times New Roman"/>
            </a:endParaRPr>
          </a:p>
          <a:p>
            <a:pPr marL="3148965">
              <a:lnSpc>
                <a:spcPct val="100000"/>
              </a:lnSpc>
              <a:spcBef>
                <a:spcPts val="600"/>
              </a:spcBef>
            </a:pPr>
            <a:r>
              <a:rPr sz="2000" b="1" spc="-10" dirty="0">
                <a:latin typeface="Times New Roman"/>
                <a:cs typeface="Times New Roman"/>
              </a:rPr>
              <a:t>%w.pe</a:t>
            </a:r>
            <a:endParaRPr sz="2000" dirty="0">
              <a:latin typeface="Times New Roman"/>
              <a:cs typeface="Times New Roman"/>
            </a:endParaRPr>
          </a:p>
          <a:p>
            <a:pPr marL="12700">
              <a:lnSpc>
                <a:spcPct val="100000"/>
              </a:lnSpc>
              <a:spcBef>
                <a:spcPts val="600"/>
              </a:spcBef>
            </a:pPr>
            <a:r>
              <a:rPr sz="2000" spc="-10" dirty="0">
                <a:latin typeface="Times New Roman"/>
                <a:cs typeface="Times New Roman"/>
              </a:rPr>
              <a:t>where,</a:t>
            </a:r>
            <a:endParaRPr sz="2000" dirty="0">
              <a:latin typeface="Times New Roman"/>
              <a:cs typeface="Times New Roman"/>
            </a:endParaRPr>
          </a:p>
          <a:p>
            <a:pPr marL="295910" marR="6350" indent="-283845">
              <a:lnSpc>
                <a:spcPct val="150000"/>
              </a:lnSpc>
              <a:spcBef>
                <a:spcPts val="215"/>
              </a:spcBef>
              <a:buClr>
                <a:srgbClr val="DDDDDD"/>
              </a:buClr>
              <a:buSzPct val="80555"/>
              <a:buFont typeface="Segoe UI Symbol"/>
              <a:buChar char="⚫"/>
              <a:tabLst>
                <a:tab pos="295910" algn="l"/>
              </a:tabLst>
            </a:pPr>
            <a:r>
              <a:rPr sz="2000" dirty="0">
                <a:latin typeface="Times New Roman"/>
                <a:cs typeface="Times New Roman"/>
              </a:rPr>
              <a:t>w</a:t>
            </a:r>
            <a:r>
              <a:rPr sz="2000" spc="65" dirty="0">
                <a:latin typeface="Times New Roman"/>
                <a:cs typeface="Times New Roman"/>
              </a:rPr>
              <a:t> </a:t>
            </a:r>
            <a:r>
              <a:rPr sz="2000" dirty="0">
                <a:latin typeface="Times New Roman"/>
                <a:cs typeface="Times New Roman"/>
              </a:rPr>
              <a:t>is</a:t>
            </a:r>
            <a:r>
              <a:rPr sz="2000" spc="60" dirty="0">
                <a:latin typeface="Times New Roman"/>
                <a:cs typeface="Times New Roman"/>
              </a:rPr>
              <a:t> </a:t>
            </a:r>
            <a:r>
              <a:rPr sz="2000" dirty="0">
                <a:latin typeface="Times New Roman"/>
                <a:cs typeface="Times New Roman"/>
              </a:rPr>
              <a:t>an</a:t>
            </a:r>
            <a:r>
              <a:rPr sz="2000" spc="50" dirty="0">
                <a:latin typeface="Times New Roman"/>
                <a:cs typeface="Times New Roman"/>
              </a:rPr>
              <a:t> </a:t>
            </a:r>
            <a:r>
              <a:rPr sz="2000" dirty="0">
                <a:latin typeface="Times New Roman"/>
                <a:cs typeface="Times New Roman"/>
              </a:rPr>
              <a:t>integer</a:t>
            </a:r>
            <a:r>
              <a:rPr sz="2000" spc="55" dirty="0">
                <a:latin typeface="Times New Roman"/>
                <a:cs typeface="Times New Roman"/>
              </a:rPr>
              <a:t> </a:t>
            </a:r>
            <a:r>
              <a:rPr sz="2000" dirty="0">
                <a:latin typeface="Times New Roman"/>
                <a:cs typeface="Times New Roman"/>
              </a:rPr>
              <a:t>which</a:t>
            </a:r>
            <a:r>
              <a:rPr sz="2000" spc="70" dirty="0">
                <a:latin typeface="Times New Roman"/>
                <a:cs typeface="Times New Roman"/>
              </a:rPr>
              <a:t> </a:t>
            </a:r>
            <a:r>
              <a:rPr sz="2000" dirty="0">
                <a:latin typeface="Times New Roman"/>
                <a:cs typeface="Times New Roman"/>
              </a:rPr>
              <a:t>specifies</a:t>
            </a:r>
            <a:r>
              <a:rPr sz="2000" spc="65" dirty="0">
                <a:latin typeface="Times New Roman"/>
                <a:cs typeface="Times New Roman"/>
              </a:rPr>
              <a:t> </a:t>
            </a:r>
            <a:r>
              <a:rPr sz="2000" dirty="0">
                <a:latin typeface="Times New Roman"/>
                <a:cs typeface="Times New Roman"/>
              </a:rPr>
              <a:t>the</a:t>
            </a:r>
            <a:r>
              <a:rPr sz="2000" spc="75" dirty="0">
                <a:latin typeface="Times New Roman"/>
                <a:cs typeface="Times New Roman"/>
              </a:rPr>
              <a:t> </a:t>
            </a:r>
            <a:r>
              <a:rPr sz="2000" dirty="0">
                <a:latin typeface="Times New Roman"/>
                <a:cs typeface="Times New Roman"/>
              </a:rPr>
              <a:t>minimum</a:t>
            </a:r>
            <a:r>
              <a:rPr sz="2000" spc="65" dirty="0">
                <a:latin typeface="Times New Roman"/>
                <a:cs typeface="Times New Roman"/>
              </a:rPr>
              <a:t> </a:t>
            </a:r>
            <a:r>
              <a:rPr sz="2000" dirty="0">
                <a:latin typeface="Times New Roman"/>
                <a:cs typeface="Times New Roman"/>
              </a:rPr>
              <a:t>number</a:t>
            </a:r>
            <a:r>
              <a:rPr sz="2000" spc="80" dirty="0">
                <a:latin typeface="Times New Roman"/>
                <a:cs typeface="Times New Roman"/>
              </a:rPr>
              <a:t> </a:t>
            </a:r>
            <a:r>
              <a:rPr sz="2000" dirty="0">
                <a:latin typeface="Times New Roman"/>
                <a:cs typeface="Times New Roman"/>
              </a:rPr>
              <a:t>of</a:t>
            </a:r>
            <a:r>
              <a:rPr sz="2000" spc="65" dirty="0">
                <a:latin typeface="Times New Roman"/>
                <a:cs typeface="Times New Roman"/>
              </a:rPr>
              <a:t> </a:t>
            </a:r>
            <a:r>
              <a:rPr sz="2000" dirty="0">
                <a:latin typeface="Times New Roman"/>
                <a:cs typeface="Times New Roman"/>
              </a:rPr>
              <a:t>positions</a:t>
            </a:r>
            <a:r>
              <a:rPr sz="2000" spc="75" dirty="0">
                <a:latin typeface="Times New Roman"/>
                <a:cs typeface="Times New Roman"/>
              </a:rPr>
              <a:t> </a:t>
            </a:r>
            <a:r>
              <a:rPr sz="2000" dirty="0">
                <a:latin typeface="Times New Roman"/>
                <a:cs typeface="Times New Roman"/>
              </a:rPr>
              <a:t>that</a:t>
            </a:r>
            <a:r>
              <a:rPr sz="2000" spc="65" dirty="0">
                <a:latin typeface="Times New Roman"/>
                <a:cs typeface="Times New Roman"/>
              </a:rPr>
              <a:t> </a:t>
            </a:r>
            <a:r>
              <a:rPr sz="2000" dirty="0">
                <a:latin typeface="Times New Roman"/>
                <a:cs typeface="Times New Roman"/>
              </a:rPr>
              <a:t>are</a:t>
            </a:r>
            <a:r>
              <a:rPr sz="2000" spc="70" dirty="0">
                <a:latin typeface="Times New Roman"/>
                <a:cs typeface="Times New Roman"/>
              </a:rPr>
              <a:t> </a:t>
            </a:r>
            <a:r>
              <a:rPr sz="2000" dirty="0">
                <a:latin typeface="Times New Roman"/>
                <a:cs typeface="Times New Roman"/>
              </a:rPr>
              <a:t>to</a:t>
            </a:r>
            <a:r>
              <a:rPr sz="2000" spc="65" dirty="0">
                <a:latin typeface="Times New Roman"/>
                <a:cs typeface="Times New Roman"/>
              </a:rPr>
              <a:t> </a:t>
            </a:r>
            <a:r>
              <a:rPr sz="2000" spc="-25" dirty="0">
                <a:latin typeface="Times New Roman"/>
                <a:cs typeface="Times New Roman"/>
              </a:rPr>
              <a:t>be </a:t>
            </a:r>
            <a:r>
              <a:rPr sz="2000" dirty="0">
                <a:latin typeface="Times New Roman"/>
                <a:cs typeface="Times New Roman"/>
              </a:rPr>
              <a:t>used</a:t>
            </a:r>
            <a:r>
              <a:rPr sz="2000" spc="-30" dirty="0">
                <a:latin typeface="Times New Roman"/>
                <a:cs typeface="Times New Roman"/>
              </a:rPr>
              <a:t> </a:t>
            </a:r>
            <a:r>
              <a:rPr sz="2000" dirty="0">
                <a:latin typeface="Times New Roman"/>
                <a:cs typeface="Times New Roman"/>
              </a:rPr>
              <a:t>for</a:t>
            </a:r>
            <a:r>
              <a:rPr sz="2000" spc="-30"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display</a:t>
            </a:r>
            <a:r>
              <a:rPr sz="2000" spc="-35" dirty="0">
                <a:latin typeface="Times New Roman"/>
                <a:cs typeface="Times New Roman"/>
              </a:rPr>
              <a:t> </a:t>
            </a:r>
            <a:r>
              <a:rPr sz="2000" dirty="0">
                <a:latin typeface="Times New Roman"/>
                <a:cs typeface="Times New Roman"/>
              </a:rPr>
              <a:t>of</a:t>
            </a:r>
            <a:r>
              <a:rPr sz="2000" spc="-25" dirty="0">
                <a:latin typeface="Times New Roman"/>
                <a:cs typeface="Times New Roman"/>
              </a:rPr>
              <a:t> </a:t>
            </a:r>
            <a:r>
              <a:rPr sz="2000" dirty="0">
                <a:latin typeface="Times New Roman"/>
                <a:cs typeface="Times New Roman"/>
              </a:rPr>
              <a:t>the</a:t>
            </a:r>
            <a:r>
              <a:rPr sz="2000" spc="-20" dirty="0">
                <a:latin typeface="Times New Roman"/>
                <a:cs typeface="Times New Roman"/>
              </a:rPr>
              <a:t> </a:t>
            </a:r>
            <a:r>
              <a:rPr sz="2000" spc="-10" dirty="0">
                <a:latin typeface="Times New Roman"/>
                <a:cs typeface="Times New Roman"/>
              </a:rPr>
              <a:t>value.</a:t>
            </a:r>
            <a:endParaRPr sz="2000" dirty="0">
              <a:latin typeface="Times New Roman"/>
              <a:cs typeface="Times New Roman"/>
            </a:endParaRPr>
          </a:p>
          <a:p>
            <a:pPr marL="295910" indent="-283210">
              <a:lnSpc>
                <a:spcPct val="100000"/>
              </a:lnSpc>
              <a:spcBef>
                <a:spcPts val="1680"/>
              </a:spcBef>
              <a:buClr>
                <a:srgbClr val="DDDDDD"/>
              </a:buClr>
              <a:buSzPct val="80555"/>
              <a:buFont typeface="Segoe UI Symbol"/>
              <a:buChar char="⚫"/>
              <a:tabLst>
                <a:tab pos="295910" algn="l"/>
              </a:tabLst>
            </a:pPr>
            <a:r>
              <a:rPr sz="2000" dirty="0">
                <a:latin typeface="Times New Roman"/>
                <a:cs typeface="Times New Roman"/>
              </a:rPr>
              <a:t>p</a:t>
            </a:r>
            <a:r>
              <a:rPr sz="2000" spc="300" dirty="0">
                <a:latin typeface="Times New Roman"/>
                <a:cs typeface="Times New Roman"/>
              </a:rPr>
              <a:t> </a:t>
            </a:r>
            <a:r>
              <a:rPr sz="2000" dirty="0">
                <a:latin typeface="Times New Roman"/>
                <a:cs typeface="Times New Roman"/>
              </a:rPr>
              <a:t>is</a:t>
            </a:r>
            <a:r>
              <a:rPr sz="2000" spc="300" dirty="0">
                <a:latin typeface="Times New Roman"/>
                <a:cs typeface="Times New Roman"/>
              </a:rPr>
              <a:t> </a:t>
            </a:r>
            <a:r>
              <a:rPr sz="2000" dirty="0">
                <a:latin typeface="Times New Roman"/>
                <a:cs typeface="Times New Roman"/>
              </a:rPr>
              <a:t>an</a:t>
            </a:r>
            <a:r>
              <a:rPr sz="2000" spc="305" dirty="0">
                <a:latin typeface="Times New Roman"/>
                <a:cs typeface="Times New Roman"/>
              </a:rPr>
              <a:t> </a:t>
            </a:r>
            <a:r>
              <a:rPr sz="2000" dirty="0">
                <a:latin typeface="Times New Roman"/>
                <a:cs typeface="Times New Roman"/>
              </a:rPr>
              <a:t>integer</a:t>
            </a:r>
            <a:r>
              <a:rPr sz="2000" spc="295" dirty="0">
                <a:latin typeface="Times New Roman"/>
                <a:cs typeface="Times New Roman"/>
              </a:rPr>
              <a:t> </a:t>
            </a:r>
            <a:r>
              <a:rPr sz="2000" dirty="0">
                <a:latin typeface="Times New Roman"/>
                <a:cs typeface="Times New Roman"/>
              </a:rPr>
              <a:t>which</a:t>
            </a:r>
            <a:r>
              <a:rPr sz="2000" spc="310" dirty="0">
                <a:latin typeface="Times New Roman"/>
                <a:cs typeface="Times New Roman"/>
              </a:rPr>
              <a:t> </a:t>
            </a:r>
            <a:r>
              <a:rPr sz="2000" dirty="0">
                <a:latin typeface="Times New Roman"/>
                <a:cs typeface="Times New Roman"/>
              </a:rPr>
              <a:t>specifies</a:t>
            </a:r>
            <a:r>
              <a:rPr sz="2000" spc="290" dirty="0">
                <a:latin typeface="Times New Roman"/>
                <a:cs typeface="Times New Roman"/>
              </a:rPr>
              <a:t> </a:t>
            </a:r>
            <a:r>
              <a:rPr sz="2000" dirty="0">
                <a:latin typeface="Times New Roman"/>
                <a:cs typeface="Times New Roman"/>
              </a:rPr>
              <a:t>the</a:t>
            </a:r>
            <a:r>
              <a:rPr sz="2000" spc="305" dirty="0">
                <a:latin typeface="Times New Roman"/>
                <a:cs typeface="Times New Roman"/>
              </a:rPr>
              <a:t> </a:t>
            </a:r>
            <a:r>
              <a:rPr sz="2000" dirty="0">
                <a:latin typeface="Times New Roman"/>
                <a:cs typeface="Times New Roman"/>
              </a:rPr>
              <a:t>precision</a:t>
            </a:r>
            <a:r>
              <a:rPr sz="2000" spc="310" dirty="0">
                <a:latin typeface="Times New Roman"/>
                <a:cs typeface="Times New Roman"/>
              </a:rPr>
              <a:t> </a:t>
            </a:r>
            <a:r>
              <a:rPr sz="2000" dirty="0">
                <a:latin typeface="Times New Roman"/>
                <a:cs typeface="Times New Roman"/>
              </a:rPr>
              <a:t>i.e.,</a:t>
            </a:r>
            <a:r>
              <a:rPr sz="2000" spc="300" dirty="0">
                <a:latin typeface="Times New Roman"/>
                <a:cs typeface="Times New Roman"/>
              </a:rPr>
              <a:t> </a:t>
            </a:r>
            <a:r>
              <a:rPr sz="2000" dirty="0">
                <a:latin typeface="Times New Roman"/>
                <a:cs typeface="Times New Roman"/>
              </a:rPr>
              <a:t>the</a:t>
            </a:r>
            <a:r>
              <a:rPr sz="2000" spc="305" dirty="0">
                <a:latin typeface="Times New Roman"/>
                <a:cs typeface="Times New Roman"/>
              </a:rPr>
              <a:t> </a:t>
            </a:r>
            <a:r>
              <a:rPr sz="2000" dirty="0">
                <a:latin typeface="Times New Roman"/>
                <a:cs typeface="Times New Roman"/>
              </a:rPr>
              <a:t>number</a:t>
            </a:r>
            <a:r>
              <a:rPr sz="2000" spc="310" dirty="0">
                <a:latin typeface="Times New Roman"/>
                <a:cs typeface="Times New Roman"/>
              </a:rPr>
              <a:t> </a:t>
            </a:r>
            <a:r>
              <a:rPr sz="2000" dirty="0">
                <a:latin typeface="Times New Roman"/>
                <a:cs typeface="Times New Roman"/>
              </a:rPr>
              <a:t>of</a:t>
            </a:r>
            <a:r>
              <a:rPr sz="2000" spc="315" dirty="0">
                <a:latin typeface="Times New Roman"/>
                <a:cs typeface="Times New Roman"/>
              </a:rPr>
              <a:t> </a:t>
            </a:r>
            <a:r>
              <a:rPr sz="2000" dirty="0">
                <a:latin typeface="Times New Roman"/>
                <a:cs typeface="Times New Roman"/>
              </a:rPr>
              <a:t>digits</a:t>
            </a:r>
            <a:r>
              <a:rPr sz="2000" spc="290" dirty="0">
                <a:latin typeface="Times New Roman"/>
                <a:cs typeface="Times New Roman"/>
              </a:rPr>
              <a:t> </a:t>
            </a:r>
            <a:r>
              <a:rPr sz="2000" dirty="0">
                <a:latin typeface="Times New Roman"/>
                <a:cs typeface="Times New Roman"/>
              </a:rPr>
              <a:t>to</a:t>
            </a:r>
            <a:r>
              <a:rPr sz="2000" spc="305" dirty="0">
                <a:latin typeface="Times New Roman"/>
                <a:cs typeface="Times New Roman"/>
              </a:rPr>
              <a:t> </a:t>
            </a:r>
            <a:r>
              <a:rPr sz="2000" spc="-25" dirty="0">
                <a:latin typeface="Times New Roman"/>
                <a:cs typeface="Times New Roman"/>
              </a:rPr>
              <a:t>be</a:t>
            </a:r>
            <a:endParaRPr sz="2000" dirty="0">
              <a:latin typeface="Times New Roman"/>
              <a:cs typeface="Times New Roman"/>
            </a:endParaRPr>
          </a:p>
          <a:p>
            <a:pPr marL="295910">
              <a:lnSpc>
                <a:spcPct val="100000"/>
              </a:lnSpc>
              <a:spcBef>
                <a:spcPts val="1080"/>
              </a:spcBef>
            </a:pPr>
            <a:r>
              <a:rPr sz="2000" dirty="0">
                <a:latin typeface="Times New Roman"/>
                <a:cs typeface="Times New Roman"/>
              </a:rPr>
              <a:t>displayed</a:t>
            </a:r>
            <a:r>
              <a:rPr sz="2000" spc="-35" dirty="0">
                <a:latin typeface="Times New Roman"/>
                <a:cs typeface="Times New Roman"/>
              </a:rPr>
              <a:t> </a:t>
            </a:r>
            <a:r>
              <a:rPr sz="2000" dirty="0">
                <a:latin typeface="Times New Roman"/>
                <a:cs typeface="Times New Roman"/>
              </a:rPr>
              <a:t>after</a:t>
            </a:r>
            <a:r>
              <a:rPr sz="2000" spc="-15" dirty="0">
                <a:latin typeface="Times New Roman"/>
                <a:cs typeface="Times New Roman"/>
              </a:rPr>
              <a:t> </a:t>
            </a:r>
            <a:r>
              <a:rPr sz="2000" dirty="0">
                <a:latin typeface="Times New Roman"/>
                <a:cs typeface="Times New Roman"/>
              </a:rPr>
              <a:t>the</a:t>
            </a:r>
            <a:r>
              <a:rPr sz="2000" spc="-15" dirty="0">
                <a:latin typeface="Times New Roman"/>
                <a:cs typeface="Times New Roman"/>
              </a:rPr>
              <a:t> </a:t>
            </a:r>
            <a:r>
              <a:rPr sz="2000" dirty="0">
                <a:latin typeface="Times New Roman"/>
                <a:cs typeface="Times New Roman"/>
              </a:rPr>
              <a:t>decimal</a:t>
            </a:r>
            <a:r>
              <a:rPr sz="2000" spc="-10" dirty="0">
                <a:latin typeface="Times New Roman"/>
                <a:cs typeface="Times New Roman"/>
              </a:rPr>
              <a:t> point.</a:t>
            </a:r>
            <a:endParaRPr sz="2000" dirty="0">
              <a:latin typeface="Times New Roman"/>
              <a:cs typeface="Times New Roman"/>
            </a:endParaRPr>
          </a:p>
          <a:p>
            <a:pPr marL="295910" indent="-283210">
              <a:lnSpc>
                <a:spcPct val="100000"/>
              </a:lnSpc>
              <a:spcBef>
                <a:spcPts val="1685"/>
              </a:spcBef>
              <a:buClr>
                <a:srgbClr val="DDDDDD"/>
              </a:buClr>
              <a:buSzPct val="80555"/>
              <a:buFont typeface="Segoe UI Symbol"/>
              <a:buChar char="⚫"/>
              <a:tabLst>
                <a:tab pos="295910" algn="l"/>
              </a:tabLst>
            </a:pPr>
            <a:r>
              <a:rPr sz="2000" dirty="0">
                <a:latin typeface="Times New Roman"/>
                <a:cs typeface="Times New Roman"/>
              </a:rPr>
              <a:t>w</a:t>
            </a:r>
            <a:r>
              <a:rPr sz="2000" spc="-15" dirty="0">
                <a:latin typeface="Times New Roman"/>
                <a:cs typeface="Times New Roman"/>
              </a:rPr>
              <a:t> </a:t>
            </a:r>
            <a:r>
              <a:rPr sz="2000" dirty="0">
                <a:latin typeface="Times New Roman"/>
                <a:cs typeface="Times New Roman"/>
              </a:rPr>
              <a:t>and</a:t>
            </a:r>
            <a:r>
              <a:rPr sz="2000" spc="-25" dirty="0">
                <a:latin typeface="Times New Roman"/>
                <a:cs typeface="Times New Roman"/>
              </a:rPr>
              <a:t> </a:t>
            </a:r>
            <a:r>
              <a:rPr sz="2000" dirty="0">
                <a:latin typeface="Times New Roman"/>
                <a:cs typeface="Times New Roman"/>
              </a:rPr>
              <a:t>p</a:t>
            </a:r>
            <a:r>
              <a:rPr sz="2000" spc="-10" dirty="0">
                <a:latin typeface="Times New Roman"/>
                <a:cs typeface="Times New Roman"/>
              </a:rPr>
              <a:t> </a:t>
            </a:r>
            <a:r>
              <a:rPr sz="2000" dirty="0">
                <a:latin typeface="Times New Roman"/>
                <a:cs typeface="Times New Roman"/>
              </a:rPr>
              <a:t>are</a:t>
            </a:r>
            <a:r>
              <a:rPr sz="2000" spc="-25" dirty="0">
                <a:latin typeface="Times New Roman"/>
                <a:cs typeface="Times New Roman"/>
              </a:rPr>
              <a:t> </a:t>
            </a:r>
            <a:r>
              <a:rPr sz="2000" dirty="0">
                <a:latin typeface="Times New Roman"/>
                <a:cs typeface="Times New Roman"/>
              </a:rPr>
              <a:t>both</a:t>
            </a:r>
            <a:r>
              <a:rPr sz="2000" spc="-15" dirty="0">
                <a:latin typeface="Times New Roman"/>
                <a:cs typeface="Times New Roman"/>
              </a:rPr>
              <a:t> </a:t>
            </a:r>
            <a:r>
              <a:rPr sz="2000" dirty="0">
                <a:latin typeface="Times New Roman"/>
                <a:cs typeface="Times New Roman"/>
              </a:rPr>
              <a:t>optional</a:t>
            </a:r>
            <a:r>
              <a:rPr sz="2000" spc="-55" dirty="0">
                <a:latin typeface="Times New Roman"/>
                <a:cs typeface="Times New Roman"/>
              </a:rPr>
              <a:t> </a:t>
            </a:r>
            <a:r>
              <a:rPr sz="2000" spc="-10" dirty="0">
                <a:latin typeface="Times New Roman"/>
                <a:cs typeface="Times New Roman"/>
              </a:rPr>
              <a:t>specifications.</a:t>
            </a:r>
            <a:endParaRPr sz="2000" dirty="0">
              <a:latin typeface="Times New Roman"/>
              <a:cs typeface="Times New Roman"/>
            </a:endParaRP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7870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1F66285-0C9E-6984-7AC2-9167C7DDF01A}"/>
              </a:ext>
            </a:extLst>
          </p:cNvPr>
          <p:cNvSpPr>
            <a:spLocks noGrp="1"/>
          </p:cNvSpPr>
          <p:nvPr>
            <p:ph idx="1"/>
          </p:nvPr>
        </p:nvSpPr>
        <p:spPr>
          <a:xfrm>
            <a:off x="419245" y="813929"/>
            <a:ext cx="9239829" cy="4560729"/>
          </a:xfrm>
        </p:spPr>
        <p:txBody>
          <a:bodyPr>
            <a:normAutofit lnSpcReduction="10000"/>
          </a:bodyPr>
          <a:lstStyle/>
          <a:p>
            <a:pPr marL="0" indent="0" algn="just">
              <a:lnSpc>
                <a:spcPct val="150000"/>
              </a:lnSpc>
              <a:buNone/>
            </a:pPr>
            <a:r>
              <a:rPr lang="en-US" b="1" u="sng" dirty="0"/>
              <a:t>Input</a:t>
            </a:r>
            <a:endParaRPr lang="en-US" sz="2000" b="1" u="sng" dirty="0"/>
          </a:p>
          <a:p>
            <a:pPr algn="just">
              <a:lnSpc>
                <a:spcPct val="150000"/>
              </a:lnSpc>
              <a:spcBef>
                <a:spcPts val="496"/>
              </a:spcBef>
            </a:pPr>
            <a:r>
              <a:rPr lang="en-US" sz="2000" dirty="0"/>
              <a:t>Input refers to the data and instructions that are entered into the computer system using input devices such as a keyboard, mouse, scanner, or microphone. </a:t>
            </a:r>
          </a:p>
          <a:p>
            <a:pPr algn="just">
              <a:lnSpc>
                <a:spcPct val="150000"/>
              </a:lnSpc>
            </a:pPr>
            <a:r>
              <a:rPr lang="en-US" sz="2000" dirty="0"/>
              <a:t>These devices allow users to communicate with the computer. </a:t>
            </a:r>
          </a:p>
          <a:p>
            <a:pPr algn="just">
              <a:lnSpc>
                <a:spcPct val="150000"/>
              </a:lnSpc>
            </a:pPr>
            <a:r>
              <a:rPr lang="en-US" sz="2000" dirty="0"/>
              <a:t>Once input is received, it is passed to the central part of the system for processing. </a:t>
            </a:r>
          </a:p>
          <a:p>
            <a:pPr algn="just">
              <a:lnSpc>
                <a:spcPct val="150000"/>
              </a:lnSpc>
            </a:pPr>
            <a:r>
              <a:rPr lang="en-US" sz="2000" dirty="0"/>
              <a:t>Without input devices, the system would not be able to receive external information or user commands.</a:t>
            </a:r>
            <a:endParaRPr lang="en-IN" sz="2000" dirty="0"/>
          </a:p>
        </p:txBody>
      </p:sp>
      <p:sp>
        <p:nvSpPr>
          <p:cNvPr id="4" name="Title 1">
            <a:extLst>
              <a:ext uri="{FF2B5EF4-FFF2-40B4-BE49-F238E27FC236}">
                <a16:creationId xmlns="" xmlns:a16="http://schemas.microsoft.com/office/drawing/2014/main" id="{E4892791-40E3-3670-3285-34F853199302}"/>
              </a:ext>
            </a:extLst>
          </p:cNvPr>
          <p:cNvSpPr txBox="1">
            <a:spLocks/>
          </p:cNvSpPr>
          <p:nvPr/>
        </p:nvSpPr>
        <p:spPr>
          <a:xfrm>
            <a:off x="693261" y="98729"/>
            <a:ext cx="8697278" cy="715200"/>
          </a:xfrm>
          <a:prstGeom prst="rect">
            <a:avLst/>
          </a:prstGeom>
        </p:spPr>
        <p:txBody>
          <a:bodyPr vert="horz" lIns="75648" tIns="37824" rIns="75648" bIns="37824"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F1E1E"/>
                </a:solidFill>
                <a:latin typeface="+mn-lt"/>
                <a:ea typeface="Sora Semi Bold" pitchFamily="34" charset="-122"/>
              </a:rPr>
              <a:t>Components of a Computer </a:t>
            </a:r>
            <a:r>
              <a:rPr lang="en-US" b="1" dirty="0">
                <a:solidFill>
                  <a:srgbClr val="1F1E1E"/>
                </a:solidFill>
                <a:latin typeface="+mn-lt"/>
                <a:ea typeface="Sora Semi Bold" pitchFamily="34" charset="-122"/>
                <a:cs typeface="Sora Semi Bold" pitchFamily="34" charset="-120"/>
              </a:rPr>
              <a:t>System</a:t>
            </a:r>
            <a:endParaRPr lang="en-IN" dirty="0">
              <a:latin typeface="+mn-lt"/>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748633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1667" y="295692"/>
            <a:ext cx="8508206" cy="4967277"/>
          </a:xfrm>
          <a:prstGeom prst="rect">
            <a:avLst/>
          </a:prstGeom>
        </p:spPr>
      </p:pic>
      <p:sp>
        <p:nvSpPr>
          <p:cNvPr id="3" name="Footer Placeholder 2"/>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4186302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3503" y="603937"/>
            <a:ext cx="3079761" cy="302647"/>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For</a:t>
            </a:r>
            <a:r>
              <a:rPr sz="1800" spc="-25" dirty="0">
                <a:latin typeface="Times New Roman"/>
                <a:cs typeface="Times New Roman"/>
              </a:rPr>
              <a:t> </a:t>
            </a:r>
            <a:r>
              <a:rPr sz="1800" dirty="0">
                <a:latin typeface="Times New Roman"/>
                <a:cs typeface="Times New Roman"/>
              </a:rPr>
              <a:t>both</a:t>
            </a:r>
            <a:r>
              <a:rPr sz="1800" spc="-10" dirty="0">
                <a:latin typeface="Times New Roman"/>
                <a:cs typeface="Times New Roman"/>
              </a:rPr>
              <a:t> </a:t>
            </a: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type</a:t>
            </a:r>
            <a:r>
              <a:rPr sz="1800" spc="-40" dirty="0">
                <a:latin typeface="Times New Roman"/>
                <a:cs typeface="Times New Roman"/>
              </a:rPr>
              <a:t> </a:t>
            </a:r>
            <a:r>
              <a:rPr sz="1800" dirty="0">
                <a:latin typeface="Times New Roman"/>
                <a:cs typeface="Times New Roman"/>
              </a:rPr>
              <a:t>of</a:t>
            </a:r>
            <a:r>
              <a:rPr sz="1800" spc="-15" dirty="0">
                <a:latin typeface="Times New Roman"/>
                <a:cs typeface="Times New Roman"/>
              </a:rPr>
              <a:t> </a:t>
            </a:r>
            <a:r>
              <a:rPr sz="1800" spc="-10" dirty="0">
                <a:latin typeface="Times New Roman"/>
                <a:cs typeface="Times New Roman"/>
              </a:rPr>
              <a:t>notations,</a:t>
            </a:r>
            <a:endParaRPr sz="1800" dirty="0">
              <a:latin typeface="Times New Roman"/>
              <a:cs typeface="Times New Roman"/>
            </a:endParaRPr>
          </a:p>
        </p:txBody>
      </p:sp>
      <p:sp>
        <p:nvSpPr>
          <p:cNvPr id="3" name="object 3"/>
          <p:cNvSpPr txBox="1"/>
          <p:nvPr/>
        </p:nvSpPr>
        <p:spPr>
          <a:xfrm>
            <a:off x="916337" y="1029564"/>
            <a:ext cx="8408069" cy="3877856"/>
          </a:xfrm>
          <a:prstGeom prst="rect">
            <a:avLst/>
          </a:prstGeom>
        </p:spPr>
        <p:txBody>
          <a:bodyPr vert="horz" wrap="square" lIns="0" tIns="12065" rIns="0" bIns="0" rtlCol="0">
            <a:spAutoFit/>
          </a:bodyPr>
          <a:lstStyle/>
          <a:p>
            <a:pPr marL="420370" indent="-215900">
              <a:lnSpc>
                <a:spcPct val="100000"/>
              </a:lnSpc>
              <a:spcBef>
                <a:spcPts val="95"/>
              </a:spcBef>
              <a:buSzPct val="43750"/>
              <a:buFont typeface="Wingdings"/>
              <a:buChar char=""/>
              <a:tabLst>
                <a:tab pos="420370" algn="l"/>
              </a:tabLst>
            </a:pPr>
            <a:r>
              <a:rPr sz="2400" dirty="0">
                <a:latin typeface="Times New Roman"/>
                <a:cs typeface="Times New Roman"/>
              </a:rPr>
              <a:t>The</a:t>
            </a:r>
            <a:r>
              <a:rPr sz="2400" spc="-50" dirty="0">
                <a:latin typeface="Times New Roman"/>
                <a:cs typeface="Times New Roman"/>
              </a:rPr>
              <a:t> </a:t>
            </a:r>
            <a:r>
              <a:rPr sz="2400" u="sng" dirty="0">
                <a:uFill>
                  <a:solidFill>
                    <a:srgbClr val="000000"/>
                  </a:solidFill>
                </a:uFill>
                <a:latin typeface="Times New Roman"/>
                <a:cs typeface="Times New Roman"/>
              </a:rPr>
              <a:t>default</a:t>
            </a:r>
            <a:r>
              <a:rPr sz="2400" u="sng" spc="-30" dirty="0">
                <a:uFill>
                  <a:solidFill>
                    <a:srgbClr val="000000"/>
                  </a:solidFill>
                </a:uFill>
                <a:latin typeface="Times New Roman"/>
                <a:cs typeface="Times New Roman"/>
              </a:rPr>
              <a:t> </a:t>
            </a:r>
            <a:r>
              <a:rPr sz="2400" u="sng" dirty="0">
                <a:uFill>
                  <a:solidFill>
                    <a:srgbClr val="000000"/>
                  </a:solidFill>
                </a:uFill>
                <a:latin typeface="Times New Roman"/>
                <a:cs typeface="Times New Roman"/>
              </a:rPr>
              <a:t>precision</a:t>
            </a:r>
            <a:r>
              <a:rPr sz="2400" spc="-20" dirty="0">
                <a:latin typeface="Times New Roman"/>
                <a:cs typeface="Times New Roman"/>
              </a:rPr>
              <a:t> </a:t>
            </a:r>
            <a:r>
              <a:rPr sz="2400" dirty="0">
                <a:latin typeface="Times New Roman"/>
                <a:cs typeface="Times New Roman"/>
              </a:rPr>
              <a:t>is</a:t>
            </a:r>
            <a:r>
              <a:rPr sz="2400" spc="-35" dirty="0">
                <a:latin typeface="Times New Roman"/>
                <a:cs typeface="Times New Roman"/>
              </a:rPr>
              <a:t> </a:t>
            </a:r>
            <a:r>
              <a:rPr sz="2400" dirty="0">
                <a:latin typeface="Times New Roman"/>
                <a:cs typeface="Times New Roman"/>
              </a:rPr>
              <a:t>6</a:t>
            </a:r>
            <a:r>
              <a:rPr sz="2400" spc="-55" dirty="0">
                <a:latin typeface="Times New Roman"/>
                <a:cs typeface="Times New Roman"/>
              </a:rPr>
              <a:t> </a:t>
            </a:r>
            <a:r>
              <a:rPr sz="2400" dirty="0">
                <a:latin typeface="Times New Roman"/>
                <a:cs typeface="Times New Roman"/>
              </a:rPr>
              <a:t>decimal</a:t>
            </a:r>
            <a:r>
              <a:rPr sz="2400" spc="10" dirty="0">
                <a:latin typeface="Times New Roman"/>
                <a:cs typeface="Times New Roman"/>
              </a:rPr>
              <a:t> </a:t>
            </a:r>
            <a:r>
              <a:rPr sz="2400" spc="-10" dirty="0">
                <a:latin typeface="Times New Roman"/>
                <a:cs typeface="Times New Roman"/>
              </a:rPr>
              <a:t>places.</a:t>
            </a:r>
            <a:endParaRPr sz="2400" dirty="0">
              <a:latin typeface="Times New Roman"/>
              <a:cs typeface="Times New Roman"/>
            </a:endParaRPr>
          </a:p>
          <a:p>
            <a:pPr marL="420370" indent="-215900">
              <a:lnSpc>
                <a:spcPct val="100000"/>
              </a:lnSpc>
              <a:spcBef>
                <a:spcPts val="1375"/>
              </a:spcBef>
              <a:buSzPct val="43750"/>
              <a:buFont typeface="Wingdings"/>
              <a:buChar char=""/>
              <a:tabLst>
                <a:tab pos="420370" algn="l"/>
              </a:tabLst>
            </a:pPr>
            <a:r>
              <a:rPr sz="2400" dirty="0">
                <a:latin typeface="Times New Roman"/>
                <a:cs typeface="Times New Roman"/>
              </a:rPr>
              <a:t>The</a:t>
            </a:r>
            <a:r>
              <a:rPr sz="2400" spc="-55" dirty="0">
                <a:latin typeface="Times New Roman"/>
                <a:cs typeface="Times New Roman"/>
              </a:rPr>
              <a:t> </a:t>
            </a:r>
            <a:r>
              <a:rPr sz="2400" dirty="0">
                <a:latin typeface="Times New Roman"/>
                <a:cs typeface="Times New Roman"/>
              </a:rPr>
              <a:t>negative</a:t>
            </a:r>
            <a:r>
              <a:rPr sz="2400" spc="-35" dirty="0">
                <a:latin typeface="Times New Roman"/>
                <a:cs typeface="Times New Roman"/>
              </a:rPr>
              <a:t> </a:t>
            </a:r>
            <a:r>
              <a:rPr sz="2400" dirty="0">
                <a:latin typeface="Times New Roman"/>
                <a:cs typeface="Times New Roman"/>
              </a:rPr>
              <a:t>numbers</a:t>
            </a:r>
            <a:r>
              <a:rPr sz="2400" spc="-10" dirty="0">
                <a:latin typeface="Times New Roman"/>
                <a:cs typeface="Times New Roman"/>
              </a:rPr>
              <a:t> </a:t>
            </a:r>
            <a:r>
              <a:rPr sz="2400" dirty="0">
                <a:latin typeface="Times New Roman"/>
                <a:cs typeface="Times New Roman"/>
              </a:rPr>
              <a:t>will</a:t>
            </a:r>
            <a:r>
              <a:rPr sz="2400" spc="-30" dirty="0">
                <a:latin typeface="Times New Roman"/>
                <a:cs typeface="Times New Roman"/>
              </a:rPr>
              <a:t> </a:t>
            </a:r>
            <a:r>
              <a:rPr sz="2400" dirty="0">
                <a:latin typeface="Times New Roman"/>
                <a:cs typeface="Times New Roman"/>
              </a:rPr>
              <a:t>be</a:t>
            </a:r>
            <a:r>
              <a:rPr sz="2400" spc="-50" dirty="0">
                <a:latin typeface="Times New Roman"/>
                <a:cs typeface="Times New Roman"/>
              </a:rPr>
              <a:t> </a:t>
            </a:r>
            <a:r>
              <a:rPr sz="2400" dirty="0">
                <a:latin typeface="Times New Roman"/>
                <a:cs typeface="Times New Roman"/>
              </a:rPr>
              <a:t>printed</a:t>
            </a:r>
            <a:r>
              <a:rPr sz="2400" spc="-30" dirty="0">
                <a:latin typeface="Times New Roman"/>
                <a:cs typeface="Times New Roman"/>
              </a:rPr>
              <a:t> </a:t>
            </a:r>
            <a:r>
              <a:rPr sz="2400" dirty="0">
                <a:latin typeface="Times New Roman"/>
                <a:cs typeface="Times New Roman"/>
              </a:rPr>
              <a:t>with</a:t>
            </a:r>
            <a:r>
              <a:rPr sz="2400" spc="-25" dirty="0">
                <a:latin typeface="Times New Roman"/>
                <a:cs typeface="Times New Roman"/>
              </a:rPr>
              <a:t> </a:t>
            </a:r>
            <a:r>
              <a:rPr sz="2400" dirty="0">
                <a:latin typeface="Times New Roman"/>
                <a:cs typeface="Times New Roman"/>
              </a:rPr>
              <a:t>a</a:t>
            </a:r>
            <a:r>
              <a:rPr sz="2400" spc="-50" dirty="0">
                <a:latin typeface="Times New Roman"/>
                <a:cs typeface="Times New Roman"/>
              </a:rPr>
              <a:t> </a:t>
            </a:r>
            <a:r>
              <a:rPr sz="2400" dirty="0">
                <a:latin typeface="Times New Roman"/>
                <a:cs typeface="Times New Roman"/>
              </a:rPr>
              <a:t>minus</a:t>
            </a:r>
            <a:r>
              <a:rPr sz="2400" spc="-25" dirty="0">
                <a:latin typeface="Times New Roman"/>
                <a:cs typeface="Times New Roman"/>
              </a:rPr>
              <a:t> </a:t>
            </a:r>
            <a:r>
              <a:rPr sz="2400" spc="-10" dirty="0">
                <a:latin typeface="Times New Roman"/>
                <a:cs typeface="Times New Roman"/>
              </a:rPr>
              <a:t>sign.</a:t>
            </a:r>
            <a:endParaRPr sz="2400" dirty="0">
              <a:latin typeface="Times New Roman"/>
              <a:cs typeface="Times New Roman"/>
            </a:endParaRPr>
          </a:p>
          <a:p>
            <a:pPr marL="421005" marR="10160" indent="-216535">
              <a:lnSpc>
                <a:spcPct val="140000"/>
              </a:lnSpc>
              <a:spcBef>
                <a:spcPts val="600"/>
              </a:spcBef>
              <a:buSzPct val="43750"/>
              <a:buFont typeface="Wingdings"/>
              <a:buChar char=""/>
              <a:tabLst>
                <a:tab pos="421005" algn="l"/>
              </a:tabLst>
            </a:pPr>
            <a:r>
              <a:rPr sz="2400" dirty="0">
                <a:latin typeface="Times New Roman"/>
                <a:cs typeface="Times New Roman"/>
              </a:rPr>
              <a:t>The value</a:t>
            </a:r>
            <a:r>
              <a:rPr sz="2400" spc="-5" dirty="0">
                <a:latin typeface="Times New Roman"/>
                <a:cs typeface="Times New Roman"/>
              </a:rPr>
              <a:t> </a:t>
            </a:r>
            <a:r>
              <a:rPr sz="2400" dirty="0">
                <a:latin typeface="Times New Roman"/>
                <a:cs typeface="Times New Roman"/>
              </a:rPr>
              <a:t>when displayed,</a:t>
            </a:r>
            <a:r>
              <a:rPr sz="2400" spc="10" dirty="0">
                <a:latin typeface="Times New Roman"/>
                <a:cs typeface="Times New Roman"/>
              </a:rPr>
              <a:t> </a:t>
            </a:r>
            <a:r>
              <a:rPr sz="2400" dirty="0">
                <a:latin typeface="Times New Roman"/>
                <a:cs typeface="Times New Roman"/>
              </a:rPr>
              <a:t>is</a:t>
            </a:r>
            <a:r>
              <a:rPr sz="2400" spc="10" dirty="0">
                <a:latin typeface="Times New Roman"/>
                <a:cs typeface="Times New Roman"/>
              </a:rPr>
              <a:t> </a:t>
            </a:r>
            <a:r>
              <a:rPr sz="2400" dirty="0">
                <a:latin typeface="Times New Roman"/>
                <a:cs typeface="Times New Roman"/>
              </a:rPr>
              <a:t>rounded</a:t>
            </a:r>
            <a:r>
              <a:rPr sz="2400" spc="5" dirty="0">
                <a:latin typeface="Times New Roman"/>
                <a:cs typeface="Times New Roman"/>
              </a:rPr>
              <a:t> </a:t>
            </a:r>
            <a:r>
              <a:rPr sz="2400" dirty="0">
                <a:latin typeface="Times New Roman"/>
                <a:cs typeface="Times New Roman"/>
              </a:rPr>
              <a:t>off</a:t>
            </a:r>
            <a:r>
              <a:rPr sz="2400" spc="10" dirty="0">
                <a:latin typeface="Times New Roman"/>
                <a:cs typeface="Times New Roman"/>
              </a:rPr>
              <a:t> </a:t>
            </a:r>
            <a:r>
              <a:rPr sz="2400" dirty="0">
                <a:latin typeface="Times New Roman"/>
                <a:cs typeface="Times New Roman"/>
              </a:rPr>
              <a:t>to </a:t>
            </a:r>
            <a:r>
              <a:rPr sz="2400" b="1" dirty="0">
                <a:latin typeface="Times New Roman"/>
                <a:cs typeface="Times New Roman"/>
              </a:rPr>
              <a:t>p</a:t>
            </a:r>
            <a:r>
              <a:rPr sz="2400" b="1" spc="-5" dirty="0">
                <a:latin typeface="Times New Roman"/>
                <a:cs typeface="Times New Roman"/>
              </a:rPr>
              <a:t> </a:t>
            </a:r>
            <a:r>
              <a:rPr sz="2400" dirty="0">
                <a:latin typeface="Times New Roman"/>
                <a:cs typeface="Times New Roman"/>
              </a:rPr>
              <a:t>decimal</a:t>
            </a:r>
            <a:r>
              <a:rPr sz="2400" spc="15" dirty="0">
                <a:latin typeface="Times New Roman"/>
                <a:cs typeface="Times New Roman"/>
              </a:rPr>
              <a:t> </a:t>
            </a:r>
            <a:r>
              <a:rPr sz="2400" dirty="0">
                <a:latin typeface="Times New Roman"/>
                <a:cs typeface="Times New Roman"/>
              </a:rPr>
              <a:t>places and</a:t>
            </a:r>
            <a:r>
              <a:rPr sz="2400" spc="5" dirty="0">
                <a:latin typeface="Times New Roman"/>
                <a:cs typeface="Times New Roman"/>
              </a:rPr>
              <a:t> </a:t>
            </a:r>
            <a:r>
              <a:rPr sz="2400" dirty="0">
                <a:latin typeface="Times New Roman"/>
                <a:cs typeface="Times New Roman"/>
              </a:rPr>
              <a:t>printed</a:t>
            </a:r>
            <a:r>
              <a:rPr sz="2400" spc="20" dirty="0">
                <a:latin typeface="Times New Roman"/>
                <a:cs typeface="Times New Roman"/>
              </a:rPr>
              <a:t> </a:t>
            </a:r>
            <a:r>
              <a:rPr sz="2400" u="sng" dirty="0">
                <a:uFill>
                  <a:solidFill>
                    <a:srgbClr val="000000"/>
                  </a:solidFill>
                </a:uFill>
                <a:latin typeface="Times New Roman"/>
                <a:cs typeface="Times New Roman"/>
              </a:rPr>
              <a:t>right </a:t>
            </a:r>
            <a:r>
              <a:rPr sz="2400" u="sng" spc="-10" dirty="0">
                <a:uFill>
                  <a:solidFill>
                    <a:srgbClr val="000000"/>
                  </a:solidFill>
                </a:uFill>
                <a:latin typeface="Times New Roman"/>
                <a:cs typeface="Times New Roman"/>
              </a:rPr>
              <a:t>justified</a:t>
            </a:r>
            <a:r>
              <a:rPr sz="2400" spc="-10" dirty="0">
                <a:latin typeface="Times New Roman"/>
                <a:cs typeface="Times New Roman"/>
              </a:rPr>
              <a:t> </a:t>
            </a:r>
            <a:r>
              <a:rPr sz="2400" dirty="0">
                <a:latin typeface="Times New Roman"/>
                <a:cs typeface="Times New Roman"/>
              </a:rPr>
              <a:t>in</a:t>
            </a:r>
            <a:r>
              <a:rPr sz="2400" spc="-1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field</a:t>
            </a:r>
            <a:r>
              <a:rPr sz="2400" spc="-15" dirty="0">
                <a:latin typeface="Times New Roman"/>
                <a:cs typeface="Times New Roman"/>
              </a:rPr>
              <a:t> </a:t>
            </a:r>
            <a:r>
              <a:rPr sz="2400" dirty="0">
                <a:latin typeface="Times New Roman"/>
                <a:cs typeface="Times New Roman"/>
              </a:rPr>
              <a:t>of</a:t>
            </a:r>
            <a:r>
              <a:rPr sz="2400" spc="-15" dirty="0">
                <a:latin typeface="Times New Roman"/>
                <a:cs typeface="Times New Roman"/>
              </a:rPr>
              <a:t> </a:t>
            </a:r>
            <a:r>
              <a:rPr sz="2400" b="1" dirty="0">
                <a:latin typeface="Times New Roman"/>
                <a:cs typeface="Times New Roman"/>
              </a:rPr>
              <a:t>w</a:t>
            </a:r>
            <a:r>
              <a:rPr sz="2400" b="1" spc="-10" dirty="0">
                <a:latin typeface="Times New Roman"/>
                <a:cs typeface="Times New Roman"/>
              </a:rPr>
              <a:t> </a:t>
            </a:r>
            <a:r>
              <a:rPr sz="2400" spc="-10" dirty="0">
                <a:latin typeface="Times New Roman"/>
                <a:cs typeface="Times New Roman"/>
              </a:rPr>
              <a:t>columns.</a:t>
            </a:r>
            <a:endParaRPr sz="2400" dirty="0">
              <a:latin typeface="Times New Roman"/>
              <a:cs typeface="Times New Roman"/>
            </a:endParaRPr>
          </a:p>
          <a:p>
            <a:pPr marL="420370" indent="-215900">
              <a:lnSpc>
                <a:spcPct val="100000"/>
              </a:lnSpc>
              <a:spcBef>
                <a:spcPts val="1370"/>
              </a:spcBef>
              <a:buSzPct val="43750"/>
              <a:buFont typeface="Wingdings"/>
              <a:buChar char=""/>
              <a:tabLst>
                <a:tab pos="420370" algn="l"/>
              </a:tabLst>
            </a:pPr>
            <a:r>
              <a:rPr sz="2400" dirty="0">
                <a:latin typeface="Times New Roman"/>
                <a:cs typeface="Times New Roman"/>
              </a:rPr>
              <a:t>Padding</a:t>
            </a:r>
            <a:r>
              <a:rPr sz="2400" spc="-60" dirty="0">
                <a:latin typeface="Times New Roman"/>
                <a:cs typeface="Times New Roman"/>
              </a:rPr>
              <a:t> </a:t>
            </a:r>
            <a:r>
              <a:rPr sz="2400" dirty="0">
                <a:latin typeface="Times New Roman"/>
                <a:cs typeface="Times New Roman"/>
              </a:rPr>
              <a:t>the</a:t>
            </a:r>
            <a:r>
              <a:rPr sz="2400" spc="-25" dirty="0">
                <a:latin typeface="Times New Roman"/>
                <a:cs typeface="Times New Roman"/>
              </a:rPr>
              <a:t> </a:t>
            </a:r>
            <a:r>
              <a:rPr sz="2400" u="sng" dirty="0">
                <a:uFill>
                  <a:solidFill>
                    <a:srgbClr val="000000"/>
                  </a:solidFill>
                </a:uFill>
                <a:latin typeface="Times New Roman"/>
                <a:cs typeface="Times New Roman"/>
              </a:rPr>
              <a:t>leading</a:t>
            </a:r>
            <a:r>
              <a:rPr sz="2400" u="sng" spc="-25" dirty="0">
                <a:uFill>
                  <a:solidFill>
                    <a:srgbClr val="000000"/>
                  </a:solidFill>
                </a:uFill>
                <a:latin typeface="Times New Roman"/>
                <a:cs typeface="Times New Roman"/>
              </a:rPr>
              <a:t> </a:t>
            </a:r>
            <a:r>
              <a:rPr sz="2400" u="sng" dirty="0">
                <a:uFill>
                  <a:solidFill>
                    <a:srgbClr val="000000"/>
                  </a:solidFill>
                </a:uFill>
                <a:latin typeface="Times New Roman"/>
                <a:cs typeface="Times New Roman"/>
              </a:rPr>
              <a:t>blanks</a:t>
            </a:r>
            <a:r>
              <a:rPr sz="2400" u="sng" spc="-25" dirty="0">
                <a:uFill>
                  <a:solidFill>
                    <a:srgbClr val="000000"/>
                  </a:solidFill>
                </a:uFill>
                <a:latin typeface="Times New Roman"/>
                <a:cs typeface="Times New Roman"/>
              </a:rPr>
              <a:t> </a:t>
            </a:r>
            <a:r>
              <a:rPr sz="2400" u="sng" dirty="0">
                <a:uFill>
                  <a:solidFill>
                    <a:srgbClr val="000000"/>
                  </a:solidFill>
                </a:uFill>
                <a:latin typeface="Times New Roman"/>
                <a:cs typeface="Times New Roman"/>
              </a:rPr>
              <a:t>with</a:t>
            </a:r>
            <a:r>
              <a:rPr sz="2400" u="sng" spc="-30" dirty="0">
                <a:uFill>
                  <a:solidFill>
                    <a:srgbClr val="000000"/>
                  </a:solidFill>
                </a:uFill>
                <a:latin typeface="Times New Roman"/>
                <a:cs typeface="Times New Roman"/>
              </a:rPr>
              <a:t> </a:t>
            </a:r>
            <a:r>
              <a:rPr sz="2400" u="sng" dirty="0">
                <a:uFill>
                  <a:solidFill>
                    <a:srgbClr val="000000"/>
                  </a:solidFill>
                </a:uFill>
                <a:latin typeface="Times New Roman"/>
                <a:cs typeface="Times New Roman"/>
              </a:rPr>
              <a:t>zeros</a:t>
            </a:r>
            <a:r>
              <a:rPr sz="2400" spc="-20" dirty="0">
                <a:latin typeface="Times New Roman"/>
                <a:cs typeface="Times New Roman"/>
              </a:rPr>
              <a:t> </a:t>
            </a:r>
            <a:r>
              <a:rPr sz="2400" dirty="0">
                <a:latin typeface="Times New Roman"/>
                <a:cs typeface="Times New Roman"/>
              </a:rPr>
              <a:t>can</a:t>
            </a:r>
            <a:r>
              <a:rPr sz="2400" spc="-25" dirty="0">
                <a:latin typeface="Times New Roman"/>
                <a:cs typeface="Times New Roman"/>
              </a:rPr>
              <a:t> </a:t>
            </a:r>
            <a:r>
              <a:rPr sz="2400" dirty="0">
                <a:latin typeface="Times New Roman"/>
                <a:cs typeface="Times New Roman"/>
              </a:rPr>
              <a:t>be</a:t>
            </a:r>
            <a:r>
              <a:rPr sz="2400" spc="-35" dirty="0">
                <a:latin typeface="Times New Roman"/>
                <a:cs typeface="Times New Roman"/>
              </a:rPr>
              <a:t> </a:t>
            </a:r>
            <a:r>
              <a:rPr sz="2400" dirty="0">
                <a:latin typeface="Times New Roman"/>
                <a:cs typeface="Times New Roman"/>
              </a:rPr>
              <a:t>done</a:t>
            </a:r>
            <a:r>
              <a:rPr sz="2400" spc="-40" dirty="0">
                <a:latin typeface="Times New Roman"/>
                <a:cs typeface="Times New Roman"/>
              </a:rPr>
              <a:t> </a:t>
            </a:r>
            <a:r>
              <a:rPr sz="2400" dirty="0">
                <a:latin typeface="Times New Roman"/>
                <a:cs typeface="Times New Roman"/>
              </a:rPr>
              <a:t>by</a:t>
            </a:r>
            <a:r>
              <a:rPr sz="2400" spc="-30" dirty="0">
                <a:latin typeface="Times New Roman"/>
                <a:cs typeface="Times New Roman"/>
              </a:rPr>
              <a:t> </a:t>
            </a:r>
            <a:r>
              <a:rPr sz="2400" dirty="0">
                <a:latin typeface="Times New Roman"/>
                <a:cs typeface="Times New Roman"/>
              </a:rPr>
              <a:t>preceding</a:t>
            </a:r>
            <a:r>
              <a:rPr sz="2400" spc="-30" dirty="0">
                <a:latin typeface="Times New Roman"/>
                <a:cs typeface="Times New Roman"/>
              </a:rPr>
              <a:t> </a:t>
            </a:r>
            <a:r>
              <a:rPr sz="2400" b="1" dirty="0">
                <a:latin typeface="Times New Roman"/>
                <a:cs typeface="Times New Roman"/>
              </a:rPr>
              <a:t>w</a:t>
            </a:r>
            <a:r>
              <a:rPr sz="2400" b="1" spc="-35" dirty="0">
                <a:latin typeface="Times New Roman"/>
                <a:cs typeface="Times New Roman"/>
              </a:rPr>
              <a:t> </a:t>
            </a:r>
            <a:r>
              <a:rPr sz="2400" dirty="0">
                <a:latin typeface="Times New Roman"/>
                <a:cs typeface="Times New Roman"/>
              </a:rPr>
              <a:t>with</a:t>
            </a:r>
            <a:r>
              <a:rPr sz="2400" spc="-15" dirty="0">
                <a:latin typeface="Times New Roman"/>
                <a:cs typeface="Times New Roman"/>
              </a:rPr>
              <a:t> </a:t>
            </a:r>
            <a:r>
              <a:rPr sz="2400" spc="-10" dirty="0">
                <a:latin typeface="Times New Roman"/>
                <a:cs typeface="Times New Roman"/>
              </a:rPr>
              <a:t>a</a:t>
            </a:r>
            <a:r>
              <a:rPr sz="2400" spc="-114" dirty="0">
                <a:latin typeface="Times New Roman"/>
                <a:cs typeface="Times New Roman"/>
              </a:rPr>
              <a:t> </a:t>
            </a:r>
            <a:r>
              <a:rPr sz="2400" spc="-10" dirty="0">
                <a:latin typeface="Times New Roman"/>
                <a:cs typeface="Times New Roman"/>
              </a:rPr>
              <a:t>zero.</a:t>
            </a:r>
            <a:endParaRPr sz="2400" dirty="0">
              <a:latin typeface="Times New Roman"/>
              <a:cs typeface="Times New Roman"/>
            </a:endParaRPr>
          </a:p>
          <a:p>
            <a:pPr marL="420370" indent="-215900">
              <a:lnSpc>
                <a:spcPct val="100000"/>
              </a:lnSpc>
              <a:spcBef>
                <a:spcPts val="1365"/>
              </a:spcBef>
              <a:buSzPct val="43750"/>
              <a:buFont typeface="Wingdings"/>
              <a:buChar char=""/>
              <a:tabLst>
                <a:tab pos="420370" algn="l"/>
              </a:tabLst>
            </a:pPr>
            <a:r>
              <a:rPr sz="2400" dirty="0">
                <a:latin typeface="Times New Roman"/>
                <a:cs typeface="Times New Roman"/>
              </a:rPr>
              <a:t>Printing</a:t>
            </a:r>
            <a:r>
              <a:rPr sz="2400" spc="-30" dirty="0">
                <a:latin typeface="Times New Roman"/>
                <a:cs typeface="Times New Roman"/>
              </a:rPr>
              <a:t> </a:t>
            </a:r>
            <a:r>
              <a:rPr sz="2400" dirty="0">
                <a:latin typeface="Times New Roman"/>
                <a:cs typeface="Times New Roman"/>
              </a:rPr>
              <a:t>with</a:t>
            </a:r>
            <a:r>
              <a:rPr sz="2400" spc="-30" dirty="0">
                <a:latin typeface="Times New Roman"/>
                <a:cs typeface="Times New Roman"/>
              </a:rPr>
              <a:t> </a:t>
            </a:r>
            <a:r>
              <a:rPr sz="2400" u="sng" spc="-10" dirty="0">
                <a:uFill>
                  <a:solidFill>
                    <a:srgbClr val="000000"/>
                  </a:solidFill>
                </a:uFill>
                <a:latin typeface="Times New Roman"/>
                <a:cs typeface="Times New Roman"/>
              </a:rPr>
              <a:t>left-</a:t>
            </a:r>
            <a:r>
              <a:rPr sz="2400" u="sng" dirty="0">
                <a:uFill>
                  <a:solidFill>
                    <a:srgbClr val="000000"/>
                  </a:solidFill>
                </a:uFill>
                <a:latin typeface="Times New Roman"/>
                <a:cs typeface="Times New Roman"/>
              </a:rPr>
              <a:t>justification</a:t>
            </a:r>
            <a:r>
              <a:rPr sz="2400" spc="15" dirty="0">
                <a:latin typeface="Times New Roman"/>
                <a:cs typeface="Times New Roman"/>
              </a:rPr>
              <a:t> </a:t>
            </a:r>
            <a:r>
              <a:rPr sz="2400" dirty="0">
                <a:latin typeface="Times New Roman"/>
                <a:cs typeface="Times New Roman"/>
              </a:rPr>
              <a:t>is</a:t>
            </a:r>
            <a:r>
              <a:rPr sz="2400" spc="-40" dirty="0">
                <a:latin typeface="Times New Roman"/>
                <a:cs typeface="Times New Roman"/>
              </a:rPr>
              <a:t> </a:t>
            </a:r>
            <a:r>
              <a:rPr sz="2400" dirty="0">
                <a:latin typeface="Times New Roman"/>
                <a:cs typeface="Times New Roman"/>
              </a:rPr>
              <a:t>possible</a:t>
            </a:r>
            <a:r>
              <a:rPr sz="2400" spc="-35" dirty="0">
                <a:latin typeface="Times New Roman"/>
                <a:cs typeface="Times New Roman"/>
              </a:rPr>
              <a:t> </a:t>
            </a:r>
            <a:r>
              <a:rPr sz="2400" dirty="0">
                <a:latin typeface="Times New Roman"/>
                <a:cs typeface="Times New Roman"/>
              </a:rPr>
              <a:t>by</a:t>
            </a:r>
            <a:r>
              <a:rPr sz="2400" spc="-35" dirty="0">
                <a:latin typeface="Times New Roman"/>
                <a:cs typeface="Times New Roman"/>
              </a:rPr>
              <a:t> </a:t>
            </a:r>
            <a:r>
              <a:rPr sz="2400" dirty="0">
                <a:latin typeface="Times New Roman"/>
                <a:cs typeface="Times New Roman"/>
              </a:rPr>
              <a:t>putting</a:t>
            </a:r>
            <a:r>
              <a:rPr sz="2400" spc="-30" dirty="0">
                <a:latin typeface="Times New Roman"/>
                <a:cs typeface="Times New Roman"/>
              </a:rPr>
              <a:t> </a:t>
            </a:r>
            <a:r>
              <a:rPr sz="2400" dirty="0">
                <a:latin typeface="Times New Roman"/>
                <a:cs typeface="Times New Roman"/>
              </a:rPr>
              <a:t>a</a:t>
            </a:r>
            <a:r>
              <a:rPr sz="2400" spc="-40" dirty="0">
                <a:latin typeface="Times New Roman"/>
                <a:cs typeface="Times New Roman"/>
              </a:rPr>
              <a:t> </a:t>
            </a:r>
            <a:r>
              <a:rPr sz="2400" dirty="0">
                <a:latin typeface="Times New Roman"/>
                <a:cs typeface="Times New Roman"/>
              </a:rPr>
              <a:t>minus</a:t>
            </a:r>
            <a:r>
              <a:rPr sz="2400" spc="-5" dirty="0">
                <a:latin typeface="Times New Roman"/>
                <a:cs typeface="Times New Roman"/>
              </a:rPr>
              <a:t> </a:t>
            </a:r>
            <a:r>
              <a:rPr sz="2400" dirty="0">
                <a:latin typeface="Times New Roman"/>
                <a:cs typeface="Times New Roman"/>
              </a:rPr>
              <a:t>sign</a:t>
            </a:r>
            <a:r>
              <a:rPr sz="2400" spc="-30" dirty="0">
                <a:latin typeface="Times New Roman"/>
                <a:cs typeface="Times New Roman"/>
              </a:rPr>
              <a:t> </a:t>
            </a:r>
            <a:r>
              <a:rPr sz="2400" spc="-10" dirty="0">
                <a:latin typeface="Times New Roman"/>
                <a:cs typeface="Times New Roman"/>
              </a:rPr>
              <a:t>before</a:t>
            </a:r>
            <a:r>
              <a:rPr sz="2400" spc="-90" dirty="0">
                <a:latin typeface="Times New Roman"/>
                <a:cs typeface="Times New Roman"/>
              </a:rPr>
              <a:t> </a:t>
            </a:r>
            <a:r>
              <a:rPr sz="2400" b="1" spc="-25" dirty="0">
                <a:latin typeface="Times New Roman"/>
                <a:cs typeface="Times New Roman"/>
              </a:rPr>
              <a:t>w</a:t>
            </a:r>
            <a:r>
              <a:rPr sz="2400" spc="-25" dirty="0" smtClean="0">
                <a:latin typeface="Times New Roman"/>
                <a:cs typeface="Times New Roman"/>
              </a:rPr>
              <a:t>.</a:t>
            </a:r>
            <a:endParaRPr sz="2400" dirty="0">
              <a:latin typeface="Times New Roman"/>
              <a:cs typeface="Times New Roman"/>
            </a:endParaRP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657827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6614" y="636858"/>
            <a:ext cx="8191815" cy="4185761"/>
          </a:xfrm>
          <a:prstGeom prst="rect">
            <a:avLst/>
          </a:prstGeom>
        </p:spPr>
        <p:txBody>
          <a:bodyPr wrap="square">
            <a:spAutoFit/>
          </a:bodyPr>
          <a:lstStyle/>
          <a:p>
            <a:pPr marL="295910" marR="7620" indent="-283845">
              <a:lnSpc>
                <a:spcPct val="140100"/>
              </a:lnSpc>
              <a:spcBef>
                <a:spcPts val="555"/>
              </a:spcBef>
              <a:buClr>
                <a:srgbClr val="DDDDDD"/>
              </a:buClr>
              <a:buSzPct val="80555"/>
              <a:buFont typeface="Segoe UI Symbol"/>
              <a:buChar char="⚫"/>
              <a:tabLst>
                <a:tab pos="295910" algn="l"/>
              </a:tabLst>
            </a:pPr>
            <a:r>
              <a:rPr lang="en-IN" sz="2000" dirty="0">
                <a:latin typeface="Times New Roman"/>
                <a:cs typeface="Times New Roman"/>
              </a:rPr>
              <a:t>A</a:t>
            </a:r>
            <a:r>
              <a:rPr lang="en-IN" sz="2000" spc="-114" dirty="0">
                <a:latin typeface="Times New Roman"/>
                <a:cs typeface="Times New Roman"/>
              </a:rPr>
              <a:t> </a:t>
            </a:r>
            <a:r>
              <a:rPr lang="en-IN" sz="2000" dirty="0">
                <a:latin typeface="Times New Roman"/>
                <a:cs typeface="Times New Roman"/>
              </a:rPr>
              <a:t>special</a:t>
            </a:r>
            <a:r>
              <a:rPr lang="en-IN" sz="2000" spc="-35" dirty="0">
                <a:latin typeface="Times New Roman"/>
                <a:cs typeface="Times New Roman"/>
              </a:rPr>
              <a:t> </a:t>
            </a:r>
            <a:r>
              <a:rPr lang="en-IN" sz="2000" dirty="0">
                <a:latin typeface="Times New Roman"/>
                <a:cs typeface="Times New Roman"/>
              </a:rPr>
              <a:t>field</a:t>
            </a:r>
            <a:r>
              <a:rPr lang="en-IN" sz="2000" spc="-35" dirty="0">
                <a:latin typeface="Times New Roman"/>
                <a:cs typeface="Times New Roman"/>
              </a:rPr>
              <a:t> </a:t>
            </a:r>
            <a:r>
              <a:rPr lang="en-IN" sz="2000" dirty="0">
                <a:latin typeface="Times New Roman"/>
                <a:cs typeface="Times New Roman"/>
              </a:rPr>
              <a:t>specification</a:t>
            </a:r>
            <a:r>
              <a:rPr lang="en-IN" sz="2000" spc="-25" dirty="0">
                <a:latin typeface="Times New Roman"/>
                <a:cs typeface="Times New Roman"/>
              </a:rPr>
              <a:t> </a:t>
            </a:r>
            <a:r>
              <a:rPr lang="en-IN" sz="2000" dirty="0">
                <a:latin typeface="Times New Roman"/>
                <a:cs typeface="Times New Roman"/>
              </a:rPr>
              <a:t>character</a:t>
            </a:r>
            <a:r>
              <a:rPr lang="en-IN" sz="2000" spc="-25" dirty="0">
                <a:latin typeface="Times New Roman"/>
                <a:cs typeface="Times New Roman"/>
              </a:rPr>
              <a:t> </a:t>
            </a:r>
            <a:r>
              <a:rPr lang="en-IN" sz="2000" b="1" dirty="0">
                <a:solidFill>
                  <a:srgbClr val="FF0000"/>
                </a:solidFill>
                <a:latin typeface="Times New Roman"/>
                <a:cs typeface="Times New Roman"/>
              </a:rPr>
              <a:t>“%*.*f”</a:t>
            </a:r>
            <a:r>
              <a:rPr lang="en-IN" sz="2000" b="1" spc="-30" dirty="0">
                <a:solidFill>
                  <a:srgbClr val="FF0000"/>
                </a:solidFill>
                <a:latin typeface="Times New Roman"/>
                <a:cs typeface="Times New Roman"/>
              </a:rPr>
              <a:t> </a:t>
            </a:r>
            <a:r>
              <a:rPr lang="en-IN" sz="2000" dirty="0">
                <a:latin typeface="Times New Roman"/>
                <a:cs typeface="Times New Roman"/>
              </a:rPr>
              <a:t>that</a:t>
            </a:r>
            <a:r>
              <a:rPr lang="en-IN" sz="2000" spc="-25" dirty="0">
                <a:latin typeface="Times New Roman"/>
                <a:cs typeface="Times New Roman"/>
              </a:rPr>
              <a:t> </a:t>
            </a:r>
            <a:r>
              <a:rPr lang="en-IN" sz="2000" dirty="0">
                <a:latin typeface="Times New Roman"/>
                <a:cs typeface="Times New Roman"/>
              </a:rPr>
              <a:t>lets</a:t>
            </a:r>
            <a:r>
              <a:rPr lang="en-IN" sz="2000" spc="-40" dirty="0">
                <a:latin typeface="Times New Roman"/>
                <a:cs typeface="Times New Roman"/>
              </a:rPr>
              <a:t> </a:t>
            </a:r>
            <a:r>
              <a:rPr lang="en-IN" sz="2000" dirty="0">
                <a:latin typeface="Times New Roman"/>
                <a:cs typeface="Times New Roman"/>
              </a:rPr>
              <a:t>the</a:t>
            </a:r>
            <a:r>
              <a:rPr lang="en-IN" sz="2000" spc="-20" dirty="0">
                <a:latin typeface="Times New Roman"/>
                <a:cs typeface="Times New Roman"/>
              </a:rPr>
              <a:t> </a:t>
            </a:r>
            <a:r>
              <a:rPr lang="en-IN" sz="2000" dirty="0">
                <a:latin typeface="Times New Roman"/>
                <a:cs typeface="Times New Roman"/>
              </a:rPr>
              <a:t>user</a:t>
            </a:r>
            <a:r>
              <a:rPr lang="en-IN" sz="2000" spc="-30" dirty="0">
                <a:latin typeface="Times New Roman"/>
                <a:cs typeface="Times New Roman"/>
              </a:rPr>
              <a:t> </a:t>
            </a:r>
            <a:r>
              <a:rPr lang="en-IN" sz="2000" dirty="0">
                <a:latin typeface="Times New Roman"/>
                <a:cs typeface="Times New Roman"/>
              </a:rPr>
              <a:t>define</a:t>
            </a:r>
            <a:r>
              <a:rPr lang="en-IN" sz="2000" spc="-40" dirty="0">
                <a:latin typeface="Times New Roman"/>
                <a:cs typeface="Times New Roman"/>
              </a:rPr>
              <a:t> </a:t>
            </a:r>
            <a:r>
              <a:rPr lang="en-IN" sz="2000" dirty="0">
                <a:latin typeface="Times New Roman"/>
                <a:cs typeface="Times New Roman"/>
              </a:rPr>
              <a:t>the</a:t>
            </a:r>
            <a:r>
              <a:rPr lang="en-IN" sz="2000" spc="-25" dirty="0">
                <a:latin typeface="Times New Roman"/>
                <a:cs typeface="Times New Roman"/>
              </a:rPr>
              <a:t> </a:t>
            </a:r>
            <a:r>
              <a:rPr lang="en-IN" sz="2000" spc="-10" dirty="0">
                <a:latin typeface="Times New Roman"/>
                <a:cs typeface="Times New Roman"/>
              </a:rPr>
              <a:t>field </a:t>
            </a:r>
            <a:r>
              <a:rPr lang="en-IN" sz="2000" dirty="0">
                <a:latin typeface="Times New Roman"/>
                <a:cs typeface="Times New Roman"/>
              </a:rPr>
              <a:t>size</a:t>
            </a:r>
            <a:r>
              <a:rPr lang="en-IN" sz="2000" spc="-25" dirty="0">
                <a:latin typeface="Times New Roman"/>
                <a:cs typeface="Times New Roman"/>
              </a:rPr>
              <a:t> </a:t>
            </a:r>
            <a:r>
              <a:rPr lang="en-IN" sz="2000" b="1" dirty="0">
                <a:latin typeface="Times New Roman"/>
                <a:cs typeface="Times New Roman"/>
              </a:rPr>
              <a:t>during</a:t>
            </a:r>
            <a:r>
              <a:rPr lang="en-IN" sz="2000" b="1" spc="-20" dirty="0">
                <a:latin typeface="Times New Roman"/>
                <a:cs typeface="Times New Roman"/>
              </a:rPr>
              <a:t> </a:t>
            </a:r>
            <a:r>
              <a:rPr lang="en-IN" sz="2000" b="1" spc="-10" dirty="0">
                <a:latin typeface="Times New Roman"/>
                <a:cs typeface="Times New Roman"/>
              </a:rPr>
              <a:t>run-</a:t>
            </a:r>
            <a:r>
              <a:rPr lang="en-IN" sz="2000" b="1" dirty="0">
                <a:latin typeface="Times New Roman"/>
                <a:cs typeface="Times New Roman"/>
              </a:rPr>
              <a:t>time</a:t>
            </a:r>
            <a:r>
              <a:rPr lang="en-IN" sz="2000" b="1" spc="-25" dirty="0">
                <a:latin typeface="Times New Roman"/>
                <a:cs typeface="Times New Roman"/>
              </a:rPr>
              <a:t> </a:t>
            </a:r>
            <a:r>
              <a:rPr lang="en-IN" sz="2000" dirty="0">
                <a:latin typeface="Times New Roman"/>
                <a:cs typeface="Times New Roman"/>
              </a:rPr>
              <a:t>may also</a:t>
            </a:r>
            <a:r>
              <a:rPr lang="en-IN" sz="2000" spc="-40" dirty="0">
                <a:latin typeface="Times New Roman"/>
                <a:cs typeface="Times New Roman"/>
              </a:rPr>
              <a:t> </a:t>
            </a:r>
            <a:r>
              <a:rPr lang="en-IN" sz="2000" dirty="0">
                <a:latin typeface="Times New Roman"/>
                <a:cs typeface="Times New Roman"/>
              </a:rPr>
              <a:t>be</a:t>
            </a:r>
            <a:r>
              <a:rPr lang="en-IN" sz="2000" spc="-25" dirty="0">
                <a:latin typeface="Times New Roman"/>
                <a:cs typeface="Times New Roman"/>
              </a:rPr>
              <a:t> </a:t>
            </a:r>
            <a:r>
              <a:rPr lang="en-IN" sz="2000" spc="-10" dirty="0">
                <a:latin typeface="Times New Roman"/>
                <a:cs typeface="Times New Roman"/>
              </a:rPr>
              <a:t>used.</a:t>
            </a:r>
            <a:endParaRPr lang="en-IN" sz="2000" dirty="0">
              <a:latin typeface="Times New Roman"/>
              <a:cs typeface="Times New Roman"/>
            </a:endParaRPr>
          </a:p>
          <a:p>
            <a:pPr marL="295910" indent="-283210">
              <a:spcBef>
                <a:spcPts val="1465"/>
              </a:spcBef>
              <a:buClr>
                <a:srgbClr val="DDDDDD"/>
              </a:buClr>
              <a:buSzPct val="80555"/>
              <a:buFont typeface="Segoe UI Symbol"/>
              <a:buChar char="⚫"/>
              <a:tabLst>
                <a:tab pos="295910" algn="l"/>
              </a:tabLst>
            </a:pPr>
            <a:r>
              <a:rPr lang="en-IN" sz="2000" dirty="0">
                <a:latin typeface="Times New Roman"/>
                <a:cs typeface="Times New Roman"/>
              </a:rPr>
              <a:t>For</a:t>
            </a:r>
            <a:r>
              <a:rPr lang="en-IN" sz="2000" spc="-15" dirty="0">
                <a:latin typeface="Times New Roman"/>
                <a:cs typeface="Times New Roman"/>
              </a:rPr>
              <a:t> </a:t>
            </a:r>
            <a:r>
              <a:rPr lang="en-IN" sz="2000" spc="-10" dirty="0">
                <a:latin typeface="Times New Roman"/>
                <a:cs typeface="Times New Roman"/>
              </a:rPr>
              <a:t>example:</a:t>
            </a:r>
            <a:endParaRPr lang="en-IN" sz="2000" dirty="0">
              <a:latin typeface="Times New Roman"/>
              <a:cs typeface="Times New Roman"/>
            </a:endParaRPr>
          </a:p>
          <a:p>
            <a:pPr marL="1758950">
              <a:spcBef>
                <a:spcPts val="1465"/>
              </a:spcBef>
            </a:pPr>
            <a:r>
              <a:rPr lang="en-IN" sz="2000" b="1" dirty="0" err="1">
                <a:latin typeface="Times New Roman"/>
                <a:cs typeface="Times New Roman"/>
              </a:rPr>
              <a:t>printf</a:t>
            </a:r>
            <a:r>
              <a:rPr lang="en-IN" sz="2000" b="1" spc="-10" dirty="0">
                <a:latin typeface="Times New Roman"/>
                <a:cs typeface="Times New Roman"/>
              </a:rPr>
              <a:t> (“%*.*f”,7,2,num);</a:t>
            </a:r>
            <a:endParaRPr lang="en-IN" sz="2000" dirty="0">
              <a:latin typeface="Times New Roman"/>
              <a:cs typeface="Times New Roman"/>
            </a:endParaRPr>
          </a:p>
          <a:p>
            <a:pPr marL="1758950">
              <a:spcBef>
                <a:spcPts val="1465"/>
              </a:spcBef>
            </a:pPr>
            <a:r>
              <a:rPr lang="en-IN" sz="2000" dirty="0">
                <a:latin typeface="Times New Roman"/>
                <a:cs typeface="Times New Roman"/>
              </a:rPr>
              <a:t>is</a:t>
            </a:r>
            <a:r>
              <a:rPr lang="en-IN" sz="2000" spc="-40" dirty="0">
                <a:latin typeface="Times New Roman"/>
                <a:cs typeface="Times New Roman"/>
              </a:rPr>
              <a:t> </a:t>
            </a:r>
            <a:r>
              <a:rPr lang="en-IN" sz="2000" dirty="0">
                <a:latin typeface="Times New Roman"/>
                <a:cs typeface="Times New Roman"/>
              </a:rPr>
              <a:t>same</a:t>
            </a:r>
            <a:r>
              <a:rPr lang="en-IN" sz="2000" spc="-15" dirty="0">
                <a:latin typeface="Times New Roman"/>
                <a:cs typeface="Times New Roman"/>
              </a:rPr>
              <a:t> </a:t>
            </a:r>
            <a:r>
              <a:rPr lang="en-IN" sz="2000" spc="-25" dirty="0">
                <a:latin typeface="Times New Roman"/>
                <a:cs typeface="Times New Roman"/>
              </a:rPr>
              <a:t>as</a:t>
            </a:r>
            <a:endParaRPr lang="en-IN" sz="2000" dirty="0">
              <a:latin typeface="Times New Roman"/>
              <a:cs typeface="Times New Roman"/>
            </a:endParaRPr>
          </a:p>
          <a:p>
            <a:pPr marL="1758950">
              <a:spcBef>
                <a:spcPts val="1465"/>
              </a:spcBef>
            </a:pPr>
            <a:r>
              <a:rPr lang="en-IN" sz="2000" b="1" dirty="0" err="1">
                <a:latin typeface="Times New Roman"/>
                <a:cs typeface="Times New Roman"/>
              </a:rPr>
              <a:t>printf</a:t>
            </a:r>
            <a:r>
              <a:rPr lang="en-IN" sz="2000" b="1" spc="-10" dirty="0">
                <a:latin typeface="Times New Roman"/>
                <a:cs typeface="Times New Roman"/>
              </a:rPr>
              <a:t> (“%7.2f”,num);</a:t>
            </a:r>
            <a:endParaRPr lang="en-IN" sz="2000" dirty="0">
              <a:latin typeface="Times New Roman"/>
              <a:cs typeface="Times New Roman"/>
            </a:endParaRPr>
          </a:p>
          <a:p>
            <a:pPr marL="295910" indent="-283210">
              <a:spcBef>
                <a:spcPts val="1460"/>
              </a:spcBef>
              <a:buClr>
                <a:srgbClr val="DDDDDD"/>
              </a:buClr>
              <a:buSzPct val="80555"/>
              <a:buFont typeface="Segoe UI Symbol"/>
              <a:buChar char="⚫"/>
              <a:tabLst>
                <a:tab pos="295910" algn="l"/>
              </a:tabLst>
            </a:pPr>
            <a:r>
              <a:rPr lang="en-IN" sz="2000" dirty="0">
                <a:latin typeface="Times New Roman"/>
                <a:cs typeface="Times New Roman"/>
              </a:rPr>
              <a:t>The</a:t>
            </a:r>
            <a:r>
              <a:rPr lang="en-IN" sz="2000" spc="250" dirty="0">
                <a:latin typeface="Times New Roman"/>
                <a:cs typeface="Times New Roman"/>
              </a:rPr>
              <a:t> </a:t>
            </a:r>
            <a:r>
              <a:rPr lang="en-IN" sz="2000" dirty="0">
                <a:latin typeface="Times New Roman"/>
                <a:cs typeface="Times New Roman"/>
              </a:rPr>
              <a:t>advantage</a:t>
            </a:r>
            <a:r>
              <a:rPr lang="en-IN" sz="2000" spc="240" dirty="0">
                <a:latin typeface="Times New Roman"/>
                <a:cs typeface="Times New Roman"/>
              </a:rPr>
              <a:t> </a:t>
            </a:r>
            <a:r>
              <a:rPr lang="en-IN" sz="2000" dirty="0">
                <a:latin typeface="Times New Roman"/>
                <a:cs typeface="Times New Roman"/>
              </a:rPr>
              <a:t>of</a:t>
            </a:r>
            <a:r>
              <a:rPr lang="en-IN" sz="2000" spc="245" dirty="0">
                <a:latin typeface="Times New Roman"/>
                <a:cs typeface="Times New Roman"/>
              </a:rPr>
              <a:t> </a:t>
            </a:r>
            <a:r>
              <a:rPr lang="en-IN" sz="2000" dirty="0">
                <a:latin typeface="Times New Roman"/>
                <a:cs typeface="Times New Roman"/>
              </a:rPr>
              <a:t>this</a:t>
            </a:r>
            <a:r>
              <a:rPr lang="en-IN" sz="2000" spc="240" dirty="0">
                <a:latin typeface="Times New Roman"/>
                <a:cs typeface="Times New Roman"/>
              </a:rPr>
              <a:t> </a:t>
            </a:r>
            <a:r>
              <a:rPr lang="en-IN" sz="2000" dirty="0">
                <a:latin typeface="Times New Roman"/>
                <a:cs typeface="Times New Roman"/>
              </a:rPr>
              <a:t>format</a:t>
            </a:r>
            <a:r>
              <a:rPr lang="en-IN" sz="2000" spc="245" dirty="0">
                <a:latin typeface="Times New Roman"/>
                <a:cs typeface="Times New Roman"/>
              </a:rPr>
              <a:t> </a:t>
            </a:r>
            <a:r>
              <a:rPr lang="en-IN" sz="2000" dirty="0">
                <a:latin typeface="Times New Roman"/>
                <a:cs typeface="Times New Roman"/>
              </a:rPr>
              <a:t>is</a:t>
            </a:r>
            <a:r>
              <a:rPr lang="en-IN" sz="2000" spc="250" dirty="0">
                <a:latin typeface="Times New Roman"/>
                <a:cs typeface="Times New Roman"/>
              </a:rPr>
              <a:t> </a:t>
            </a:r>
            <a:r>
              <a:rPr lang="en-IN" sz="2000" dirty="0">
                <a:latin typeface="Times New Roman"/>
                <a:cs typeface="Times New Roman"/>
              </a:rPr>
              <a:t>that</a:t>
            </a:r>
            <a:r>
              <a:rPr lang="en-IN" sz="2000" spc="245" dirty="0">
                <a:latin typeface="Times New Roman"/>
                <a:cs typeface="Times New Roman"/>
              </a:rPr>
              <a:t> </a:t>
            </a:r>
            <a:r>
              <a:rPr lang="en-IN" sz="2000" dirty="0">
                <a:latin typeface="Times New Roman"/>
                <a:cs typeface="Times New Roman"/>
              </a:rPr>
              <a:t>the</a:t>
            </a:r>
            <a:r>
              <a:rPr lang="en-IN" sz="2000" spc="250" dirty="0">
                <a:latin typeface="Times New Roman"/>
                <a:cs typeface="Times New Roman"/>
              </a:rPr>
              <a:t> </a:t>
            </a:r>
            <a:r>
              <a:rPr lang="en-IN" sz="2000" dirty="0">
                <a:latin typeface="Times New Roman"/>
                <a:cs typeface="Times New Roman"/>
              </a:rPr>
              <a:t>values</a:t>
            </a:r>
            <a:r>
              <a:rPr lang="en-IN" sz="2000" spc="260" dirty="0">
                <a:latin typeface="Times New Roman"/>
                <a:cs typeface="Times New Roman"/>
              </a:rPr>
              <a:t> </a:t>
            </a:r>
            <a:r>
              <a:rPr lang="en-IN" sz="2000" dirty="0">
                <a:latin typeface="Times New Roman"/>
                <a:cs typeface="Times New Roman"/>
              </a:rPr>
              <a:t>for</a:t>
            </a:r>
            <a:r>
              <a:rPr lang="en-IN" sz="2000" spc="229" dirty="0">
                <a:latin typeface="Times New Roman"/>
                <a:cs typeface="Times New Roman"/>
              </a:rPr>
              <a:t> </a:t>
            </a:r>
            <a:r>
              <a:rPr lang="en-IN" sz="2000" dirty="0">
                <a:latin typeface="Times New Roman"/>
                <a:cs typeface="Times New Roman"/>
              </a:rPr>
              <a:t>the</a:t>
            </a:r>
            <a:r>
              <a:rPr lang="en-IN" sz="2000" spc="240" dirty="0">
                <a:latin typeface="Times New Roman"/>
                <a:cs typeface="Times New Roman"/>
              </a:rPr>
              <a:t> </a:t>
            </a:r>
            <a:r>
              <a:rPr lang="en-IN" sz="2000" b="1" dirty="0">
                <a:latin typeface="Times New Roman"/>
                <a:cs typeface="Times New Roman"/>
              </a:rPr>
              <a:t>width</a:t>
            </a:r>
            <a:r>
              <a:rPr lang="en-IN" sz="2000" b="1" spc="225" dirty="0">
                <a:latin typeface="Times New Roman"/>
                <a:cs typeface="Times New Roman"/>
              </a:rPr>
              <a:t> </a:t>
            </a:r>
            <a:r>
              <a:rPr lang="en-IN" sz="2000" b="1" dirty="0">
                <a:latin typeface="Times New Roman"/>
                <a:cs typeface="Times New Roman"/>
              </a:rPr>
              <a:t>and</a:t>
            </a:r>
            <a:r>
              <a:rPr lang="en-IN" sz="2000" b="1" spc="250" dirty="0">
                <a:latin typeface="Times New Roman"/>
                <a:cs typeface="Times New Roman"/>
              </a:rPr>
              <a:t> </a:t>
            </a:r>
            <a:r>
              <a:rPr lang="en-IN" sz="2000" b="1" spc="-10" dirty="0">
                <a:latin typeface="Times New Roman"/>
                <a:cs typeface="Times New Roman"/>
              </a:rPr>
              <a:t>precision</a:t>
            </a:r>
            <a:endParaRPr lang="en-IN" sz="2000" dirty="0">
              <a:latin typeface="Times New Roman"/>
              <a:cs typeface="Times New Roman"/>
            </a:endParaRPr>
          </a:p>
          <a:p>
            <a:pPr marL="295910">
              <a:spcBef>
                <a:spcPts val="870"/>
              </a:spcBef>
            </a:pPr>
            <a:r>
              <a:rPr lang="en-IN" sz="2000" dirty="0">
                <a:latin typeface="Times New Roman"/>
                <a:cs typeface="Times New Roman"/>
              </a:rPr>
              <a:t>may</a:t>
            </a:r>
            <a:r>
              <a:rPr lang="en-IN" sz="2000" spc="-25" dirty="0">
                <a:latin typeface="Times New Roman"/>
                <a:cs typeface="Times New Roman"/>
              </a:rPr>
              <a:t> </a:t>
            </a:r>
            <a:r>
              <a:rPr lang="en-IN" sz="2000" dirty="0">
                <a:latin typeface="Times New Roman"/>
                <a:cs typeface="Times New Roman"/>
              </a:rPr>
              <a:t>be</a:t>
            </a:r>
            <a:r>
              <a:rPr lang="en-IN" sz="2000" spc="-20" dirty="0">
                <a:latin typeface="Times New Roman"/>
                <a:cs typeface="Times New Roman"/>
              </a:rPr>
              <a:t> </a:t>
            </a:r>
            <a:r>
              <a:rPr lang="en-IN" sz="2000" dirty="0">
                <a:latin typeface="Times New Roman"/>
                <a:cs typeface="Times New Roman"/>
              </a:rPr>
              <a:t>supplied</a:t>
            </a:r>
            <a:r>
              <a:rPr lang="en-IN" sz="2000" spc="-35" dirty="0">
                <a:latin typeface="Times New Roman"/>
                <a:cs typeface="Times New Roman"/>
              </a:rPr>
              <a:t> </a:t>
            </a:r>
            <a:r>
              <a:rPr lang="en-IN" sz="2000" dirty="0">
                <a:latin typeface="Times New Roman"/>
                <a:cs typeface="Times New Roman"/>
              </a:rPr>
              <a:t>during</a:t>
            </a:r>
            <a:r>
              <a:rPr lang="en-IN" sz="2000" spc="-25" dirty="0">
                <a:latin typeface="Times New Roman"/>
                <a:cs typeface="Times New Roman"/>
              </a:rPr>
              <a:t> </a:t>
            </a:r>
            <a:r>
              <a:rPr lang="en-IN" sz="2000" spc="-10" dirty="0">
                <a:latin typeface="Times New Roman"/>
                <a:cs typeface="Times New Roman"/>
              </a:rPr>
              <a:t>run-</a:t>
            </a:r>
            <a:r>
              <a:rPr lang="en-IN" sz="2000" dirty="0">
                <a:latin typeface="Times New Roman"/>
                <a:cs typeface="Times New Roman"/>
              </a:rPr>
              <a:t>time,</a:t>
            </a:r>
            <a:r>
              <a:rPr lang="en-IN" sz="2000" spc="-30" dirty="0">
                <a:latin typeface="Times New Roman"/>
                <a:cs typeface="Times New Roman"/>
              </a:rPr>
              <a:t> </a:t>
            </a:r>
            <a:r>
              <a:rPr lang="en-IN" sz="2000" dirty="0">
                <a:latin typeface="Times New Roman"/>
                <a:cs typeface="Times New Roman"/>
              </a:rPr>
              <a:t>thus</a:t>
            </a:r>
            <a:r>
              <a:rPr lang="en-IN" sz="2000" spc="-30" dirty="0">
                <a:latin typeface="Times New Roman"/>
                <a:cs typeface="Times New Roman"/>
              </a:rPr>
              <a:t> </a:t>
            </a:r>
            <a:r>
              <a:rPr lang="en-IN" sz="2000" dirty="0">
                <a:latin typeface="Times New Roman"/>
                <a:cs typeface="Times New Roman"/>
              </a:rPr>
              <a:t>making</a:t>
            </a:r>
            <a:r>
              <a:rPr lang="en-IN" sz="2000" spc="-25" dirty="0">
                <a:latin typeface="Times New Roman"/>
                <a:cs typeface="Times New Roman"/>
              </a:rPr>
              <a:t> </a:t>
            </a:r>
            <a:r>
              <a:rPr lang="en-IN" sz="2000" dirty="0">
                <a:latin typeface="Times New Roman"/>
                <a:cs typeface="Times New Roman"/>
              </a:rPr>
              <a:t>the</a:t>
            </a:r>
            <a:r>
              <a:rPr lang="en-IN" sz="2000" spc="-30" dirty="0">
                <a:latin typeface="Times New Roman"/>
                <a:cs typeface="Times New Roman"/>
              </a:rPr>
              <a:t> </a:t>
            </a:r>
            <a:r>
              <a:rPr lang="en-IN" sz="2000" dirty="0">
                <a:latin typeface="Times New Roman"/>
                <a:cs typeface="Times New Roman"/>
              </a:rPr>
              <a:t>format</a:t>
            </a:r>
            <a:r>
              <a:rPr lang="en-IN" sz="2000" spc="-25" dirty="0">
                <a:latin typeface="Times New Roman"/>
                <a:cs typeface="Times New Roman"/>
              </a:rPr>
              <a:t> </a:t>
            </a:r>
            <a:r>
              <a:rPr lang="en-IN" sz="2000" dirty="0">
                <a:latin typeface="Times New Roman"/>
                <a:cs typeface="Times New Roman"/>
              </a:rPr>
              <a:t>a</a:t>
            </a:r>
            <a:r>
              <a:rPr lang="en-IN" sz="2000" spc="-25" dirty="0">
                <a:latin typeface="Times New Roman"/>
                <a:cs typeface="Times New Roman"/>
              </a:rPr>
              <a:t> </a:t>
            </a:r>
            <a:r>
              <a:rPr lang="en-IN" sz="2000" u="sng" dirty="0">
                <a:uFill>
                  <a:solidFill>
                    <a:srgbClr val="000000"/>
                  </a:solidFill>
                </a:uFill>
                <a:latin typeface="Times New Roman"/>
                <a:cs typeface="Times New Roman"/>
              </a:rPr>
              <a:t>dynamic</a:t>
            </a:r>
            <a:r>
              <a:rPr lang="en-IN" sz="2000" u="sng" spc="-40" dirty="0">
                <a:uFill>
                  <a:solidFill>
                    <a:srgbClr val="000000"/>
                  </a:solidFill>
                </a:uFill>
                <a:latin typeface="Times New Roman"/>
                <a:cs typeface="Times New Roman"/>
              </a:rPr>
              <a:t> </a:t>
            </a:r>
            <a:r>
              <a:rPr lang="en-IN" sz="2000" u="sng" spc="-20" dirty="0">
                <a:uFill>
                  <a:solidFill>
                    <a:srgbClr val="000000"/>
                  </a:solidFill>
                </a:uFill>
                <a:latin typeface="Times New Roman"/>
                <a:cs typeface="Times New Roman"/>
              </a:rPr>
              <a:t>one</a:t>
            </a:r>
            <a:r>
              <a:rPr lang="en-IN" sz="2000" spc="-20" dirty="0">
                <a:latin typeface="Times New Roman"/>
                <a:cs typeface="Times New Roman"/>
              </a:rPr>
              <a:t>.</a:t>
            </a:r>
            <a:endParaRPr lang="en-IN" sz="2000" dirty="0">
              <a:latin typeface="Times New Roman"/>
              <a:cs typeface="Times New Roman"/>
            </a:endParaRPr>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5217338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0754" y="167021"/>
            <a:ext cx="3519526" cy="334066"/>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C00000"/>
                </a:solidFill>
                <a:latin typeface="Times New Roman"/>
                <a:cs typeface="Times New Roman"/>
              </a:rPr>
              <a:t>Printing</a:t>
            </a:r>
            <a:r>
              <a:rPr sz="2000" b="1" spc="-35" dirty="0">
                <a:solidFill>
                  <a:srgbClr val="C00000"/>
                </a:solidFill>
                <a:latin typeface="Times New Roman"/>
                <a:cs typeface="Times New Roman"/>
              </a:rPr>
              <a:t> </a:t>
            </a:r>
            <a:r>
              <a:rPr sz="2000" b="1" dirty="0">
                <a:solidFill>
                  <a:srgbClr val="C00000"/>
                </a:solidFill>
                <a:latin typeface="Times New Roman"/>
                <a:cs typeface="Times New Roman"/>
              </a:rPr>
              <a:t>of</a:t>
            </a:r>
            <a:r>
              <a:rPr sz="2000" b="1" spc="-20" dirty="0">
                <a:solidFill>
                  <a:srgbClr val="C00000"/>
                </a:solidFill>
                <a:latin typeface="Times New Roman"/>
                <a:cs typeface="Times New Roman"/>
              </a:rPr>
              <a:t> </a:t>
            </a:r>
            <a:r>
              <a:rPr sz="2000" b="1" dirty="0">
                <a:solidFill>
                  <a:srgbClr val="C00000"/>
                </a:solidFill>
                <a:latin typeface="Times New Roman"/>
                <a:cs typeface="Times New Roman"/>
              </a:rPr>
              <a:t>Single</a:t>
            </a:r>
            <a:r>
              <a:rPr sz="2000" b="1" spc="-45" dirty="0">
                <a:solidFill>
                  <a:srgbClr val="C00000"/>
                </a:solidFill>
                <a:latin typeface="Times New Roman"/>
                <a:cs typeface="Times New Roman"/>
              </a:rPr>
              <a:t> </a:t>
            </a:r>
            <a:r>
              <a:rPr sz="2000" b="1" spc="-10" dirty="0">
                <a:solidFill>
                  <a:srgbClr val="C00000"/>
                </a:solidFill>
                <a:latin typeface="Times New Roman"/>
                <a:cs typeface="Times New Roman"/>
              </a:rPr>
              <a:t>Character:</a:t>
            </a:r>
            <a:endParaRPr sz="2000">
              <a:latin typeface="Times New Roman"/>
              <a:cs typeface="Times New Roman"/>
            </a:endParaRPr>
          </a:p>
        </p:txBody>
      </p:sp>
      <p:sp>
        <p:nvSpPr>
          <p:cNvPr id="3" name="object 3"/>
          <p:cNvSpPr txBox="1"/>
          <p:nvPr/>
        </p:nvSpPr>
        <p:spPr>
          <a:xfrm>
            <a:off x="1280754" y="473705"/>
            <a:ext cx="7891274" cy="1054456"/>
          </a:xfrm>
          <a:prstGeom prst="rect">
            <a:avLst/>
          </a:prstGeom>
        </p:spPr>
        <p:txBody>
          <a:bodyPr vert="horz" wrap="square" lIns="0" tIns="12700" rIns="0" bIns="0" rtlCol="0">
            <a:spAutoFit/>
          </a:bodyPr>
          <a:lstStyle/>
          <a:p>
            <a:pPr marL="295910" marR="5080" indent="-283845">
              <a:lnSpc>
                <a:spcPct val="150000"/>
              </a:lnSpc>
              <a:spcBef>
                <a:spcPts val="100"/>
              </a:spcBef>
              <a:buClr>
                <a:srgbClr val="DDDDDD"/>
              </a:buClr>
              <a:buSzPct val="80555"/>
              <a:buFont typeface="Segoe UI Symbol"/>
              <a:buChar char="⚫"/>
              <a:tabLst>
                <a:tab pos="295910" algn="l"/>
              </a:tabLst>
            </a:pPr>
            <a:r>
              <a:rPr sz="2400" dirty="0">
                <a:latin typeface="Times New Roman"/>
                <a:cs typeface="Times New Roman"/>
              </a:rPr>
              <a:t>Using</a:t>
            </a:r>
            <a:r>
              <a:rPr sz="2400" spc="-30"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formatted</a:t>
            </a:r>
            <a:r>
              <a:rPr sz="2400" spc="-35" dirty="0">
                <a:latin typeface="Times New Roman"/>
                <a:cs typeface="Times New Roman"/>
              </a:rPr>
              <a:t> </a:t>
            </a:r>
            <a:r>
              <a:rPr sz="2400" dirty="0">
                <a:latin typeface="Times New Roman"/>
                <a:cs typeface="Times New Roman"/>
              </a:rPr>
              <a:t>output,</a:t>
            </a:r>
            <a:r>
              <a:rPr sz="2400" spc="-30"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single</a:t>
            </a:r>
            <a:r>
              <a:rPr sz="2400" spc="-30" dirty="0">
                <a:latin typeface="Times New Roman"/>
                <a:cs typeface="Times New Roman"/>
              </a:rPr>
              <a:t> </a:t>
            </a:r>
            <a:r>
              <a:rPr sz="2400" dirty="0">
                <a:latin typeface="Times New Roman"/>
                <a:cs typeface="Times New Roman"/>
              </a:rPr>
              <a:t>character</a:t>
            </a:r>
            <a:r>
              <a:rPr sz="2400" spc="-60" dirty="0">
                <a:latin typeface="Times New Roman"/>
                <a:cs typeface="Times New Roman"/>
              </a:rPr>
              <a:t> </a:t>
            </a:r>
            <a:r>
              <a:rPr sz="2400" dirty="0">
                <a:latin typeface="Times New Roman"/>
                <a:cs typeface="Times New Roman"/>
              </a:rPr>
              <a:t>can</a:t>
            </a:r>
            <a:r>
              <a:rPr sz="2400" spc="-25" dirty="0">
                <a:latin typeface="Times New Roman"/>
                <a:cs typeface="Times New Roman"/>
              </a:rPr>
              <a:t> </a:t>
            </a:r>
            <a:r>
              <a:rPr sz="2400" dirty="0">
                <a:latin typeface="Times New Roman"/>
                <a:cs typeface="Times New Roman"/>
              </a:rPr>
              <a:t>be</a:t>
            </a:r>
            <a:r>
              <a:rPr sz="2400" spc="-15" dirty="0">
                <a:latin typeface="Times New Roman"/>
                <a:cs typeface="Times New Roman"/>
              </a:rPr>
              <a:t> </a:t>
            </a:r>
            <a:r>
              <a:rPr sz="2400" dirty="0">
                <a:latin typeface="Times New Roman"/>
                <a:cs typeface="Times New Roman"/>
              </a:rPr>
              <a:t>displayed</a:t>
            </a:r>
            <a:r>
              <a:rPr sz="2400" spc="-50" dirty="0">
                <a:latin typeface="Times New Roman"/>
                <a:cs typeface="Times New Roman"/>
              </a:rPr>
              <a:t> </a:t>
            </a:r>
            <a:r>
              <a:rPr sz="2400" dirty="0">
                <a:latin typeface="Times New Roman"/>
                <a:cs typeface="Times New Roman"/>
              </a:rPr>
              <a:t>in</a:t>
            </a:r>
            <a:r>
              <a:rPr sz="2400" spc="-30" dirty="0">
                <a:latin typeface="Times New Roman"/>
                <a:cs typeface="Times New Roman"/>
              </a:rPr>
              <a:t> </a:t>
            </a:r>
            <a:r>
              <a:rPr sz="2400" spc="-10" dirty="0">
                <a:latin typeface="Times New Roman"/>
                <a:cs typeface="Times New Roman"/>
              </a:rPr>
              <a:t>a</a:t>
            </a:r>
            <a:r>
              <a:rPr sz="2400" spc="-150" dirty="0">
                <a:latin typeface="Times New Roman"/>
                <a:cs typeface="Times New Roman"/>
              </a:rPr>
              <a:t> </a:t>
            </a:r>
            <a:r>
              <a:rPr sz="2400" spc="-10" dirty="0">
                <a:latin typeface="Times New Roman"/>
                <a:cs typeface="Times New Roman"/>
              </a:rPr>
              <a:t>desired </a:t>
            </a:r>
            <a:r>
              <a:rPr sz="2400" dirty="0">
                <a:latin typeface="Times New Roman"/>
                <a:cs typeface="Times New Roman"/>
              </a:rPr>
              <a:t>position</a:t>
            </a:r>
            <a:r>
              <a:rPr sz="2400" spc="-30" dirty="0">
                <a:latin typeface="Times New Roman"/>
                <a:cs typeface="Times New Roman"/>
              </a:rPr>
              <a:t> </a:t>
            </a:r>
            <a:r>
              <a:rPr sz="2400" dirty="0">
                <a:latin typeface="Times New Roman"/>
                <a:cs typeface="Times New Roman"/>
              </a:rPr>
              <a:t>using</a:t>
            </a:r>
            <a:r>
              <a:rPr sz="2400" spc="-1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spc="-10" dirty="0">
                <a:latin typeface="Times New Roman"/>
                <a:cs typeface="Times New Roman"/>
              </a:rPr>
              <a:t>format.</a:t>
            </a:r>
            <a:endParaRPr sz="2400" dirty="0">
              <a:latin typeface="Times New Roman"/>
              <a:cs typeface="Times New Roman"/>
            </a:endParaRPr>
          </a:p>
        </p:txBody>
      </p:sp>
      <p:sp>
        <p:nvSpPr>
          <p:cNvPr id="4" name="object 4"/>
          <p:cNvSpPr txBox="1"/>
          <p:nvPr/>
        </p:nvSpPr>
        <p:spPr>
          <a:xfrm>
            <a:off x="1280754" y="1369143"/>
            <a:ext cx="140053" cy="234680"/>
          </a:xfrm>
          <a:prstGeom prst="rect">
            <a:avLst/>
          </a:prstGeom>
        </p:spPr>
        <p:txBody>
          <a:bodyPr vert="horz" wrap="square" lIns="0" tIns="11430" rIns="0" bIns="0" rtlCol="0">
            <a:spAutoFit/>
          </a:bodyPr>
          <a:lstStyle/>
          <a:p>
            <a:pPr marL="12700">
              <a:lnSpc>
                <a:spcPct val="100000"/>
              </a:lnSpc>
              <a:spcBef>
                <a:spcPts val="90"/>
              </a:spcBef>
            </a:pPr>
            <a:r>
              <a:rPr sz="1450" spc="-480" dirty="0">
                <a:solidFill>
                  <a:srgbClr val="DDDDDD"/>
                </a:solidFill>
                <a:latin typeface="Segoe UI Symbol"/>
                <a:cs typeface="Segoe UI Symbol"/>
              </a:rPr>
              <a:t>⚫</a:t>
            </a:r>
            <a:endParaRPr sz="1450">
              <a:latin typeface="Segoe UI Symbol"/>
              <a:cs typeface="Segoe UI Symbol"/>
            </a:endParaRPr>
          </a:p>
        </p:txBody>
      </p:sp>
      <p:sp>
        <p:nvSpPr>
          <p:cNvPr id="5" name="object 5"/>
          <p:cNvSpPr txBox="1"/>
          <p:nvPr/>
        </p:nvSpPr>
        <p:spPr>
          <a:xfrm>
            <a:off x="4428417" y="1814945"/>
            <a:ext cx="1137467"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Times New Roman"/>
                <a:cs typeface="Times New Roman"/>
              </a:rPr>
              <a:t>%</a:t>
            </a:r>
            <a:r>
              <a:rPr sz="2400" b="1" spc="-15" dirty="0">
                <a:latin typeface="Times New Roman"/>
                <a:cs typeface="Times New Roman"/>
              </a:rPr>
              <a:t> </a:t>
            </a:r>
            <a:r>
              <a:rPr sz="2400" b="1" dirty="0">
                <a:latin typeface="Times New Roman"/>
                <a:cs typeface="Times New Roman"/>
              </a:rPr>
              <a:t>w </a:t>
            </a:r>
            <a:r>
              <a:rPr sz="2400" b="1" spc="-50" dirty="0">
                <a:latin typeface="Times New Roman"/>
                <a:cs typeface="Times New Roman"/>
              </a:rPr>
              <a:t>c</a:t>
            </a:r>
            <a:endParaRPr sz="2400" dirty="0">
              <a:latin typeface="Times New Roman"/>
              <a:cs typeface="Times New Roman"/>
            </a:endParaRPr>
          </a:p>
        </p:txBody>
      </p:sp>
      <p:sp>
        <p:nvSpPr>
          <p:cNvPr id="6" name="object 6"/>
          <p:cNvSpPr txBox="1"/>
          <p:nvPr/>
        </p:nvSpPr>
        <p:spPr>
          <a:xfrm>
            <a:off x="1280754" y="2566721"/>
            <a:ext cx="7570552" cy="2295500"/>
          </a:xfrm>
          <a:prstGeom prst="rect">
            <a:avLst/>
          </a:prstGeom>
        </p:spPr>
        <p:txBody>
          <a:bodyPr vert="horz" wrap="square" lIns="0" tIns="12700" rIns="0" bIns="0" rtlCol="0">
            <a:spAutoFit/>
          </a:bodyPr>
          <a:lstStyle/>
          <a:p>
            <a:pPr marL="295910" indent="-283210">
              <a:lnSpc>
                <a:spcPct val="100000"/>
              </a:lnSpc>
              <a:spcBef>
                <a:spcPts val="100"/>
              </a:spcBef>
              <a:buClr>
                <a:srgbClr val="DDDDDD"/>
              </a:buClr>
              <a:buSzPct val="80555"/>
              <a:buFont typeface="Segoe UI Symbol"/>
              <a:buChar char="⚫"/>
              <a:tabLst>
                <a:tab pos="295910" algn="l"/>
              </a:tabLst>
            </a:pPr>
            <a:r>
              <a:rPr sz="2400" dirty="0">
                <a:latin typeface="Times New Roman"/>
                <a:cs typeface="Times New Roman"/>
              </a:rPr>
              <a:t>The</a:t>
            </a:r>
            <a:r>
              <a:rPr sz="2400" spc="-35" dirty="0">
                <a:latin typeface="Times New Roman"/>
                <a:cs typeface="Times New Roman"/>
              </a:rPr>
              <a:t> </a:t>
            </a:r>
            <a:r>
              <a:rPr sz="2400" dirty="0">
                <a:latin typeface="Times New Roman"/>
                <a:cs typeface="Times New Roman"/>
              </a:rPr>
              <a:t>character</a:t>
            </a:r>
            <a:r>
              <a:rPr sz="2400" spc="-45" dirty="0">
                <a:latin typeface="Times New Roman"/>
                <a:cs typeface="Times New Roman"/>
              </a:rPr>
              <a:t> </a:t>
            </a:r>
            <a:r>
              <a:rPr sz="2400" dirty="0">
                <a:latin typeface="Times New Roman"/>
                <a:cs typeface="Times New Roman"/>
              </a:rPr>
              <a:t>will</a:t>
            </a:r>
            <a:r>
              <a:rPr sz="2400" spc="-20" dirty="0">
                <a:latin typeface="Times New Roman"/>
                <a:cs typeface="Times New Roman"/>
              </a:rPr>
              <a:t> </a:t>
            </a:r>
            <a:r>
              <a:rPr sz="2400" dirty="0">
                <a:latin typeface="Times New Roman"/>
                <a:cs typeface="Times New Roman"/>
              </a:rPr>
              <a:t>be</a:t>
            </a:r>
            <a:r>
              <a:rPr sz="2400" spc="-5" dirty="0">
                <a:latin typeface="Times New Roman"/>
                <a:cs typeface="Times New Roman"/>
              </a:rPr>
              <a:t> </a:t>
            </a:r>
            <a:r>
              <a:rPr sz="2400" u="sng" dirty="0">
                <a:uFill>
                  <a:solidFill>
                    <a:srgbClr val="000000"/>
                  </a:solidFill>
                </a:uFill>
                <a:latin typeface="Times New Roman"/>
                <a:cs typeface="Times New Roman"/>
              </a:rPr>
              <a:t>right</a:t>
            </a:r>
            <a:r>
              <a:rPr sz="2400" u="sng" spc="-30" dirty="0">
                <a:uFill>
                  <a:solidFill>
                    <a:srgbClr val="000000"/>
                  </a:solidFill>
                </a:uFill>
                <a:latin typeface="Times New Roman"/>
                <a:cs typeface="Times New Roman"/>
              </a:rPr>
              <a:t> </a:t>
            </a:r>
            <a:r>
              <a:rPr sz="2400" u="sng" dirty="0">
                <a:uFill>
                  <a:solidFill>
                    <a:srgbClr val="000000"/>
                  </a:solidFill>
                </a:uFill>
                <a:latin typeface="Times New Roman"/>
                <a:cs typeface="Times New Roman"/>
              </a:rPr>
              <a:t>justified</a:t>
            </a:r>
            <a:r>
              <a:rPr sz="2400" spc="-40" dirty="0">
                <a:latin typeface="Times New Roman"/>
                <a:cs typeface="Times New Roman"/>
              </a:rPr>
              <a:t> </a:t>
            </a:r>
            <a:r>
              <a:rPr sz="2400" dirty="0">
                <a:latin typeface="Times New Roman"/>
                <a:cs typeface="Times New Roman"/>
              </a:rPr>
              <a:t>in</a:t>
            </a:r>
            <a:r>
              <a:rPr sz="2400" spc="-15" dirty="0">
                <a:latin typeface="Times New Roman"/>
                <a:cs typeface="Times New Roman"/>
              </a:rPr>
              <a:t> </a:t>
            </a: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field</a:t>
            </a:r>
            <a:r>
              <a:rPr sz="2400" spc="-30" dirty="0">
                <a:latin typeface="Times New Roman"/>
                <a:cs typeface="Times New Roman"/>
              </a:rPr>
              <a:t> </a:t>
            </a:r>
            <a:r>
              <a:rPr sz="2400" dirty="0">
                <a:latin typeface="Times New Roman"/>
                <a:cs typeface="Times New Roman"/>
              </a:rPr>
              <a:t>of</a:t>
            </a:r>
            <a:r>
              <a:rPr sz="2400" spc="-20" dirty="0">
                <a:latin typeface="Times New Roman"/>
                <a:cs typeface="Times New Roman"/>
              </a:rPr>
              <a:t> </a:t>
            </a:r>
            <a:r>
              <a:rPr sz="2400" b="1" dirty="0">
                <a:latin typeface="Times New Roman"/>
                <a:cs typeface="Times New Roman"/>
              </a:rPr>
              <a:t>w</a:t>
            </a:r>
            <a:r>
              <a:rPr sz="2400" b="1" spc="-60" dirty="0">
                <a:latin typeface="Times New Roman"/>
                <a:cs typeface="Times New Roman"/>
              </a:rPr>
              <a:t> </a:t>
            </a:r>
            <a:r>
              <a:rPr sz="2400" spc="-10" dirty="0">
                <a:latin typeface="Times New Roman"/>
                <a:cs typeface="Times New Roman"/>
              </a:rPr>
              <a:t>columns.</a:t>
            </a:r>
            <a:endParaRPr sz="2400">
              <a:latin typeface="Times New Roman"/>
              <a:cs typeface="Times New Roman"/>
            </a:endParaRPr>
          </a:p>
          <a:p>
            <a:pPr marL="295910" indent="-283210">
              <a:lnSpc>
                <a:spcPct val="100000"/>
              </a:lnSpc>
              <a:spcBef>
                <a:spcPts val="1680"/>
              </a:spcBef>
              <a:buClr>
                <a:srgbClr val="DDDDDD"/>
              </a:buClr>
              <a:buSzPct val="80555"/>
              <a:buFont typeface="Segoe UI Symbol"/>
              <a:buChar char="⚫"/>
              <a:tabLst>
                <a:tab pos="295910" algn="l"/>
              </a:tabLst>
            </a:pPr>
            <a:r>
              <a:rPr sz="2400" dirty="0">
                <a:latin typeface="Times New Roman"/>
                <a:cs typeface="Times New Roman"/>
              </a:rPr>
              <a:t>The</a:t>
            </a:r>
            <a:r>
              <a:rPr sz="2400" spc="-30" dirty="0">
                <a:latin typeface="Times New Roman"/>
                <a:cs typeface="Times New Roman"/>
              </a:rPr>
              <a:t> </a:t>
            </a:r>
            <a:r>
              <a:rPr sz="2400" dirty="0">
                <a:latin typeface="Times New Roman"/>
                <a:cs typeface="Times New Roman"/>
              </a:rPr>
              <a:t>display</a:t>
            </a:r>
            <a:r>
              <a:rPr sz="2400" spc="-20" dirty="0">
                <a:latin typeface="Times New Roman"/>
                <a:cs typeface="Times New Roman"/>
              </a:rPr>
              <a:t> </a:t>
            </a:r>
            <a:r>
              <a:rPr sz="2400" dirty="0">
                <a:latin typeface="Times New Roman"/>
                <a:cs typeface="Times New Roman"/>
              </a:rPr>
              <a:t>can</a:t>
            </a:r>
            <a:r>
              <a:rPr sz="2400" spc="-30" dirty="0">
                <a:latin typeface="Times New Roman"/>
                <a:cs typeface="Times New Roman"/>
              </a:rPr>
              <a:t> </a:t>
            </a:r>
            <a:r>
              <a:rPr sz="2400" dirty="0">
                <a:latin typeface="Times New Roman"/>
                <a:cs typeface="Times New Roman"/>
              </a:rPr>
              <a:t>be</a:t>
            </a:r>
            <a:r>
              <a:rPr sz="2400" spc="-10" dirty="0">
                <a:latin typeface="Times New Roman"/>
                <a:cs typeface="Times New Roman"/>
              </a:rPr>
              <a:t> </a:t>
            </a:r>
            <a:r>
              <a:rPr sz="2400" dirty="0">
                <a:latin typeface="Times New Roman"/>
                <a:cs typeface="Times New Roman"/>
              </a:rPr>
              <a:t>made</a:t>
            </a:r>
            <a:r>
              <a:rPr sz="2400" spc="5" dirty="0">
                <a:latin typeface="Times New Roman"/>
                <a:cs typeface="Times New Roman"/>
              </a:rPr>
              <a:t> </a:t>
            </a:r>
            <a:r>
              <a:rPr sz="2400" u="sng" dirty="0">
                <a:uFill>
                  <a:solidFill>
                    <a:srgbClr val="000000"/>
                  </a:solidFill>
                </a:uFill>
                <a:latin typeface="Times New Roman"/>
                <a:cs typeface="Times New Roman"/>
              </a:rPr>
              <a:t>left</a:t>
            </a:r>
            <a:r>
              <a:rPr sz="2400" u="sng" spc="-25" dirty="0">
                <a:uFill>
                  <a:solidFill>
                    <a:srgbClr val="000000"/>
                  </a:solidFill>
                </a:uFill>
                <a:latin typeface="Times New Roman"/>
                <a:cs typeface="Times New Roman"/>
              </a:rPr>
              <a:t> </a:t>
            </a:r>
            <a:r>
              <a:rPr sz="2400" u="sng" dirty="0">
                <a:uFill>
                  <a:solidFill>
                    <a:srgbClr val="000000"/>
                  </a:solidFill>
                </a:uFill>
                <a:latin typeface="Times New Roman"/>
                <a:cs typeface="Times New Roman"/>
              </a:rPr>
              <a:t>justified</a:t>
            </a:r>
            <a:r>
              <a:rPr sz="2400" spc="-25" dirty="0">
                <a:latin typeface="Times New Roman"/>
                <a:cs typeface="Times New Roman"/>
              </a:rPr>
              <a:t> </a:t>
            </a:r>
            <a:r>
              <a:rPr sz="2400" dirty="0">
                <a:latin typeface="Times New Roman"/>
                <a:cs typeface="Times New Roman"/>
              </a:rPr>
              <a:t>by</a:t>
            </a:r>
            <a:r>
              <a:rPr sz="2400" spc="-20" dirty="0">
                <a:latin typeface="Times New Roman"/>
                <a:cs typeface="Times New Roman"/>
              </a:rPr>
              <a:t> </a:t>
            </a:r>
            <a:r>
              <a:rPr sz="2400" dirty="0">
                <a:latin typeface="Times New Roman"/>
                <a:cs typeface="Times New Roman"/>
              </a:rPr>
              <a:t>placing</a:t>
            </a:r>
            <a:r>
              <a:rPr sz="2400" spc="-45" dirty="0">
                <a:latin typeface="Times New Roman"/>
                <a:cs typeface="Times New Roman"/>
              </a:rPr>
              <a:t> </a:t>
            </a:r>
            <a:r>
              <a:rPr sz="2400" dirty="0">
                <a:latin typeface="Times New Roman"/>
                <a:cs typeface="Times New Roman"/>
              </a:rPr>
              <a:t>a</a:t>
            </a:r>
            <a:r>
              <a:rPr sz="2400" spc="-5" dirty="0">
                <a:latin typeface="Times New Roman"/>
                <a:cs typeface="Times New Roman"/>
              </a:rPr>
              <a:t> </a:t>
            </a:r>
            <a:r>
              <a:rPr sz="2400" u="sng" dirty="0">
                <a:uFill>
                  <a:solidFill>
                    <a:srgbClr val="000000"/>
                  </a:solidFill>
                </a:uFill>
                <a:latin typeface="Times New Roman"/>
                <a:cs typeface="Times New Roman"/>
              </a:rPr>
              <a:t>minus</a:t>
            </a:r>
            <a:r>
              <a:rPr sz="2400" u="sng" spc="-10" dirty="0">
                <a:uFill>
                  <a:solidFill>
                    <a:srgbClr val="000000"/>
                  </a:solidFill>
                </a:uFill>
                <a:latin typeface="Times New Roman"/>
                <a:cs typeface="Times New Roman"/>
              </a:rPr>
              <a:t> </a:t>
            </a:r>
            <a:r>
              <a:rPr sz="2400" u="sng" dirty="0">
                <a:uFill>
                  <a:solidFill>
                    <a:srgbClr val="000000"/>
                  </a:solidFill>
                </a:uFill>
                <a:latin typeface="Times New Roman"/>
                <a:cs typeface="Times New Roman"/>
              </a:rPr>
              <a:t>sign</a:t>
            </a:r>
            <a:r>
              <a:rPr sz="2400" spc="-15" dirty="0">
                <a:latin typeface="Times New Roman"/>
                <a:cs typeface="Times New Roman"/>
              </a:rPr>
              <a:t> </a:t>
            </a:r>
            <a:r>
              <a:rPr sz="2400" spc="-10" dirty="0">
                <a:latin typeface="Times New Roman"/>
                <a:cs typeface="Times New Roman"/>
              </a:rPr>
              <a:t>before</a:t>
            </a:r>
            <a:r>
              <a:rPr sz="2400" spc="-85" dirty="0">
                <a:latin typeface="Times New Roman"/>
                <a:cs typeface="Times New Roman"/>
              </a:rPr>
              <a:t> </a:t>
            </a:r>
            <a:r>
              <a:rPr sz="2400" b="1" spc="-25" dirty="0">
                <a:latin typeface="Times New Roman"/>
                <a:cs typeface="Times New Roman"/>
              </a:rPr>
              <a:t>w.</a:t>
            </a:r>
            <a:endParaRPr sz="2400">
              <a:latin typeface="Times New Roman"/>
              <a:cs typeface="Times New Roman"/>
            </a:endParaRPr>
          </a:p>
          <a:p>
            <a:pPr marL="295910" indent="-283210">
              <a:lnSpc>
                <a:spcPct val="100000"/>
              </a:lnSpc>
              <a:spcBef>
                <a:spcPts val="1680"/>
              </a:spcBef>
              <a:buClr>
                <a:srgbClr val="DDDDDD"/>
              </a:buClr>
              <a:buSzPct val="80555"/>
              <a:buFont typeface="Segoe UI Symbol"/>
              <a:buChar char="⚫"/>
              <a:tabLst>
                <a:tab pos="295910" algn="l"/>
              </a:tabLst>
            </a:pPr>
            <a:r>
              <a:rPr sz="2400" dirty="0">
                <a:latin typeface="Times New Roman"/>
                <a:cs typeface="Times New Roman"/>
              </a:rPr>
              <a:t>The</a:t>
            </a:r>
            <a:r>
              <a:rPr sz="2400" spc="-35" dirty="0">
                <a:latin typeface="Times New Roman"/>
                <a:cs typeface="Times New Roman"/>
              </a:rPr>
              <a:t> </a:t>
            </a:r>
            <a:r>
              <a:rPr sz="2400" dirty="0">
                <a:latin typeface="Times New Roman"/>
                <a:cs typeface="Times New Roman"/>
              </a:rPr>
              <a:t>default</a:t>
            </a:r>
            <a:r>
              <a:rPr sz="2400" spc="-35" dirty="0">
                <a:latin typeface="Times New Roman"/>
                <a:cs typeface="Times New Roman"/>
              </a:rPr>
              <a:t> </a:t>
            </a:r>
            <a:r>
              <a:rPr sz="2400" dirty="0">
                <a:latin typeface="Times New Roman"/>
                <a:cs typeface="Times New Roman"/>
              </a:rPr>
              <a:t>value</a:t>
            </a:r>
            <a:r>
              <a:rPr sz="2400" spc="-35" dirty="0">
                <a:latin typeface="Times New Roman"/>
                <a:cs typeface="Times New Roman"/>
              </a:rPr>
              <a:t> </a:t>
            </a:r>
            <a:r>
              <a:rPr sz="2400" dirty="0">
                <a:latin typeface="Times New Roman"/>
                <a:cs typeface="Times New Roman"/>
              </a:rPr>
              <a:t>of</a:t>
            </a:r>
            <a:r>
              <a:rPr sz="2400" spc="-20" dirty="0">
                <a:latin typeface="Times New Roman"/>
                <a:cs typeface="Times New Roman"/>
              </a:rPr>
              <a:t> </a:t>
            </a:r>
            <a:r>
              <a:rPr sz="2400" dirty="0">
                <a:latin typeface="Times New Roman"/>
                <a:cs typeface="Times New Roman"/>
              </a:rPr>
              <a:t>w</a:t>
            </a:r>
            <a:r>
              <a:rPr sz="2400" spc="-30" dirty="0">
                <a:latin typeface="Times New Roman"/>
                <a:cs typeface="Times New Roman"/>
              </a:rPr>
              <a:t> </a:t>
            </a:r>
            <a:r>
              <a:rPr sz="2400" dirty="0">
                <a:latin typeface="Times New Roman"/>
                <a:cs typeface="Times New Roman"/>
              </a:rPr>
              <a:t>is</a:t>
            </a:r>
            <a:r>
              <a:rPr sz="2400" spc="-15" dirty="0">
                <a:latin typeface="Times New Roman"/>
                <a:cs typeface="Times New Roman"/>
              </a:rPr>
              <a:t> </a:t>
            </a:r>
            <a:r>
              <a:rPr sz="2400" spc="-25" dirty="0">
                <a:latin typeface="Times New Roman"/>
                <a:cs typeface="Times New Roman"/>
              </a:rPr>
              <a:t>1.</a:t>
            </a:r>
            <a:endParaRPr sz="2400">
              <a:latin typeface="Times New Roman"/>
              <a:cs typeface="Times New Roman"/>
            </a:endParaRPr>
          </a:p>
        </p:txBody>
      </p:sp>
      <p:sp>
        <p:nvSpPr>
          <p:cNvPr id="7" name="Footer Placeholder 6"/>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4975030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82322" y="281322"/>
            <a:ext cx="7496465" cy="1008596"/>
          </a:xfrm>
          <a:prstGeom prst="rect">
            <a:avLst/>
          </a:prstGeom>
        </p:spPr>
      </p:pic>
      <p:sp>
        <p:nvSpPr>
          <p:cNvPr id="3" name="object 3"/>
          <p:cNvSpPr txBox="1">
            <a:spLocks noGrp="1"/>
          </p:cNvSpPr>
          <p:nvPr>
            <p:ph type="title"/>
          </p:nvPr>
        </p:nvSpPr>
        <p:spPr>
          <a:xfrm>
            <a:off x="1670270" y="340914"/>
            <a:ext cx="6724634" cy="686726"/>
          </a:xfrm>
          <a:prstGeom prst="rect">
            <a:avLst/>
          </a:prstGeom>
        </p:spPr>
        <p:txBody>
          <a:bodyPr vert="horz" wrap="square" lIns="0" tIns="12065" rIns="0" bIns="0" rtlCol="0">
            <a:spAutoFit/>
          </a:bodyPr>
          <a:lstStyle/>
          <a:p>
            <a:pPr marL="12700">
              <a:lnSpc>
                <a:spcPct val="100000"/>
              </a:lnSpc>
              <a:spcBef>
                <a:spcPts val="95"/>
              </a:spcBef>
              <a:tabLst>
                <a:tab pos="3185160" algn="l"/>
              </a:tabLst>
            </a:pPr>
            <a:r>
              <a:rPr sz="4300" spc="-10" dirty="0"/>
              <a:t>Unformatted</a:t>
            </a:r>
            <a:r>
              <a:rPr sz="4300" dirty="0"/>
              <a:t>	</a:t>
            </a:r>
            <a:r>
              <a:rPr sz="4300" spc="-175" dirty="0"/>
              <a:t>I/O</a:t>
            </a:r>
            <a:r>
              <a:rPr sz="4300" spc="-135" dirty="0"/>
              <a:t> </a:t>
            </a:r>
            <a:r>
              <a:rPr sz="4300" spc="-210" dirty="0"/>
              <a:t>functions</a:t>
            </a:r>
            <a:endParaRPr sz="4300"/>
          </a:p>
        </p:txBody>
      </p:sp>
      <p:sp>
        <p:nvSpPr>
          <p:cNvPr id="4" name="object 4"/>
          <p:cNvSpPr txBox="1">
            <a:spLocks noGrp="1"/>
          </p:cNvSpPr>
          <p:nvPr>
            <p:ph type="body" idx="1"/>
          </p:nvPr>
        </p:nvSpPr>
        <p:spPr>
          <a:xfrm>
            <a:off x="693261" y="1511212"/>
            <a:ext cx="8697278" cy="2764859"/>
          </a:xfrm>
          <a:prstGeom prst="rect">
            <a:avLst/>
          </a:prstGeom>
        </p:spPr>
        <p:txBody>
          <a:bodyPr vert="horz" wrap="square" lIns="0" tIns="12700" rIns="0" bIns="0" rtlCol="0">
            <a:spAutoFit/>
          </a:bodyPr>
          <a:lstStyle/>
          <a:p>
            <a:pPr marL="295910" marR="5080" indent="-283845">
              <a:lnSpc>
                <a:spcPct val="150000"/>
              </a:lnSpc>
              <a:spcBef>
                <a:spcPts val="100"/>
              </a:spcBef>
              <a:buClr>
                <a:srgbClr val="DDDDDD"/>
              </a:buClr>
              <a:buSzPct val="79166"/>
              <a:buFont typeface="Segoe UI Symbol"/>
              <a:buChar char="⚫"/>
              <a:tabLst>
                <a:tab pos="295910" algn="l"/>
              </a:tabLst>
            </a:pPr>
            <a:r>
              <a:rPr sz="2800" spc="-120" dirty="0">
                <a:latin typeface="Times New Roman" pitchFamily="18" charset="0"/>
                <a:cs typeface="Times New Roman" pitchFamily="18" charset="0"/>
              </a:rPr>
              <a:t>Unformatted</a:t>
            </a:r>
            <a:r>
              <a:rPr sz="2800" spc="-55" dirty="0">
                <a:latin typeface="Times New Roman" pitchFamily="18" charset="0"/>
                <a:cs typeface="Times New Roman" pitchFamily="18" charset="0"/>
              </a:rPr>
              <a:t> </a:t>
            </a:r>
            <a:r>
              <a:rPr sz="2800" spc="-114" dirty="0">
                <a:latin typeface="Times New Roman" pitchFamily="18" charset="0"/>
                <a:cs typeface="Times New Roman" pitchFamily="18" charset="0"/>
              </a:rPr>
              <a:t>I/O</a:t>
            </a:r>
            <a:r>
              <a:rPr sz="2800" spc="-60" dirty="0">
                <a:latin typeface="Times New Roman" pitchFamily="18" charset="0"/>
                <a:cs typeface="Times New Roman" pitchFamily="18" charset="0"/>
              </a:rPr>
              <a:t> </a:t>
            </a:r>
            <a:r>
              <a:rPr sz="2800" spc="-125" dirty="0">
                <a:latin typeface="Times New Roman" pitchFamily="18" charset="0"/>
                <a:cs typeface="Times New Roman" pitchFamily="18" charset="0"/>
              </a:rPr>
              <a:t>functions</a:t>
            </a:r>
            <a:r>
              <a:rPr sz="2800" spc="-55" dirty="0">
                <a:latin typeface="Times New Roman" pitchFamily="18" charset="0"/>
                <a:cs typeface="Times New Roman" pitchFamily="18" charset="0"/>
              </a:rPr>
              <a:t> </a:t>
            </a:r>
            <a:r>
              <a:rPr sz="2800" spc="-165" dirty="0">
                <a:latin typeface="Times New Roman" pitchFamily="18" charset="0"/>
                <a:cs typeface="Times New Roman" pitchFamily="18" charset="0"/>
              </a:rPr>
              <a:t>are</a:t>
            </a:r>
            <a:r>
              <a:rPr sz="2800" spc="-50" dirty="0">
                <a:latin typeface="Times New Roman" pitchFamily="18" charset="0"/>
                <a:cs typeface="Times New Roman" pitchFamily="18" charset="0"/>
              </a:rPr>
              <a:t> </a:t>
            </a:r>
            <a:r>
              <a:rPr sz="2800" spc="-90" dirty="0">
                <a:latin typeface="Times New Roman" pitchFamily="18" charset="0"/>
                <a:cs typeface="Times New Roman" pitchFamily="18" charset="0"/>
              </a:rPr>
              <a:t>those</a:t>
            </a:r>
            <a:r>
              <a:rPr sz="2800" spc="-55" dirty="0">
                <a:latin typeface="Times New Roman" pitchFamily="18" charset="0"/>
                <a:cs typeface="Times New Roman" pitchFamily="18" charset="0"/>
              </a:rPr>
              <a:t> </a:t>
            </a:r>
            <a:r>
              <a:rPr sz="2800" spc="-130" dirty="0">
                <a:latin typeface="Times New Roman" pitchFamily="18" charset="0"/>
                <a:cs typeface="Times New Roman" pitchFamily="18" charset="0"/>
              </a:rPr>
              <a:t>which</a:t>
            </a:r>
            <a:r>
              <a:rPr sz="2800" spc="-65" dirty="0">
                <a:latin typeface="Times New Roman" pitchFamily="18" charset="0"/>
                <a:cs typeface="Times New Roman" pitchFamily="18" charset="0"/>
              </a:rPr>
              <a:t> </a:t>
            </a:r>
            <a:r>
              <a:rPr sz="2800" dirty="0">
                <a:latin typeface="Times New Roman" pitchFamily="18" charset="0"/>
                <a:cs typeface="Times New Roman" pitchFamily="18" charset="0"/>
              </a:rPr>
              <a:t>do</a:t>
            </a:r>
            <a:r>
              <a:rPr sz="2800" spc="-55" dirty="0">
                <a:latin typeface="Times New Roman" pitchFamily="18" charset="0"/>
                <a:cs typeface="Times New Roman" pitchFamily="18" charset="0"/>
              </a:rPr>
              <a:t> </a:t>
            </a:r>
            <a:r>
              <a:rPr sz="2800" spc="-25" dirty="0">
                <a:latin typeface="Times New Roman" pitchFamily="18" charset="0"/>
                <a:cs typeface="Times New Roman" pitchFamily="18" charset="0"/>
              </a:rPr>
              <a:t>not </a:t>
            </a:r>
            <a:r>
              <a:rPr sz="2800" spc="-170" dirty="0">
                <a:latin typeface="Times New Roman" pitchFamily="18" charset="0"/>
                <a:cs typeface="Times New Roman" pitchFamily="18" charset="0"/>
              </a:rPr>
              <a:t>specify</a:t>
            </a:r>
            <a:r>
              <a:rPr sz="2800" spc="-55" dirty="0">
                <a:latin typeface="Times New Roman" pitchFamily="18" charset="0"/>
                <a:cs typeface="Times New Roman" pitchFamily="18" charset="0"/>
              </a:rPr>
              <a:t> </a:t>
            </a:r>
            <a:r>
              <a:rPr sz="2800" spc="-200" dirty="0">
                <a:latin typeface="Times New Roman" pitchFamily="18" charset="0"/>
                <a:cs typeface="Times New Roman" pitchFamily="18" charset="0"/>
              </a:rPr>
              <a:t>data</a:t>
            </a:r>
            <a:r>
              <a:rPr sz="2800" spc="-40" dirty="0">
                <a:latin typeface="Times New Roman" pitchFamily="18" charset="0"/>
                <a:cs typeface="Times New Roman" pitchFamily="18" charset="0"/>
              </a:rPr>
              <a:t> </a:t>
            </a:r>
            <a:r>
              <a:rPr sz="2800" spc="-140" dirty="0">
                <a:latin typeface="Times New Roman" pitchFamily="18" charset="0"/>
                <a:cs typeface="Times New Roman" pitchFamily="18" charset="0"/>
              </a:rPr>
              <a:t>types</a:t>
            </a:r>
            <a:r>
              <a:rPr sz="2800" spc="-55" dirty="0">
                <a:latin typeface="Times New Roman" pitchFamily="18" charset="0"/>
                <a:cs typeface="Times New Roman" pitchFamily="18" charset="0"/>
              </a:rPr>
              <a:t> </a:t>
            </a:r>
            <a:r>
              <a:rPr sz="2800" spc="-160" dirty="0">
                <a:latin typeface="Times New Roman" pitchFamily="18" charset="0"/>
                <a:cs typeface="Times New Roman" pitchFamily="18" charset="0"/>
              </a:rPr>
              <a:t>and</a:t>
            </a:r>
            <a:r>
              <a:rPr sz="2800" spc="-35" dirty="0">
                <a:latin typeface="Times New Roman" pitchFamily="18" charset="0"/>
                <a:cs typeface="Times New Roman" pitchFamily="18" charset="0"/>
              </a:rPr>
              <a:t> </a:t>
            </a:r>
            <a:r>
              <a:rPr sz="2800" spc="-190" dirty="0">
                <a:latin typeface="Times New Roman" pitchFamily="18" charset="0"/>
                <a:cs typeface="Times New Roman" pitchFamily="18" charset="0"/>
              </a:rPr>
              <a:t>way</a:t>
            </a:r>
            <a:r>
              <a:rPr sz="2800" spc="-40" dirty="0">
                <a:latin typeface="Times New Roman" pitchFamily="18" charset="0"/>
                <a:cs typeface="Times New Roman" pitchFamily="18" charset="0"/>
              </a:rPr>
              <a:t> </a:t>
            </a:r>
            <a:r>
              <a:rPr sz="2800" spc="-140" dirty="0">
                <a:latin typeface="Times New Roman" pitchFamily="18" charset="0"/>
                <a:cs typeface="Times New Roman" pitchFamily="18" charset="0"/>
              </a:rPr>
              <a:t>in</a:t>
            </a:r>
            <a:r>
              <a:rPr sz="2800" spc="-45" dirty="0">
                <a:latin typeface="Times New Roman" pitchFamily="18" charset="0"/>
                <a:cs typeface="Times New Roman" pitchFamily="18" charset="0"/>
              </a:rPr>
              <a:t> </a:t>
            </a:r>
            <a:r>
              <a:rPr sz="2800" spc="-130" dirty="0">
                <a:latin typeface="Times New Roman" pitchFamily="18" charset="0"/>
                <a:cs typeface="Times New Roman" pitchFamily="18" charset="0"/>
              </a:rPr>
              <a:t>which</a:t>
            </a:r>
            <a:r>
              <a:rPr sz="2800" spc="-55" dirty="0">
                <a:latin typeface="Times New Roman" pitchFamily="18" charset="0"/>
                <a:cs typeface="Times New Roman" pitchFamily="18" charset="0"/>
              </a:rPr>
              <a:t> </a:t>
            </a:r>
            <a:r>
              <a:rPr sz="2800" spc="-170" dirty="0">
                <a:latin typeface="Times New Roman" pitchFamily="18" charset="0"/>
                <a:cs typeface="Times New Roman" pitchFamily="18" charset="0"/>
              </a:rPr>
              <a:t>it</a:t>
            </a:r>
            <a:r>
              <a:rPr sz="2800" spc="-50" dirty="0">
                <a:latin typeface="Times New Roman" pitchFamily="18" charset="0"/>
                <a:cs typeface="Times New Roman" pitchFamily="18" charset="0"/>
              </a:rPr>
              <a:t> </a:t>
            </a:r>
            <a:r>
              <a:rPr sz="2800" spc="-90" dirty="0">
                <a:latin typeface="Times New Roman" pitchFamily="18" charset="0"/>
                <a:cs typeface="Times New Roman" pitchFamily="18" charset="0"/>
              </a:rPr>
              <a:t>should</a:t>
            </a:r>
            <a:r>
              <a:rPr sz="2800" spc="-40" dirty="0">
                <a:latin typeface="Times New Roman" pitchFamily="18" charset="0"/>
                <a:cs typeface="Times New Roman" pitchFamily="18" charset="0"/>
              </a:rPr>
              <a:t> </a:t>
            </a:r>
            <a:r>
              <a:rPr sz="2800" spc="-165" dirty="0">
                <a:latin typeface="Times New Roman" pitchFamily="18" charset="0"/>
                <a:cs typeface="Times New Roman" pitchFamily="18" charset="0"/>
              </a:rPr>
              <a:t>be</a:t>
            </a:r>
            <a:r>
              <a:rPr sz="2800" spc="-40" dirty="0">
                <a:latin typeface="Times New Roman" pitchFamily="18" charset="0"/>
                <a:cs typeface="Times New Roman" pitchFamily="18" charset="0"/>
              </a:rPr>
              <a:t> </a:t>
            </a:r>
            <a:r>
              <a:rPr sz="2800" spc="-155" dirty="0">
                <a:latin typeface="Times New Roman" pitchFamily="18" charset="0"/>
                <a:cs typeface="Times New Roman" pitchFamily="18" charset="0"/>
              </a:rPr>
              <a:t>read</a:t>
            </a:r>
            <a:r>
              <a:rPr sz="2800" spc="-40" dirty="0">
                <a:latin typeface="Times New Roman" pitchFamily="18" charset="0"/>
                <a:cs typeface="Times New Roman" pitchFamily="18" charset="0"/>
              </a:rPr>
              <a:t> </a:t>
            </a:r>
            <a:r>
              <a:rPr sz="2800" spc="-25" dirty="0">
                <a:latin typeface="Times New Roman" pitchFamily="18" charset="0"/>
                <a:cs typeface="Times New Roman" pitchFamily="18" charset="0"/>
              </a:rPr>
              <a:t>or </a:t>
            </a:r>
            <a:r>
              <a:rPr sz="2800" spc="-40" dirty="0">
                <a:latin typeface="Times New Roman" pitchFamily="18" charset="0"/>
                <a:cs typeface="Times New Roman" pitchFamily="18" charset="0"/>
              </a:rPr>
              <a:t>printed.</a:t>
            </a:r>
          </a:p>
          <a:p>
            <a:pPr marL="295910" indent="-283210">
              <a:lnSpc>
                <a:spcPct val="150000"/>
              </a:lnSpc>
              <a:spcBef>
                <a:spcPts val="605"/>
              </a:spcBef>
              <a:buClr>
                <a:srgbClr val="DDDDDD"/>
              </a:buClr>
              <a:buSzPct val="79166"/>
              <a:buFont typeface="Segoe UI Symbol"/>
              <a:buChar char="⚫"/>
              <a:tabLst>
                <a:tab pos="295910" algn="l"/>
              </a:tabLst>
            </a:pPr>
            <a:r>
              <a:rPr sz="2800" spc="-175" dirty="0">
                <a:latin typeface="Times New Roman" pitchFamily="18" charset="0"/>
                <a:cs typeface="Times New Roman" pitchFamily="18" charset="0"/>
              </a:rPr>
              <a:t>Input:</a:t>
            </a:r>
            <a:r>
              <a:rPr sz="2800" spc="-229" dirty="0">
                <a:latin typeface="Times New Roman" pitchFamily="18" charset="0"/>
                <a:cs typeface="Times New Roman" pitchFamily="18" charset="0"/>
              </a:rPr>
              <a:t> </a:t>
            </a:r>
            <a:r>
              <a:rPr sz="2800" spc="-165" dirty="0">
                <a:latin typeface="Times New Roman" pitchFamily="18" charset="0"/>
                <a:cs typeface="Times New Roman" pitchFamily="18" charset="0"/>
              </a:rPr>
              <a:t>getchar(),</a:t>
            </a:r>
            <a:r>
              <a:rPr sz="2800" spc="-245" dirty="0">
                <a:latin typeface="Times New Roman" pitchFamily="18" charset="0"/>
                <a:cs typeface="Times New Roman" pitchFamily="18" charset="0"/>
              </a:rPr>
              <a:t> </a:t>
            </a:r>
            <a:r>
              <a:rPr sz="2800" spc="-180" dirty="0">
                <a:latin typeface="Times New Roman" pitchFamily="18" charset="0"/>
                <a:cs typeface="Times New Roman" pitchFamily="18" charset="0"/>
              </a:rPr>
              <a:t>gets(),</a:t>
            </a:r>
            <a:r>
              <a:rPr sz="2800" spc="-229" dirty="0">
                <a:latin typeface="Times New Roman" pitchFamily="18" charset="0"/>
                <a:cs typeface="Times New Roman" pitchFamily="18" charset="0"/>
              </a:rPr>
              <a:t> </a:t>
            </a:r>
            <a:r>
              <a:rPr sz="2800" spc="-180" dirty="0">
                <a:latin typeface="Times New Roman" pitchFamily="18" charset="0"/>
                <a:cs typeface="Times New Roman" pitchFamily="18" charset="0"/>
              </a:rPr>
              <a:t>getch(),</a:t>
            </a:r>
            <a:r>
              <a:rPr sz="2800" spc="-260" dirty="0">
                <a:latin typeface="Times New Roman" pitchFamily="18" charset="0"/>
                <a:cs typeface="Times New Roman" pitchFamily="18" charset="0"/>
              </a:rPr>
              <a:t> </a:t>
            </a:r>
            <a:r>
              <a:rPr sz="2800" spc="-10" dirty="0">
                <a:latin typeface="Times New Roman" pitchFamily="18" charset="0"/>
                <a:cs typeface="Times New Roman" pitchFamily="18" charset="0"/>
              </a:rPr>
              <a:t>getche()</a:t>
            </a:r>
          </a:p>
          <a:p>
            <a:pPr marL="295910" indent="-283210">
              <a:lnSpc>
                <a:spcPct val="150000"/>
              </a:lnSpc>
              <a:spcBef>
                <a:spcPts val="600"/>
              </a:spcBef>
              <a:buClr>
                <a:srgbClr val="DDDDDD"/>
              </a:buClr>
              <a:buSzPct val="79166"/>
              <a:buFont typeface="Segoe UI Symbol"/>
              <a:buChar char="⚫"/>
              <a:tabLst>
                <a:tab pos="295910" algn="l"/>
              </a:tabLst>
            </a:pPr>
            <a:r>
              <a:rPr sz="2800" spc="-105" dirty="0">
                <a:latin typeface="Times New Roman" pitchFamily="18" charset="0"/>
                <a:cs typeface="Times New Roman" pitchFamily="18" charset="0"/>
              </a:rPr>
              <a:t>Output:</a:t>
            </a:r>
            <a:r>
              <a:rPr sz="2800" spc="-245" dirty="0">
                <a:latin typeface="Times New Roman" pitchFamily="18" charset="0"/>
                <a:cs typeface="Times New Roman" pitchFamily="18" charset="0"/>
              </a:rPr>
              <a:t> </a:t>
            </a:r>
            <a:r>
              <a:rPr sz="2800" spc="-160" dirty="0">
                <a:latin typeface="Times New Roman" pitchFamily="18" charset="0"/>
                <a:cs typeface="Times New Roman" pitchFamily="18" charset="0"/>
              </a:rPr>
              <a:t>putchar(),</a:t>
            </a:r>
            <a:r>
              <a:rPr sz="2800" spc="-250" dirty="0">
                <a:latin typeface="Times New Roman" pitchFamily="18" charset="0"/>
                <a:cs typeface="Times New Roman" pitchFamily="18" charset="0"/>
              </a:rPr>
              <a:t> </a:t>
            </a:r>
            <a:r>
              <a:rPr sz="2800" spc="-10" dirty="0">
                <a:latin typeface="Times New Roman" pitchFamily="18" charset="0"/>
                <a:cs typeface="Times New Roman" pitchFamily="18" charset="0"/>
              </a:rPr>
              <a:t>puts()</a:t>
            </a:r>
          </a:p>
        </p:txBody>
      </p:sp>
      <p:sp>
        <p:nvSpPr>
          <p:cNvPr id="5" name="Footer Placeholder 4"/>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4126158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012809" y="162921"/>
            <a:ext cx="2021662" cy="625812"/>
          </a:xfrm>
          <a:prstGeom prst="rect">
            <a:avLst/>
          </a:prstGeom>
        </p:spPr>
        <p:txBody>
          <a:bodyPr vert="horz" wrap="square" lIns="0" tIns="12700" rIns="0" bIns="0" rtlCol="0">
            <a:spAutoFit/>
          </a:bodyPr>
          <a:lstStyle/>
          <a:p>
            <a:pPr marL="12700">
              <a:lnSpc>
                <a:spcPct val="100000"/>
              </a:lnSpc>
              <a:spcBef>
                <a:spcPts val="100"/>
              </a:spcBef>
            </a:pPr>
            <a:r>
              <a:rPr sz="3900" spc="-210" dirty="0"/>
              <a:t>getchar()</a:t>
            </a:r>
            <a:endParaRPr sz="3900" dirty="0"/>
          </a:p>
        </p:txBody>
      </p:sp>
      <p:sp>
        <p:nvSpPr>
          <p:cNvPr id="7" name="object 7"/>
          <p:cNvSpPr txBox="1"/>
          <p:nvPr/>
        </p:nvSpPr>
        <p:spPr>
          <a:xfrm>
            <a:off x="838829" y="845857"/>
            <a:ext cx="8441197" cy="4283480"/>
          </a:xfrm>
          <a:prstGeom prst="rect">
            <a:avLst/>
          </a:prstGeom>
        </p:spPr>
        <p:txBody>
          <a:bodyPr vert="horz" wrap="square" lIns="0" tIns="146050" rIns="0" bIns="0" rtlCol="0">
            <a:spAutoFit/>
          </a:bodyPr>
          <a:lstStyle/>
          <a:p>
            <a:pPr marL="295910" indent="-283210">
              <a:lnSpc>
                <a:spcPct val="100000"/>
              </a:lnSpc>
              <a:spcBef>
                <a:spcPts val="1150"/>
              </a:spcBef>
              <a:buClr>
                <a:srgbClr val="DDDDDD"/>
              </a:buClr>
              <a:buSzPct val="79545"/>
              <a:buFont typeface="Segoe UI Symbol"/>
              <a:buChar char="⚫"/>
              <a:tabLst>
                <a:tab pos="295910" algn="l"/>
              </a:tabLst>
            </a:pPr>
            <a:r>
              <a:rPr sz="2400" dirty="0">
                <a:latin typeface="Times New Roman"/>
                <a:cs typeface="Times New Roman"/>
              </a:rPr>
              <a:t>Function</a:t>
            </a:r>
            <a:r>
              <a:rPr sz="2400" spc="355" dirty="0">
                <a:latin typeface="Times New Roman"/>
                <a:cs typeface="Times New Roman"/>
              </a:rPr>
              <a:t> </a:t>
            </a:r>
            <a:r>
              <a:rPr sz="2400" dirty="0">
                <a:latin typeface="Times New Roman"/>
                <a:cs typeface="Times New Roman"/>
              </a:rPr>
              <a:t>which</a:t>
            </a:r>
            <a:r>
              <a:rPr sz="2400" spc="345" dirty="0">
                <a:latin typeface="Times New Roman"/>
                <a:cs typeface="Times New Roman"/>
              </a:rPr>
              <a:t> </a:t>
            </a:r>
            <a:r>
              <a:rPr sz="2400" dirty="0">
                <a:latin typeface="Times New Roman"/>
                <a:cs typeface="Times New Roman"/>
              </a:rPr>
              <a:t>reads</a:t>
            </a:r>
            <a:r>
              <a:rPr sz="2400" spc="330" dirty="0">
                <a:latin typeface="Times New Roman"/>
                <a:cs typeface="Times New Roman"/>
              </a:rPr>
              <a:t> </a:t>
            </a:r>
            <a:r>
              <a:rPr sz="2400" dirty="0">
                <a:latin typeface="Times New Roman"/>
                <a:cs typeface="Times New Roman"/>
              </a:rPr>
              <a:t>single</a:t>
            </a:r>
            <a:r>
              <a:rPr sz="2400" spc="335" dirty="0">
                <a:latin typeface="Times New Roman"/>
                <a:cs typeface="Times New Roman"/>
              </a:rPr>
              <a:t> </a:t>
            </a:r>
            <a:r>
              <a:rPr sz="2400" dirty="0">
                <a:latin typeface="Times New Roman"/>
                <a:cs typeface="Times New Roman"/>
              </a:rPr>
              <a:t>character</a:t>
            </a:r>
            <a:r>
              <a:rPr sz="2400" spc="345" dirty="0">
                <a:latin typeface="Times New Roman"/>
                <a:cs typeface="Times New Roman"/>
              </a:rPr>
              <a:t> </a:t>
            </a:r>
            <a:r>
              <a:rPr sz="2400" dirty="0">
                <a:latin typeface="Times New Roman"/>
                <a:cs typeface="Times New Roman"/>
              </a:rPr>
              <a:t>at</a:t>
            </a:r>
            <a:r>
              <a:rPr sz="2400" spc="350" dirty="0">
                <a:latin typeface="Times New Roman"/>
                <a:cs typeface="Times New Roman"/>
              </a:rPr>
              <a:t> </a:t>
            </a:r>
            <a:r>
              <a:rPr sz="2400" dirty="0">
                <a:latin typeface="Times New Roman"/>
                <a:cs typeface="Times New Roman"/>
              </a:rPr>
              <a:t>a</a:t>
            </a:r>
            <a:r>
              <a:rPr sz="2400" spc="340" dirty="0">
                <a:latin typeface="Times New Roman"/>
                <a:cs typeface="Times New Roman"/>
              </a:rPr>
              <a:t> </a:t>
            </a:r>
            <a:r>
              <a:rPr sz="2400" dirty="0">
                <a:latin typeface="Times New Roman"/>
                <a:cs typeface="Times New Roman"/>
              </a:rPr>
              <a:t>time</a:t>
            </a:r>
            <a:r>
              <a:rPr sz="2400" spc="345" dirty="0">
                <a:latin typeface="Times New Roman"/>
                <a:cs typeface="Times New Roman"/>
              </a:rPr>
              <a:t> </a:t>
            </a:r>
            <a:r>
              <a:rPr sz="2400" dirty="0">
                <a:latin typeface="Times New Roman"/>
                <a:cs typeface="Times New Roman"/>
              </a:rPr>
              <a:t>during</a:t>
            </a:r>
            <a:r>
              <a:rPr sz="2400" spc="345" dirty="0">
                <a:latin typeface="Times New Roman"/>
                <a:cs typeface="Times New Roman"/>
              </a:rPr>
              <a:t> </a:t>
            </a:r>
            <a:r>
              <a:rPr sz="2400" spc="-25" dirty="0">
                <a:latin typeface="Times New Roman"/>
                <a:cs typeface="Times New Roman"/>
              </a:rPr>
              <a:t>run</a:t>
            </a:r>
            <a:endParaRPr sz="2400" dirty="0">
              <a:latin typeface="Times New Roman"/>
              <a:cs typeface="Times New Roman"/>
            </a:endParaRPr>
          </a:p>
          <a:p>
            <a:pPr marL="295910">
              <a:lnSpc>
                <a:spcPct val="100000"/>
              </a:lnSpc>
              <a:spcBef>
                <a:spcPts val="1060"/>
              </a:spcBef>
            </a:pPr>
            <a:r>
              <a:rPr sz="2400" spc="-10" dirty="0">
                <a:latin typeface="Times New Roman"/>
                <a:cs typeface="Times New Roman"/>
              </a:rPr>
              <a:t>time.</a:t>
            </a:r>
            <a:endParaRPr sz="2400" dirty="0">
              <a:latin typeface="Times New Roman"/>
              <a:cs typeface="Times New Roman"/>
            </a:endParaRPr>
          </a:p>
          <a:p>
            <a:pPr marL="293370" marR="5080" indent="-281305" algn="just">
              <a:lnSpc>
                <a:spcPct val="140000"/>
              </a:lnSpc>
              <a:spcBef>
                <a:spcPts val="600"/>
              </a:spcBef>
              <a:buClr>
                <a:srgbClr val="DDDDDD"/>
              </a:buClr>
              <a:buSzPct val="79545"/>
              <a:buFont typeface="Segoe UI Symbol"/>
              <a:buChar char="⚫"/>
              <a:tabLst>
                <a:tab pos="295910" algn="l"/>
              </a:tabLst>
            </a:pPr>
            <a:r>
              <a:rPr sz="2400" dirty="0">
                <a:latin typeface="Times New Roman"/>
                <a:cs typeface="Times New Roman"/>
              </a:rPr>
              <a:t>when</a:t>
            </a:r>
            <a:r>
              <a:rPr sz="2400" spc="300" dirty="0">
                <a:latin typeface="Times New Roman"/>
                <a:cs typeface="Times New Roman"/>
              </a:rPr>
              <a:t> </a:t>
            </a:r>
            <a:r>
              <a:rPr sz="2400" dirty="0">
                <a:latin typeface="Times New Roman"/>
                <a:cs typeface="Times New Roman"/>
              </a:rPr>
              <a:t>executed</a:t>
            </a:r>
            <a:r>
              <a:rPr sz="2400" spc="305" dirty="0">
                <a:latin typeface="Times New Roman"/>
                <a:cs typeface="Times New Roman"/>
              </a:rPr>
              <a:t> </a:t>
            </a:r>
            <a:r>
              <a:rPr sz="2400" dirty="0">
                <a:latin typeface="Times New Roman"/>
                <a:cs typeface="Times New Roman"/>
              </a:rPr>
              <a:t>waits</a:t>
            </a:r>
            <a:r>
              <a:rPr sz="2400" spc="290" dirty="0">
                <a:latin typeface="Times New Roman"/>
                <a:cs typeface="Times New Roman"/>
              </a:rPr>
              <a:t> </a:t>
            </a:r>
            <a:r>
              <a:rPr sz="2400" dirty="0">
                <a:latin typeface="Times New Roman"/>
                <a:cs typeface="Times New Roman"/>
              </a:rPr>
              <a:t>until</a:t>
            </a:r>
            <a:r>
              <a:rPr sz="2400" spc="305" dirty="0">
                <a:latin typeface="Times New Roman"/>
                <a:cs typeface="Times New Roman"/>
              </a:rPr>
              <a:t> </a:t>
            </a:r>
            <a:r>
              <a:rPr sz="2400" dirty="0">
                <a:latin typeface="Times New Roman"/>
                <a:cs typeface="Times New Roman"/>
              </a:rPr>
              <a:t>any</a:t>
            </a:r>
            <a:r>
              <a:rPr sz="2400" spc="310" dirty="0">
                <a:latin typeface="Times New Roman"/>
                <a:cs typeface="Times New Roman"/>
              </a:rPr>
              <a:t> </a:t>
            </a:r>
            <a:r>
              <a:rPr sz="2400" dirty="0">
                <a:latin typeface="Times New Roman"/>
                <a:cs typeface="Times New Roman"/>
              </a:rPr>
              <a:t>character</a:t>
            </a:r>
            <a:r>
              <a:rPr sz="2400" spc="305" dirty="0">
                <a:latin typeface="Times New Roman"/>
                <a:cs typeface="Times New Roman"/>
              </a:rPr>
              <a:t> </a:t>
            </a:r>
            <a:r>
              <a:rPr sz="2400" dirty="0">
                <a:latin typeface="Times New Roman"/>
                <a:cs typeface="Times New Roman"/>
              </a:rPr>
              <a:t>of</a:t>
            </a:r>
            <a:r>
              <a:rPr sz="2400" spc="295" dirty="0">
                <a:latin typeface="Times New Roman"/>
                <a:cs typeface="Times New Roman"/>
              </a:rPr>
              <a:t> </a:t>
            </a:r>
            <a:r>
              <a:rPr sz="2400" dirty="0">
                <a:latin typeface="Times New Roman"/>
                <a:cs typeface="Times New Roman"/>
              </a:rPr>
              <a:t>the</a:t>
            </a:r>
            <a:r>
              <a:rPr sz="2400" spc="300" dirty="0">
                <a:latin typeface="Times New Roman"/>
                <a:cs typeface="Times New Roman"/>
              </a:rPr>
              <a:t> </a:t>
            </a:r>
            <a:r>
              <a:rPr sz="2400" dirty="0">
                <a:latin typeface="Times New Roman"/>
                <a:cs typeface="Times New Roman"/>
              </a:rPr>
              <a:t>keyboard</a:t>
            </a:r>
            <a:r>
              <a:rPr sz="2400" spc="305" dirty="0">
                <a:latin typeface="Times New Roman"/>
                <a:cs typeface="Times New Roman"/>
              </a:rPr>
              <a:t> </a:t>
            </a:r>
            <a:r>
              <a:rPr sz="2400" spc="-25" dirty="0">
                <a:latin typeface="Times New Roman"/>
                <a:cs typeface="Times New Roman"/>
              </a:rPr>
              <a:t>is 	</a:t>
            </a:r>
            <a:r>
              <a:rPr sz="2400" dirty="0">
                <a:latin typeface="Times New Roman"/>
                <a:cs typeface="Times New Roman"/>
              </a:rPr>
              <a:t>keyed</a:t>
            </a:r>
            <a:r>
              <a:rPr sz="2400" spc="445" dirty="0">
                <a:latin typeface="Times New Roman"/>
                <a:cs typeface="Times New Roman"/>
              </a:rPr>
              <a:t> </a:t>
            </a:r>
            <a:r>
              <a:rPr sz="2400" dirty="0">
                <a:latin typeface="Times New Roman"/>
                <a:cs typeface="Times New Roman"/>
              </a:rPr>
              <a:t>in</a:t>
            </a:r>
            <a:r>
              <a:rPr sz="2400" spc="440" dirty="0">
                <a:latin typeface="Times New Roman"/>
                <a:cs typeface="Times New Roman"/>
              </a:rPr>
              <a:t> </a:t>
            </a:r>
            <a:r>
              <a:rPr sz="2400" dirty="0">
                <a:latin typeface="Times New Roman"/>
                <a:cs typeface="Times New Roman"/>
              </a:rPr>
              <a:t>followed</a:t>
            </a:r>
            <a:r>
              <a:rPr sz="2400" spc="455" dirty="0">
                <a:latin typeface="Times New Roman"/>
                <a:cs typeface="Times New Roman"/>
              </a:rPr>
              <a:t> </a:t>
            </a:r>
            <a:r>
              <a:rPr sz="2400" dirty="0">
                <a:latin typeface="Times New Roman"/>
                <a:cs typeface="Times New Roman"/>
              </a:rPr>
              <a:t>by</a:t>
            </a:r>
            <a:r>
              <a:rPr sz="2400" spc="450" dirty="0">
                <a:latin typeface="Times New Roman"/>
                <a:cs typeface="Times New Roman"/>
              </a:rPr>
              <a:t> </a:t>
            </a:r>
            <a:r>
              <a:rPr sz="2400" dirty="0">
                <a:latin typeface="Times New Roman"/>
                <a:cs typeface="Times New Roman"/>
              </a:rPr>
              <a:t>pressing</a:t>
            </a:r>
            <a:r>
              <a:rPr sz="2400" spc="434" dirty="0">
                <a:latin typeface="Times New Roman"/>
                <a:cs typeface="Times New Roman"/>
              </a:rPr>
              <a:t> </a:t>
            </a:r>
            <a:r>
              <a:rPr sz="2400" dirty="0">
                <a:latin typeface="Times New Roman"/>
                <a:cs typeface="Times New Roman"/>
              </a:rPr>
              <a:t>the</a:t>
            </a:r>
            <a:r>
              <a:rPr sz="2400" spc="445" dirty="0">
                <a:latin typeface="Times New Roman"/>
                <a:cs typeface="Times New Roman"/>
              </a:rPr>
              <a:t> </a:t>
            </a:r>
            <a:r>
              <a:rPr sz="2400" dirty="0">
                <a:latin typeface="Times New Roman"/>
                <a:cs typeface="Times New Roman"/>
              </a:rPr>
              <a:t>ENTER</a:t>
            </a:r>
            <a:r>
              <a:rPr sz="2400" spc="450" dirty="0">
                <a:latin typeface="Times New Roman"/>
                <a:cs typeface="Times New Roman"/>
              </a:rPr>
              <a:t> </a:t>
            </a:r>
            <a:r>
              <a:rPr sz="2400" dirty="0">
                <a:latin typeface="Times New Roman"/>
                <a:cs typeface="Times New Roman"/>
              </a:rPr>
              <a:t>(\n)</a:t>
            </a:r>
            <a:r>
              <a:rPr sz="2400" spc="445" dirty="0">
                <a:latin typeface="Times New Roman"/>
                <a:cs typeface="Times New Roman"/>
              </a:rPr>
              <a:t> </a:t>
            </a:r>
            <a:r>
              <a:rPr sz="2400" dirty="0">
                <a:latin typeface="Times New Roman"/>
                <a:cs typeface="Times New Roman"/>
              </a:rPr>
              <a:t>key.</a:t>
            </a:r>
            <a:r>
              <a:rPr sz="2400" spc="440" dirty="0">
                <a:latin typeface="Times New Roman"/>
                <a:cs typeface="Times New Roman"/>
              </a:rPr>
              <a:t> </a:t>
            </a:r>
            <a:r>
              <a:rPr sz="2400" spc="-20" dirty="0">
                <a:latin typeface="Times New Roman"/>
                <a:cs typeface="Times New Roman"/>
              </a:rPr>
              <a:t>Only 	</a:t>
            </a:r>
            <a:r>
              <a:rPr sz="2400" dirty="0">
                <a:latin typeface="Times New Roman"/>
                <a:cs typeface="Times New Roman"/>
              </a:rPr>
              <a:t>after</a:t>
            </a:r>
            <a:r>
              <a:rPr sz="2400" spc="30" dirty="0">
                <a:latin typeface="Times New Roman"/>
                <a:cs typeface="Times New Roman"/>
              </a:rPr>
              <a:t> </a:t>
            </a:r>
            <a:r>
              <a:rPr sz="2400" dirty="0">
                <a:latin typeface="Times New Roman"/>
                <a:cs typeface="Times New Roman"/>
              </a:rPr>
              <a:t>ENTER</a:t>
            </a:r>
            <a:r>
              <a:rPr sz="2400" spc="60" dirty="0">
                <a:latin typeface="Times New Roman"/>
                <a:cs typeface="Times New Roman"/>
              </a:rPr>
              <a:t> </a:t>
            </a:r>
            <a:r>
              <a:rPr sz="2400" dirty="0">
                <a:latin typeface="Times New Roman"/>
                <a:cs typeface="Times New Roman"/>
              </a:rPr>
              <a:t>key</a:t>
            </a:r>
            <a:r>
              <a:rPr sz="2400" spc="55" dirty="0">
                <a:latin typeface="Times New Roman"/>
                <a:cs typeface="Times New Roman"/>
              </a:rPr>
              <a:t> </a:t>
            </a:r>
            <a:r>
              <a:rPr sz="2400" dirty="0">
                <a:latin typeface="Times New Roman"/>
                <a:cs typeface="Times New Roman"/>
              </a:rPr>
              <a:t>is</a:t>
            </a:r>
            <a:r>
              <a:rPr sz="2400" spc="30" dirty="0">
                <a:latin typeface="Times New Roman"/>
                <a:cs typeface="Times New Roman"/>
              </a:rPr>
              <a:t> </a:t>
            </a:r>
            <a:r>
              <a:rPr sz="2400" dirty="0">
                <a:latin typeface="Times New Roman"/>
                <a:cs typeface="Times New Roman"/>
              </a:rPr>
              <a:t>pressed,</a:t>
            </a:r>
            <a:r>
              <a:rPr sz="2400" spc="50" dirty="0">
                <a:latin typeface="Times New Roman"/>
                <a:cs typeface="Times New Roman"/>
              </a:rPr>
              <a:t> </a:t>
            </a:r>
            <a:r>
              <a:rPr sz="2400" dirty="0">
                <a:latin typeface="Times New Roman"/>
                <a:cs typeface="Times New Roman"/>
              </a:rPr>
              <a:t>execution</a:t>
            </a:r>
            <a:r>
              <a:rPr sz="2400" spc="35" dirty="0">
                <a:latin typeface="Times New Roman"/>
                <a:cs typeface="Times New Roman"/>
              </a:rPr>
              <a:t> </a:t>
            </a:r>
            <a:r>
              <a:rPr sz="2400" dirty="0">
                <a:latin typeface="Times New Roman"/>
                <a:cs typeface="Times New Roman"/>
              </a:rPr>
              <a:t>is</a:t>
            </a:r>
            <a:r>
              <a:rPr sz="2400" spc="40" dirty="0">
                <a:latin typeface="Times New Roman"/>
                <a:cs typeface="Times New Roman"/>
              </a:rPr>
              <a:t> </a:t>
            </a:r>
            <a:r>
              <a:rPr sz="2400" dirty="0">
                <a:latin typeface="Times New Roman"/>
                <a:cs typeface="Times New Roman"/>
              </a:rPr>
              <a:t>returned</a:t>
            </a:r>
            <a:r>
              <a:rPr sz="2400" spc="45" dirty="0">
                <a:latin typeface="Times New Roman"/>
                <a:cs typeface="Times New Roman"/>
              </a:rPr>
              <a:t> </a:t>
            </a:r>
            <a:r>
              <a:rPr sz="2400" dirty="0">
                <a:latin typeface="Times New Roman"/>
                <a:cs typeface="Times New Roman"/>
              </a:rPr>
              <a:t>to</a:t>
            </a:r>
            <a:r>
              <a:rPr sz="2400" spc="35" dirty="0">
                <a:latin typeface="Times New Roman"/>
                <a:cs typeface="Times New Roman"/>
              </a:rPr>
              <a:t> </a:t>
            </a:r>
            <a:r>
              <a:rPr sz="2400" dirty="0">
                <a:latin typeface="Times New Roman"/>
                <a:cs typeface="Times New Roman"/>
              </a:rPr>
              <a:t>the</a:t>
            </a:r>
            <a:r>
              <a:rPr sz="2400" spc="35" dirty="0">
                <a:latin typeface="Times New Roman"/>
                <a:cs typeface="Times New Roman"/>
              </a:rPr>
              <a:t> </a:t>
            </a:r>
            <a:r>
              <a:rPr sz="2400" spc="-20" dirty="0">
                <a:latin typeface="Times New Roman"/>
                <a:cs typeface="Times New Roman"/>
              </a:rPr>
              <a:t>next 	</a:t>
            </a:r>
            <a:r>
              <a:rPr sz="2400" dirty="0">
                <a:latin typeface="Times New Roman"/>
                <a:cs typeface="Times New Roman"/>
              </a:rPr>
              <a:t>statement</a:t>
            </a:r>
            <a:r>
              <a:rPr sz="2400" spc="-65" dirty="0">
                <a:latin typeface="Times New Roman"/>
                <a:cs typeface="Times New Roman"/>
              </a:rPr>
              <a:t> </a:t>
            </a:r>
            <a:r>
              <a:rPr sz="2400" dirty="0">
                <a:latin typeface="Times New Roman"/>
                <a:cs typeface="Times New Roman"/>
              </a:rPr>
              <a:t>of</a:t>
            </a:r>
            <a:r>
              <a:rPr sz="2400" spc="-135" dirty="0">
                <a:latin typeface="Times New Roman"/>
                <a:cs typeface="Times New Roman"/>
              </a:rPr>
              <a:t> </a:t>
            </a:r>
            <a:r>
              <a:rPr sz="2400" spc="-10" dirty="0">
                <a:latin typeface="Times New Roman"/>
                <a:cs typeface="Times New Roman"/>
              </a:rPr>
              <a:t>program.</a:t>
            </a:r>
            <a:endParaRPr sz="2400" dirty="0">
              <a:latin typeface="Times New Roman"/>
              <a:cs typeface="Times New Roman"/>
            </a:endParaRPr>
          </a:p>
          <a:p>
            <a:pPr marL="293370" marR="5080" indent="-281305" algn="just">
              <a:lnSpc>
                <a:spcPct val="140100"/>
              </a:lnSpc>
              <a:spcBef>
                <a:spcPts val="600"/>
              </a:spcBef>
              <a:buClr>
                <a:srgbClr val="DDDDDD"/>
              </a:buClr>
              <a:buSzPct val="79545"/>
              <a:buFont typeface="Segoe UI Symbol"/>
              <a:buChar char="⚫"/>
              <a:tabLst>
                <a:tab pos="295910" algn="l"/>
              </a:tabLst>
            </a:pPr>
            <a:r>
              <a:rPr sz="2400" dirty="0">
                <a:latin typeface="Times New Roman"/>
                <a:cs typeface="Times New Roman"/>
              </a:rPr>
              <a:t>The</a:t>
            </a:r>
            <a:r>
              <a:rPr sz="2400" spc="170" dirty="0">
                <a:latin typeface="Times New Roman"/>
                <a:cs typeface="Times New Roman"/>
              </a:rPr>
              <a:t>  </a:t>
            </a:r>
            <a:r>
              <a:rPr sz="2400" b="1" dirty="0">
                <a:latin typeface="Times New Roman"/>
                <a:cs typeface="Times New Roman"/>
              </a:rPr>
              <a:t>getchar</a:t>
            </a:r>
            <a:r>
              <a:rPr sz="2400" b="1" spc="155" dirty="0">
                <a:latin typeface="Times New Roman"/>
                <a:cs typeface="Times New Roman"/>
              </a:rPr>
              <a:t>  </a:t>
            </a:r>
            <a:r>
              <a:rPr sz="2400" dirty="0">
                <a:latin typeface="Times New Roman"/>
                <a:cs typeface="Times New Roman"/>
              </a:rPr>
              <a:t>function</a:t>
            </a:r>
            <a:r>
              <a:rPr sz="2400" spc="170" dirty="0">
                <a:latin typeface="Times New Roman"/>
                <a:cs typeface="Times New Roman"/>
              </a:rPr>
              <a:t>  </a:t>
            </a:r>
            <a:r>
              <a:rPr sz="2400" dirty="0">
                <a:latin typeface="Times New Roman"/>
                <a:cs typeface="Times New Roman"/>
              </a:rPr>
              <a:t>echoes</a:t>
            </a:r>
            <a:r>
              <a:rPr sz="2400" spc="165" dirty="0">
                <a:latin typeface="Times New Roman"/>
                <a:cs typeface="Times New Roman"/>
              </a:rPr>
              <a:t>  </a:t>
            </a:r>
            <a:r>
              <a:rPr sz="2400" dirty="0">
                <a:latin typeface="Times New Roman"/>
                <a:cs typeface="Times New Roman"/>
              </a:rPr>
              <a:t>(displays</a:t>
            </a:r>
            <a:r>
              <a:rPr sz="2400" spc="175" dirty="0">
                <a:latin typeface="Times New Roman"/>
                <a:cs typeface="Times New Roman"/>
              </a:rPr>
              <a:t>  </a:t>
            </a:r>
            <a:r>
              <a:rPr sz="2400" dirty="0">
                <a:latin typeface="Times New Roman"/>
                <a:cs typeface="Times New Roman"/>
              </a:rPr>
              <a:t>on</a:t>
            </a:r>
            <a:r>
              <a:rPr sz="2400" spc="170" dirty="0">
                <a:latin typeface="Times New Roman"/>
                <a:cs typeface="Times New Roman"/>
              </a:rPr>
              <a:t>  </a:t>
            </a:r>
            <a:r>
              <a:rPr sz="2400" dirty="0">
                <a:latin typeface="Times New Roman"/>
                <a:cs typeface="Times New Roman"/>
              </a:rPr>
              <a:t>monitor)</a:t>
            </a:r>
            <a:r>
              <a:rPr sz="2400" spc="180" dirty="0">
                <a:latin typeface="Times New Roman"/>
                <a:cs typeface="Times New Roman"/>
              </a:rPr>
              <a:t>  </a:t>
            </a:r>
            <a:r>
              <a:rPr sz="2400" spc="-25" dirty="0">
                <a:latin typeface="Times New Roman"/>
                <a:cs typeface="Times New Roman"/>
              </a:rPr>
              <a:t>the 	</a:t>
            </a:r>
            <a:r>
              <a:rPr sz="2400" dirty="0">
                <a:latin typeface="Times New Roman"/>
                <a:cs typeface="Times New Roman"/>
              </a:rPr>
              <a:t>character</a:t>
            </a:r>
            <a:r>
              <a:rPr sz="2400" spc="-60" dirty="0">
                <a:latin typeface="Times New Roman"/>
                <a:cs typeface="Times New Roman"/>
              </a:rPr>
              <a:t> </a:t>
            </a:r>
            <a:r>
              <a:rPr sz="2400" dirty="0">
                <a:latin typeface="Times New Roman"/>
                <a:cs typeface="Times New Roman"/>
              </a:rPr>
              <a:t>that</a:t>
            </a:r>
            <a:r>
              <a:rPr sz="2400" spc="-55" dirty="0">
                <a:latin typeface="Times New Roman"/>
                <a:cs typeface="Times New Roman"/>
              </a:rPr>
              <a:t> </a:t>
            </a:r>
            <a:r>
              <a:rPr sz="2400" dirty="0">
                <a:latin typeface="Times New Roman"/>
                <a:cs typeface="Times New Roman"/>
              </a:rPr>
              <a:t>has</a:t>
            </a:r>
            <a:r>
              <a:rPr sz="2400" spc="-180" dirty="0">
                <a:latin typeface="Times New Roman"/>
                <a:cs typeface="Times New Roman"/>
              </a:rPr>
              <a:t> </a:t>
            </a:r>
            <a:r>
              <a:rPr sz="2400" dirty="0">
                <a:latin typeface="Times New Roman"/>
                <a:cs typeface="Times New Roman"/>
              </a:rPr>
              <a:t>been</a:t>
            </a:r>
            <a:r>
              <a:rPr sz="2400" spc="-50" dirty="0">
                <a:latin typeface="Times New Roman"/>
                <a:cs typeface="Times New Roman"/>
              </a:rPr>
              <a:t> </a:t>
            </a:r>
            <a:r>
              <a:rPr sz="2400" dirty="0">
                <a:latin typeface="Times New Roman"/>
                <a:cs typeface="Times New Roman"/>
              </a:rPr>
              <a:t>keyed</a:t>
            </a:r>
            <a:r>
              <a:rPr sz="2400" spc="-60" dirty="0">
                <a:latin typeface="Times New Roman"/>
                <a:cs typeface="Times New Roman"/>
              </a:rPr>
              <a:t> </a:t>
            </a:r>
            <a:r>
              <a:rPr sz="2400" spc="-25" dirty="0">
                <a:latin typeface="Times New Roman"/>
                <a:cs typeface="Times New Roman"/>
              </a:rPr>
              <a:t>in.</a:t>
            </a:r>
            <a:endParaRPr sz="2400" dirty="0">
              <a:latin typeface="Times New Roman"/>
              <a:cs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2083633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9"/>
          <p:cNvSpPr txBox="1"/>
          <p:nvPr/>
        </p:nvSpPr>
        <p:spPr>
          <a:xfrm>
            <a:off x="1292252" y="690903"/>
            <a:ext cx="4434991" cy="1145826"/>
          </a:xfrm>
          <a:prstGeom prst="rect">
            <a:avLst/>
          </a:prstGeom>
        </p:spPr>
        <p:txBody>
          <a:bodyPr vert="horz" wrap="square" lIns="0" tIns="12065" rIns="0" bIns="0" rtlCol="0">
            <a:spAutoFit/>
          </a:bodyPr>
          <a:lstStyle/>
          <a:p>
            <a:pPr marL="12700">
              <a:lnSpc>
                <a:spcPct val="100000"/>
              </a:lnSpc>
              <a:spcBef>
                <a:spcPts val="95"/>
              </a:spcBef>
            </a:pPr>
            <a:r>
              <a:rPr lang="en-IN" sz="2400" dirty="0" smtClean="0">
                <a:latin typeface="Times New Roman"/>
                <a:cs typeface="Times New Roman"/>
              </a:rPr>
              <a:t>Example: </a:t>
            </a:r>
            <a:r>
              <a:rPr sz="2400" dirty="0" smtClean="0">
                <a:latin typeface="Times New Roman"/>
                <a:cs typeface="Times New Roman"/>
              </a:rPr>
              <a:t>char</a:t>
            </a:r>
            <a:r>
              <a:rPr sz="2400" spc="-20" dirty="0" smtClean="0">
                <a:latin typeface="Times New Roman"/>
                <a:cs typeface="Times New Roman"/>
              </a:rPr>
              <a:t> </a:t>
            </a:r>
            <a:r>
              <a:rPr sz="2400" spc="-25" dirty="0">
                <a:latin typeface="Times New Roman"/>
                <a:cs typeface="Times New Roman"/>
              </a:rPr>
              <a:t>ch;</a:t>
            </a:r>
            <a:endParaRPr sz="2400" dirty="0">
              <a:latin typeface="Times New Roman"/>
              <a:cs typeface="Times New Roman"/>
            </a:endParaRPr>
          </a:p>
          <a:p>
            <a:pPr marL="95250">
              <a:spcBef>
                <a:spcPts val="70"/>
              </a:spcBef>
            </a:pPr>
            <a:r>
              <a:rPr lang="en-IN" sz="2400" b="1" spc="-10" dirty="0">
                <a:latin typeface="Times New Roman"/>
                <a:cs typeface="Times New Roman"/>
              </a:rPr>
              <a:t>syntax:</a:t>
            </a:r>
            <a:endParaRPr lang="en-IN" sz="2400" dirty="0">
              <a:latin typeface="Times New Roman"/>
              <a:cs typeface="Times New Roman"/>
            </a:endParaRPr>
          </a:p>
          <a:p>
            <a:pPr marL="95250">
              <a:lnSpc>
                <a:spcPct val="100000"/>
              </a:lnSpc>
              <a:spcBef>
                <a:spcPts val="70"/>
              </a:spcBef>
            </a:pPr>
            <a:r>
              <a:rPr sz="2400" b="1" dirty="0" err="1" smtClean="0">
                <a:latin typeface="Times New Roman"/>
                <a:cs typeface="Times New Roman"/>
              </a:rPr>
              <a:t>ch</a:t>
            </a:r>
            <a:r>
              <a:rPr sz="2400" b="1" spc="-10" dirty="0" smtClean="0">
                <a:latin typeface="Times New Roman"/>
                <a:cs typeface="Times New Roman"/>
              </a:rPr>
              <a:t> </a:t>
            </a:r>
            <a:r>
              <a:rPr sz="2400" b="1" dirty="0">
                <a:latin typeface="Times New Roman"/>
                <a:cs typeface="Times New Roman"/>
              </a:rPr>
              <a:t>=</a:t>
            </a:r>
            <a:r>
              <a:rPr sz="2400" b="1" spc="-20" dirty="0">
                <a:latin typeface="Times New Roman"/>
                <a:cs typeface="Times New Roman"/>
              </a:rPr>
              <a:t> </a:t>
            </a:r>
            <a:r>
              <a:rPr sz="2400" b="1" spc="-10" dirty="0">
                <a:latin typeface="Times New Roman"/>
                <a:cs typeface="Times New Roman"/>
              </a:rPr>
              <a:t>getchar();</a:t>
            </a:r>
            <a:endParaRPr sz="2400" dirty="0">
              <a:latin typeface="Times New Roman"/>
              <a:cs typeface="Times New Roman"/>
            </a:endParaRPr>
          </a:p>
        </p:txBody>
      </p:sp>
      <p:sp>
        <p:nvSpPr>
          <p:cNvPr id="4" name="object 10"/>
          <p:cNvSpPr txBox="1"/>
          <p:nvPr/>
        </p:nvSpPr>
        <p:spPr>
          <a:xfrm>
            <a:off x="1088448" y="1971686"/>
            <a:ext cx="8029225" cy="935513"/>
          </a:xfrm>
          <a:prstGeom prst="rect">
            <a:avLst/>
          </a:prstGeom>
        </p:spPr>
        <p:txBody>
          <a:bodyPr vert="horz" wrap="square" lIns="0" tIns="12065" rIns="0" bIns="0" rtlCol="0">
            <a:spAutoFit/>
          </a:bodyPr>
          <a:lstStyle/>
          <a:p>
            <a:pPr marL="295910" indent="-283210">
              <a:lnSpc>
                <a:spcPts val="2375"/>
              </a:lnSpc>
              <a:spcBef>
                <a:spcPts val="95"/>
              </a:spcBef>
              <a:buClr>
                <a:srgbClr val="DDDDDD"/>
              </a:buClr>
              <a:buSzPct val="79545"/>
              <a:buFont typeface="Segoe UI Symbol"/>
              <a:buChar char="⚫"/>
              <a:tabLst>
                <a:tab pos="295910" algn="l"/>
                <a:tab pos="5749925" algn="l"/>
              </a:tabLst>
            </a:pPr>
            <a:r>
              <a:rPr sz="2400" dirty="0">
                <a:latin typeface="Times New Roman"/>
                <a:cs typeface="Times New Roman"/>
              </a:rPr>
              <a:t>Suppose</a:t>
            </a:r>
            <a:r>
              <a:rPr sz="2400" spc="55" dirty="0">
                <a:latin typeface="Times New Roman"/>
                <a:cs typeface="Times New Roman"/>
              </a:rPr>
              <a:t> </a:t>
            </a:r>
            <a:r>
              <a:rPr sz="2400" dirty="0">
                <a:latin typeface="Times New Roman"/>
                <a:cs typeface="Times New Roman"/>
              </a:rPr>
              <a:t>we</a:t>
            </a:r>
            <a:r>
              <a:rPr sz="2400" spc="45" dirty="0">
                <a:latin typeface="Times New Roman"/>
                <a:cs typeface="Times New Roman"/>
              </a:rPr>
              <a:t> </a:t>
            </a:r>
            <a:r>
              <a:rPr sz="2400" dirty="0">
                <a:latin typeface="Times New Roman"/>
                <a:cs typeface="Times New Roman"/>
              </a:rPr>
              <a:t>enter</a:t>
            </a:r>
            <a:r>
              <a:rPr sz="2400" spc="55" dirty="0">
                <a:latin typeface="Times New Roman"/>
                <a:cs typeface="Times New Roman"/>
              </a:rPr>
              <a:t> </a:t>
            </a:r>
            <a:r>
              <a:rPr sz="2400" dirty="0">
                <a:latin typeface="Times New Roman"/>
                <a:cs typeface="Times New Roman"/>
              </a:rPr>
              <a:t>the</a:t>
            </a:r>
            <a:r>
              <a:rPr sz="2400" spc="55" dirty="0">
                <a:latin typeface="Times New Roman"/>
                <a:cs typeface="Times New Roman"/>
              </a:rPr>
              <a:t> </a:t>
            </a:r>
            <a:r>
              <a:rPr sz="2400" dirty="0">
                <a:latin typeface="Times New Roman"/>
                <a:cs typeface="Times New Roman"/>
              </a:rPr>
              <a:t>character</a:t>
            </a:r>
            <a:r>
              <a:rPr sz="2400" spc="55" dirty="0">
                <a:latin typeface="Times New Roman"/>
                <a:cs typeface="Times New Roman"/>
              </a:rPr>
              <a:t> </a:t>
            </a:r>
            <a:r>
              <a:rPr sz="2400" dirty="0">
                <a:latin typeface="Times New Roman"/>
                <a:cs typeface="Times New Roman"/>
              </a:rPr>
              <a:t>‘y’</a:t>
            </a:r>
            <a:r>
              <a:rPr sz="2400" spc="-95" dirty="0">
                <a:latin typeface="Times New Roman"/>
                <a:cs typeface="Times New Roman"/>
              </a:rPr>
              <a:t> </a:t>
            </a:r>
            <a:r>
              <a:rPr sz="2400" dirty="0">
                <a:latin typeface="Times New Roman"/>
                <a:cs typeface="Times New Roman"/>
              </a:rPr>
              <a:t>through</a:t>
            </a:r>
            <a:r>
              <a:rPr sz="2400" spc="65" dirty="0">
                <a:latin typeface="Times New Roman"/>
                <a:cs typeface="Times New Roman"/>
              </a:rPr>
              <a:t> </a:t>
            </a:r>
            <a:r>
              <a:rPr sz="2400" spc="-25" dirty="0">
                <a:latin typeface="Times New Roman"/>
                <a:cs typeface="Times New Roman"/>
              </a:rPr>
              <a:t>the</a:t>
            </a:r>
            <a:r>
              <a:rPr sz="2400" dirty="0">
                <a:latin typeface="Times New Roman"/>
                <a:cs typeface="Times New Roman"/>
              </a:rPr>
              <a:t>	keyboard,</a:t>
            </a:r>
            <a:r>
              <a:rPr sz="2400" spc="25" dirty="0">
                <a:latin typeface="Times New Roman"/>
                <a:cs typeface="Times New Roman"/>
              </a:rPr>
              <a:t> </a:t>
            </a:r>
            <a:r>
              <a:rPr sz="2400" spc="-25" dirty="0">
                <a:latin typeface="Times New Roman"/>
                <a:cs typeface="Times New Roman"/>
              </a:rPr>
              <a:t>‘y’</a:t>
            </a:r>
            <a:endParaRPr sz="2400" dirty="0">
              <a:latin typeface="Times New Roman"/>
              <a:cs typeface="Times New Roman"/>
            </a:endParaRPr>
          </a:p>
          <a:p>
            <a:pPr marL="295910">
              <a:lnSpc>
                <a:spcPts val="2375"/>
              </a:lnSpc>
            </a:pPr>
            <a:r>
              <a:rPr sz="2400" dirty="0">
                <a:latin typeface="Times New Roman"/>
                <a:cs typeface="Times New Roman"/>
              </a:rPr>
              <a:t>is</a:t>
            </a:r>
            <a:r>
              <a:rPr sz="2400" spc="-40" dirty="0">
                <a:latin typeface="Times New Roman"/>
                <a:cs typeface="Times New Roman"/>
              </a:rPr>
              <a:t> </a:t>
            </a:r>
            <a:r>
              <a:rPr sz="2400" dirty="0">
                <a:latin typeface="Times New Roman"/>
                <a:cs typeface="Times New Roman"/>
              </a:rPr>
              <a:t>assigned</a:t>
            </a:r>
            <a:r>
              <a:rPr sz="2400" spc="-30" dirty="0">
                <a:latin typeface="Times New Roman"/>
                <a:cs typeface="Times New Roman"/>
              </a:rPr>
              <a:t> </a:t>
            </a:r>
            <a:r>
              <a:rPr sz="2400" dirty="0">
                <a:latin typeface="Times New Roman"/>
                <a:cs typeface="Times New Roman"/>
              </a:rPr>
              <a:t>to</a:t>
            </a:r>
            <a:r>
              <a:rPr sz="2400" spc="-30" dirty="0">
                <a:latin typeface="Times New Roman"/>
                <a:cs typeface="Times New Roman"/>
              </a:rPr>
              <a:t> </a:t>
            </a:r>
            <a:r>
              <a:rPr sz="2400" spc="-25" dirty="0">
                <a:latin typeface="Times New Roman"/>
                <a:cs typeface="Times New Roman"/>
              </a:rPr>
              <a:t>ch.</a:t>
            </a:r>
            <a:endParaRPr sz="2400" dirty="0">
              <a:latin typeface="Times New Roman"/>
              <a:cs typeface="Times New Roman"/>
            </a:endParaRPr>
          </a:p>
        </p:txBody>
      </p:sp>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6792875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740454" y="323582"/>
            <a:ext cx="2280059" cy="686726"/>
          </a:xfrm>
          <a:prstGeom prst="rect">
            <a:avLst/>
          </a:prstGeom>
        </p:spPr>
        <p:txBody>
          <a:bodyPr vert="horz" wrap="square" lIns="0" tIns="12065" rIns="0" bIns="0" rtlCol="0">
            <a:spAutoFit/>
          </a:bodyPr>
          <a:lstStyle/>
          <a:p>
            <a:pPr marL="12700">
              <a:lnSpc>
                <a:spcPct val="100000"/>
              </a:lnSpc>
              <a:spcBef>
                <a:spcPts val="95"/>
              </a:spcBef>
            </a:pPr>
            <a:r>
              <a:rPr sz="4300" spc="-215" dirty="0"/>
              <a:t>putchar()</a:t>
            </a:r>
            <a:endParaRPr sz="4300" dirty="0"/>
          </a:p>
        </p:txBody>
      </p:sp>
      <p:sp>
        <p:nvSpPr>
          <p:cNvPr id="9" name="object 9"/>
          <p:cNvSpPr txBox="1">
            <a:spLocks noGrp="1"/>
          </p:cNvSpPr>
          <p:nvPr>
            <p:ph type="body" idx="1"/>
          </p:nvPr>
        </p:nvSpPr>
        <p:spPr>
          <a:xfrm>
            <a:off x="640362" y="1014272"/>
            <a:ext cx="8697278" cy="2394758"/>
          </a:xfrm>
          <a:prstGeom prst="rect">
            <a:avLst/>
          </a:prstGeom>
        </p:spPr>
        <p:txBody>
          <a:bodyPr vert="horz" wrap="square" lIns="0" tIns="12700" rIns="0" bIns="0" rtlCol="0">
            <a:spAutoFit/>
          </a:bodyPr>
          <a:lstStyle/>
          <a:p>
            <a:pPr marL="295910" indent="-283210">
              <a:lnSpc>
                <a:spcPct val="100000"/>
              </a:lnSpc>
              <a:spcBef>
                <a:spcPts val="100"/>
              </a:spcBef>
              <a:buClr>
                <a:srgbClr val="DDDDDD"/>
              </a:buClr>
              <a:buSzPct val="79166"/>
              <a:buFont typeface="Segoe UI Symbol"/>
              <a:buChar char="⚫"/>
              <a:tabLst>
                <a:tab pos="295910" algn="l"/>
              </a:tabLst>
            </a:pPr>
            <a:r>
              <a:rPr spc="-145" dirty="0"/>
              <a:t>function</a:t>
            </a:r>
            <a:r>
              <a:rPr spc="-35" dirty="0"/>
              <a:t> </a:t>
            </a:r>
            <a:r>
              <a:rPr spc="-130" dirty="0"/>
              <a:t>which</a:t>
            </a:r>
            <a:r>
              <a:rPr spc="-35" dirty="0"/>
              <a:t> </a:t>
            </a:r>
            <a:r>
              <a:rPr spc="-160" dirty="0"/>
              <a:t>displays</a:t>
            </a:r>
            <a:r>
              <a:rPr spc="-15" dirty="0"/>
              <a:t> </a:t>
            </a:r>
            <a:r>
              <a:rPr spc="-155" dirty="0"/>
              <a:t>single</a:t>
            </a:r>
            <a:r>
              <a:rPr spc="-20" dirty="0"/>
              <a:t> </a:t>
            </a:r>
            <a:r>
              <a:rPr spc="-140" dirty="0"/>
              <a:t>character</a:t>
            </a:r>
            <a:r>
              <a:rPr spc="-30" dirty="0"/>
              <a:t> </a:t>
            </a:r>
            <a:r>
              <a:rPr spc="-204" dirty="0"/>
              <a:t>at</a:t>
            </a:r>
            <a:r>
              <a:rPr spc="-25" dirty="0"/>
              <a:t> </a:t>
            </a:r>
            <a:r>
              <a:rPr spc="-245" dirty="0"/>
              <a:t>a</a:t>
            </a:r>
            <a:r>
              <a:rPr spc="-30" dirty="0"/>
              <a:t> </a:t>
            </a:r>
            <a:r>
              <a:rPr spc="-170" dirty="0"/>
              <a:t>time</a:t>
            </a:r>
            <a:r>
              <a:rPr spc="-20" dirty="0"/>
              <a:t> </a:t>
            </a:r>
            <a:r>
              <a:rPr spc="-60" dirty="0"/>
              <a:t>during</a:t>
            </a:r>
          </a:p>
          <a:p>
            <a:pPr marL="295910">
              <a:lnSpc>
                <a:spcPct val="100000"/>
              </a:lnSpc>
              <a:spcBef>
                <a:spcPts val="5"/>
              </a:spcBef>
            </a:pPr>
            <a:r>
              <a:rPr spc="-60" dirty="0"/>
              <a:t>run</a:t>
            </a:r>
            <a:r>
              <a:rPr spc="-105" dirty="0"/>
              <a:t> </a:t>
            </a:r>
            <a:r>
              <a:rPr spc="-10" dirty="0"/>
              <a:t>time.</a:t>
            </a:r>
          </a:p>
          <a:p>
            <a:pPr marL="295910" indent="-283210">
              <a:lnSpc>
                <a:spcPct val="100000"/>
              </a:lnSpc>
              <a:spcBef>
                <a:spcPts val="600"/>
              </a:spcBef>
              <a:buClr>
                <a:srgbClr val="DDDDDD"/>
              </a:buClr>
              <a:buSzPct val="79166"/>
              <a:buFont typeface="Segoe UI Symbol"/>
              <a:buChar char="⚫"/>
              <a:tabLst>
                <a:tab pos="295910" algn="l"/>
              </a:tabLst>
            </a:pPr>
            <a:r>
              <a:rPr spc="-165" dirty="0"/>
              <a:t>syntax:</a:t>
            </a:r>
            <a:r>
              <a:rPr spc="-240" dirty="0"/>
              <a:t> </a:t>
            </a:r>
            <a:r>
              <a:rPr spc="-65" dirty="0"/>
              <a:t>putchar(ch);</a:t>
            </a:r>
          </a:p>
          <a:p>
            <a:pPr marL="295910" indent="-283210">
              <a:lnSpc>
                <a:spcPct val="100000"/>
              </a:lnSpc>
              <a:spcBef>
                <a:spcPts val="600"/>
              </a:spcBef>
              <a:buClr>
                <a:srgbClr val="DDDDDD"/>
              </a:buClr>
              <a:buSzPct val="79166"/>
              <a:buFont typeface="Segoe UI Symbol"/>
              <a:buChar char="⚫"/>
              <a:tabLst>
                <a:tab pos="295910" algn="l"/>
              </a:tabLst>
            </a:pPr>
            <a:r>
              <a:rPr dirty="0"/>
              <a:t>Where</a:t>
            </a:r>
            <a:r>
              <a:rPr spc="-70" dirty="0"/>
              <a:t> </a:t>
            </a:r>
            <a:r>
              <a:rPr spc="-130" dirty="0"/>
              <a:t>ch</a:t>
            </a:r>
            <a:r>
              <a:rPr spc="-65" dirty="0"/>
              <a:t> </a:t>
            </a:r>
            <a:r>
              <a:rPr spc="-100" dirty="0"/>
              <a:t>is</a:t>
            </a:r>
            <a:r>
              <a:rPr spc="-65" dirty="0"/>
              <a:t> </a:t>
            </a:r>
            <a:r>
              <a:rPr spc="-135" dirty="0"/>
              <a:t>of</a:t>
            </a:r>
            <a:r>
              <a:rPr spc="-55" dirty="0"/>
              <a:t> </a:t>
            </a:r>
            <a:r>
              <a:rPr spc="-160" dirty="0"/>
              <a:t>type</a:t>
            </a:r>
            <a:r>
              <a:rPr spc="-75" dirty="0"/>
              <a:t> </a:t>
            </a:r>
            <a:r>
              <a:rPr spc="-135" dirty="0"/>
              <a:t>char</a:t>
            </a:r>
            <a:r>
              <a:rPr spc="-70" dirty="0"/>
              <a:t> </a:t>
            </a:r>
            <a:r>
              <a:rPr spc="-60" dirty="0"/>
              <a:t>variable.</a:t>
            </a:r>
          </a:p>
          <a:p>
            <a:pPr marL="295910" marR="377825" indent="-283845">
              <a:lnSpc>
                <a:spcPct val="100000"/>
              </a:lnSpc>
              <a:spcBef>
                <a:spcPts val="600"/>
              </a:spcBef>
              <a:buClr>
                <a:srgbClr val="DDDDDD"/>
              </a:buClr>
              <a:buSzPct val="79166"/>
              <a:buFont typeface="Segoe UI Symbol"/>
              <a:buChar char="⚫"/>
              <a:tabLst>
                <a:tab pos="295910" algn="l"/>
              </a:tabLst>
            </a:pPr>
            <a:r>
              <a:rPr spc="-170" dirty="0"/>
              <a:t>Ex:</a:t>
            </a:r>
            <a:r>
              <a:rPr spc="-290" dirty="0"/>
              <a:t> </a:t>
            </a:r>
            <a:r>
              <a:rPr spc="-165" dirty="0"/>
              <a:t>it</a:t>
            </a:r>
            <a:r>
              <a:rPr spc="-50" dirty="0"/>
              <a:t> </a:t>
            </a:r>
            <a:r>
              <a:rPr spc="-130" dirty="0"/>
              <a:t>reads</a:t>
            </a:r>
            <a:r>
              <a:rPr spc="-50" dirty="0"/>
              <a:t> </a:t>
            </a:r>
            <a:r>
              <a:rPr spc="-240" dirty="0"/>
              <a:t>a</a:t>
            </a:r>
            <a:r>
              <a:rPr spc="-45" dirty="0"/>
              <a:t> </a:t>
            </a:r>
            <a:r>
              <a:rPr spc="-150" dirty="0"/>
              <a:t>single</a:t>
            </a:r>
            <a:r>
              <a:rPr spc="-45" dirty="0"/>
              <a:t> </a:t>
            </a:r>
            <a:r>
              <a:rPr spc="-140" dirty="0"/>
              <a:t>character</a:t>
            </a:r>
            <a:r>
              <a:rPr spc="-50" dirty="0"/>
              <a:t> </a:t>
            </a:r>
            <a:r>
              <a:rPr spc="-160" dirty="0"/>
              <a:t>and</a:t>
            </a:r>
            <a:r>
              <a:rPr spc="-45" dirty="0"/>
              <a:t> </a:t>
            </a:r>
            <a:r>
              <a:rPr spc="-70" dirty="0"/>
              <a:t>stores</a:t>
            </a:r>
            <a:r>
              <a:rPr spc="-45" dirty="0"/>
              <a:t> </a:t>
            </a:r>
            <a:r>
              <a:rPr spc="-140" dirty="0"/>
              <a:t>in</a:t>
            </a:r>
            <a:r>
              <a:rPr spc="-60" dirty="0"/>
              <a:t> </a:t>
            </a:r>
            <a:r>
              <a:rPr spc="-240" dirty="0"/>
              <a:t>a</a:t>
            </a:r>
            <a:r>
              <a:rPr spc="-45" dirty="0"/>
              <a:t> </a:t>
            </a:r>
            <a:r>
              <a:rPr spc="-140" dirty="0"/>
              <a:t>variable </a:t>
            </a:r>
            <a:r>
              <a:rPr spc="-170" dirty="0"/>
              <a:t>named</a:t>
            </a:r>
            <a:r>
              <a:rPr spc="-10" dirty="0"/>
              <a:t> </a:t>
            </a:r>
            <a:r>
              <a:rPr spc="-155" dirty="0"/>
              <a:t>as</a:t>
            </a:r>
            <a:r>
              <a:rPr spc="-25" dirty="0"/>
              <a:t> </a:t>
            </a:r>
            <a:r>
              <a:rPr spc="-140" dirty="0"/>
              <a:t>character</a:t>
            </a:r>
            <a:r>
              <a:rPr spc="-15" dirty="0"/>
              <a:t> </a:t>
            </a:r>
            <a:r>
              <a:rPr spc="-160" dirty="0"/>
              <a:t>and</a:t>
            </a:r>
            <a:r>
              <a:rPr spc="-15" dirty="0"/>
              <a:t> </a:t>
            </a:r>
            <a:r>
              <a:rPr spc="-165" dirty="0"/>
              <a:t>displays</a:t>
            </a:r>
            <a:r>
              <a:rPr spc="-10" dirty="0"/>
              <a:t> </a:t>
            </a:r>
            <a:r>
              <a:rPr spc="-25" dirty="0"/>
              <a:t>it</a:t>
            </a:r>
            <a:r>
              <a:rPr spc="-25" dirty="0" smtClean="0"/>
              <a:t>.</a:t>
            </a:r>
            <a:endParaRPr spc="-25" dirty="0"/>
          </a:p>
        </p:txBody>
      </p:sp>
      <p:pic>
        <p:nvPicPr>
          <p:cNvPr id="10" name="object 8"/>
          <p:cNvPicPr/>
          <p:nvPr/>
        </p:nvPicPr>
        <p:blipFill>
          <a:blip r:embed="rId2" cstate="print"/>
          <a:stretch>
            <a:fillRect/>
          </a:stretch>
        </p:blipFill>
        <p:spPr>
          <a:xfrm>
            <a:off x="5356701" y="3227660"/>
            <a:ext cx="3915768" cy="2137827"/>
          </a:xfrm>
          <a:prstGeom prst="rect">
            <a:avLst/>
          </a:prstGeom>
        </p:spPr>
      </p:pic>
      <p:sp>
        <p:nvSpPr>
          <p:cNvPr id="2" name="Footer Placeholder 1"/>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9794666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3261" y="552721"/>
            <a:ext cx="8697278" cy="596316"/>
          </a:xfrm>
          <a:prstGeom prst="rect">
            <a:avLst/>
          </a:prstGeom>
        </p:spPr>
        <p:txBody>
          <a:bodyPr vert="horz" wrap="square" lIns="0" tIns="181609" rIns="0" bIns="0" rtlCol="0">
            <a:spAutoFit/>
          </a:bodyPr>
          <a:lstStyle/>
          <a:p>
            <a:pPr marL="12700">
              <a:lnSpc>
                <a:spcPct val="100000"/>
              </a:lnSpc>
              <a:spcBef>
                <a:spcPts val="105"/>
              </a:spcBef>
            </a:pPr>
            <a:r>
              <a:rPr sz="2600" b="1" dirty="0">
                <a:latin typeface="Times New Roman"/>
                <a:cs typeface="Times New Roman"/>
              </a:rPr>
              <a:t>gets(</a:t>
            </a:r>
            <a:r>
              <a:rPr sz="2600" b="1" spc="-25" dirty="0">
                <a:latin typeface="Times New Roman"/>
                <a:cs typeface="Times New Roman"/>
              </a:rPr>
              <a:t> </a:t>
            </a:r>
            <a:r>
              <a:rPr sz="2600" b="1" spc="-50" dirty="0">
                <a:latin typeface="Times New Roman"/>
                <a:cs typeface="Times New Roman"/>
              </a:rPr>
              <a:t>)</a:t>
            </a:r>
            <a:endParaRPr sz="2600">
              <a:latin typeface="Times New Roman"/>
              <a:cs typeface="Times New Roman"/>
            </a:endParaRPr>
          </a:p>
        </p:txBody>
      </p:sp>
      <p:sp>
        <p:nvSpPr>
          <p:cNvPr id="3" name="object 3"/>
          <p:cNvSpPr txBox="1"/>
          <p:nvPr/>
        </p:nvSpPr>
        <p:spPr>
          <a:xfrm>
            <a:off x="706350" y="1346637"/>
            <a:ext cx="8412270" cy="3108543"/>
          </a:xfrm>
          <a:prstGeom prst="rect">
            <a:avLst/>
          </a:prstGeom>
        </p:spPr>
        <p:txBody>
          <a:bodyPr vert="horz" wrap="square" lIns="0" tIns="12700" rIns="0" bIns="0" rtlCol="0">
            <a:spAutoFit/>
          </a:bodyPr>
          <a:lstStyle/>
          <a:p>
            <a:pPr marL="469265" indent="-456565">
              <a:lnSpc>
                <a:spcPct val="100000"/>
              </a:lnSpc>
              <a:spcBef>
                <a:spcPts val="100"/>
              </a:spcBef>
              <a:buClr>
                <a:srgbClr val="DDDDDD"/>
              </a:buClr>
              <a:buSzPct val="80555"/>
              <a:buFont typeface="Segoe UI Symbol"/>
              <a:buChar char="⚫"/>
              <a:tabLst>
                <a:tab pos="469265" algn="l"/>
              </a:tabLst>
            </a:pPr>
            <a:r>
              <a:rPr sz="2800" dirty="0">
                <a:latin typeface="Times New Roman"/>
                <a:cs typeface="Times New Roman"/>
              </a:rPr>
              <a:t>It</a:t>
            </a:r>
            <a:r>
              <a:rPr sz="2800" spc="-20" dirty="0">
                <a:latin typeface="Times New Roman"/>
                <a:cs typeface="Times New Roman"/>
              </a:rPr>
              <a:t> </a:t>
            </a:r>
            <a:r>
              <a:rPr sz="2800" dirty="0">
                <a:latin typeface="Times New Roman"/>
                <a:cs typeface="Times New Roman"/>
              </a:rPr>
              <a:t>is</a:t>
            </a:r>
            <a:r>
              <a:rPr sz="2800" spc="-15" dirty="0">
                <a:latin typeface="Times New Roman"/>
                <a:cs typeface="Times New Roman"/>
              </a:rPr>
              <a:t> </a:t>
            </a:r>
            <a:r>
              <a:rPr sz="2800" dirty="0">
                <a:latin typeface="Times New Roman"/>
                <a:cs typeface="Times New Roman"/>
              </a:rPr>
              <a:t>another</a:t>
            </a:r>
            <a:r>
              <a:rPr sz="2800" spc="-15" dirty="0">
                <a:latin typeface="Times New Roman"/>
                <a:cs typeface="Times New Roman"/>
              </a:rPr>
              <a:t> </a:t>
            </a:r>
            <a:r>
              <a:rPr sz="2800" dirty="0">
                <a:latin typeface="Times New Roman"/>
                <a:cs typeface="Times New Roman"/>
              </a:rPr>
              <a:t>function</a:t>
            </a:r>
            <a:r>
              <a:rPr sz="2800" spc="-20" dirty="0">
                <a:latin typeface="Times New Roman"/>
                <a:cs typeface="Times New Roman"/>
              </a:rPr>
              <a:t> </a:t>
            </a:r>
            <a:r>
              <a:rPr sz="2800" dirty="0">
                <a:latin typeface="Times New Roman"/>
                <a:cs typeface="Times New Roman"/>
              </a:rPr>
              <a:t>which</a:t>
            </a:r>
            <a:r>
              <a:rPr sz="2800" spc="-20" dirty="0">
                <a:latin typeface="Times New Roman"/>
                <a:cs typeface="Times New Roman"/>
              </a:rPr>
              <a:t> </a:t>
            </a:r>
            <a:r>
              <a:rPr sz="2800" dirty="0">
                <a:latin typeface="Times New Roman"/>
                <a:cs typeface="Times New Roman"/>
              </a:rPr>
              <a:t>is used</a:t>
            </a:r>
            <a:r>
              <a:rPr sz="2800" spc="-5" dirty="0">
                <a:latin typeface="Times New Roman"/>
                <a:cs typeface="Times New Roman"/>
              </a:rPr>
              <a:t> </a:t>
            </a:r>
            <a:r>
              <a:rPr sz="2800" dirty="0">
                <a:latin typeface="Times New Roman"/>
                <a:cs typeface="Times New Roman"/>
              </a:rPr>
              <a:t>to</a:t>
            </a:r>
            <a:r>
              <a:rPr sz="2800" spc="-10" dirty="0">
                <a:latin typeface="Times New Roman"/>
                <a:cs typeface="Times New Roman"/>
              </a:rPr>
              <a:t> </a:t>
            </a:r>
            <a:r>
              <a:rPr sz="2800" dirty="0">
                <a:solidFill>
                  <a:srgbClr val="FF0000"/>
                </a:solidFill>
                <a:latin typeface="Times New Roman"/>
                <a:cs typeface="Times New Roman"/>
              </a:rPr>
              <a:t>read</a:t>
            </a:r>
            <a:r>
              <a:rPr sz="2800" spc="-125" dirty="0">
                <a:solidFill>
                  <a:srgbClr val="FF0000"/>
                </a:solidFill>
                <a:latin typeface="Times New Roman"/>
                <a:cs typeface="Times New Roman"/>
              </a:rPr>
              <a:t> </a:t>
            </a:r>
            <a:r>
              <a:rPr sz="2800" dirty="0">
                <a:solidFill>
                  <a:srgbClr val="FF0000"/>
                </a:solidFill>
                <a:latin typeface="Times New Roman"/>
                <a:cs typeface="Times New Roman"/>
              </a:rPr>
              <a:t>a</a:t>
            </a:r>
            <a:r>
              <a:rPr sz="2800" spc="-5" dirty="0">
                <a:solidFill>
                  <a:srgbClr val="FF0000"/>
                </a:solidFill>
                <a:latin typeface="Times New Roman"/>
                <a:cs typeface="Times New Roman"/>
              </a:rPr>
              <a:t> </a:t>
            </a:r>
            <a:r>
              <a:rPr sz="2800" spc="-10" dirty="0">
                <a:solidFill>
                  <a:srgbClr val="FF0000"/>
                </a:solidFill>
                <a:latin typeface="Times New Roman"/>
                <a:cs typeface="Times New Roman"/>
              </a:rPr>
              <a:t>string</a:t>
            </a:r>
            <a:r>
              <a:rPr sz="2800" spc="-10" dirty="0">
                <a:latin typeface="Times New Roman"/>
                <a:cs typeface="Times New Roman"/>
              </a:rPr>
              <a:t>.</a:t>
            </a:r>
            <a:endParaRPr sz="2800" dirty="0">
              <a:latin typeface="Times New Roman"/>
              <a:cs typeface="Times New Roman"/>
            </a:endParaRPr>
          </a:p>
          <a:p>
            <a:pPr marL="469900" marR="5080" indent="-457834">
              <a:lnSpc>
                <a:spcPct val="150000"/>
              </a:lnSpc>
              <a:spcBef>
                <a:spcPts val="605"/>
              </a:spcBef>
              <a:buClr>
                <a:srgbClr val="DDDDDD"/>
              </a:buClr>
              <a:buSzPct val="80555"/>
              <a:buFont typeface="Segoe UI Symbol"/>
              <a:buChar char="⚫"/>
              <a:tabLst>
                <a:tab pos="469900" algn="l"/>
              </a:tabLst>
            </a:pPr>
            <a:r>
              <a:rPr sz="2800" dirty="0">
                <a:latin typeface="Times New Roman"/>
                <a:cs typeface="Times New Roman"/>
              </a:rPr>
              <a:t>It</a:t>
            </a:r>
            <a:r>
              <a:rPr sz="2800" spc="70" dirty="0">
                <a:latin typeface="Times New Roman"/>
                <a:cs typeface="Times New Roman"/>
              </a:rPr>
              <a:t> </a:t>
            </a:r>
            <a:r>
              <a:rPr sz="2800" dirty="0">
                <a:latin typeface="Times New Roman"/>
                <a:cs typeface="Times New Roman"/>
              </a:rPr>
              <a:t>accepts</a:t>
            </a:r>
            <a:r>
              <a:rPr sz="2800" spc="85" dirty="0">
                <a:latin typeface="Times New Roman"/>
                <a:cs typeface="Times New Roman"/>
              </a:rPr>
              <a:t> </a:t>
            </a:r>
            <a:r>
              <a:rPr sz="2800" dirty="0">
                <a:latin typeface="Times New Roman"/>
                <a:cs typeface="Times New Roman"/>
              </a:rPr>
              <a:t>all</a:t>
            </a:r>
            <a:r>
              <a:rPr sz="2800" spc="80" dirty="0">
                <a:latin typeface="Times New Roman"/>
                <a:cs typeface="Times New Roman"/>
              </a:rPr>
              <a:t> </a:t>
            </a:r>
            <a:r>
              <a:rPr sz="2800" dirty="0">
                <a:latin typeface="Times New Roman"/>
                <a:cs typeface="Times New Roman"/>
              </a:rPr>
              <a:t>the</a:t>
            </a:r>
            <a:r>
              <a:rPr sz="2800" spc="90" dirty="0">
                <a:latin typeface="Times New Roman"/>
                <a:cs typeface="Times New Roman"/>
              </a:rPr>
              <a:t> </a:t>
            </a:r>
            <a:r>
              <a:rPr sz="2800" dirty="0">
                <a:latin typeface="Times New Roman"/>
                <a:cs typeface="Times New Roman"/>
              </a:rPr>
              <a:t>characters</a:t>
            </a:r>
            <a:r>
              <a:rPr sz="2800" spc="75" dirty="0">
                <a:latin typeface="Times New Roman"/>
                <a:cs typeface="Times New Roman"/>
              </a:rPr>
              <a:t> </a:t>
            </a:r>
            <a:r>
              <a:rPr sz="2800" dirty="0">
                <a:latin typeface="Times New Roman"/>
                <a:cs typeface="Times New Roman"/>
              </a:rPr>
              <a:t>on</a:t>
            </a:r>
            <a:r>
              <a:rPr sz="2800" spc="85" dirty="0">
                <a:latin typeface="Times New Roman"/>
                <a:cs typeface="Times New Roman"/>
              </a:rPr>
              <a:t> </a:t>
            </a:r>
            <a:r>
              <a:rPr sz="2800" dirty="0">
                <a:latin typeface="Times New Roman"/>
                <a:cs typeface="Times New Roman"/>
              </a:rPr>
              <a:t>the</a:t>
            </a:r>
            <a:r>
              <a:rPr sz="2800" spc="90" dirty="0">
                <a:latin typeface="Times New Roman"/>
                <a:cs typeface="Times New Roman"/>
              </a:rPr>
              <a:t> </a:t>
            </a:r>
            <a:r>
              <a:rPr sz="2800" dirty="0">
                <a:latin typeface="Times New Roman"/>
                <a:cs typeface="Times New Roman"/>
              </a:rPr>
              <a:t>keyboard</a:t>
            </a:r>
            <a:r>
              <a:rPr sz="2800" spc="90" dirty="0">
                <a:latin typeface="Times New Roman"/>
                <a:cs typeface="Times New Roman"/>
              </a:rPr>
              <a:t> </a:t>
            </a:r>
            <a:r>
              <a:rPr sz="2800" dirty="0">
                <a:latin typeface="Times New Roman"/>
                <a:cs typeface="Times New Roman"/>
              </a:rPr>
              <a:t>as</a:t>
            </a:r>
            <a:r>
              <a:rPr sz="2800" spc="75" dirty="0">
                <a:latin typeface="Times New Roman"/>
                <a:cs typeface="Times New Roman"/>
              </a:rPr>
              <a:t> </a:t>
            </a:r>
            <a:r>
              <a:rPr sz="2800" dirty="0">
                <a:latin typeface="Times New Roman"/>
                <a:cs typeface="Times New Roman"/>
              </a:rPr>
              <a:t>input</a:t>
            </a:r>
            <a:r>
              <a:rPr sz="2800" spc="85" dirty="0">
                <a:latin typeface="Times New Roman"/>
                <a:cs typeface="Times New Roman"/>
              </a:rPr>
              <a:t> </a:t>
            </a:r>
            <a:r>
              <a:rPr sz="2800" dirty="0">
                <a:latin typeface="Times New Roman"/>
                <a:cs typeface="Times New Roman"/>
              </a:rPr>
              <a:t>and</a:t>
            </a:r>
            <a:r>
              <a:rPr sz="2800" spc="85" dirty="0">
                <a:latin typeface="Times New Roman"/>
                <a:cs typeface="Times New Roman"/>
              </a:rPr>
              <a:t> </a:t>
            </a:r>
            <a:r>
              <a:rPr sz="2800" dirty="0">
                <a:latin typeface="Times New Roman"/>
                <a:cs typeface="Times New Roman"/>
              </a:rPr>
              <a:t>will</a:t>
            </a:r>
            <a:r>
              <a:rPr sz="2800" spc="80" dirty="0">
                <a:latin typeface="Times New Roman"/>
                <a:cs typeface="Times New Roman"/>
              </a:rPr>
              <a:t> </a:t>
            </a:r>
            <a:r>
              <a:rPr sz="2800" dirty="0">
                <a:latin typeface="Times New Roman"/>
                <a:cs typeface="Times New Roman"/>
              </a:rPr>
              <a:t>terminate</a:t>
            </a:r>
            <a:r>
              <a:rPr sz="2800" spc="95" dirty="0">
                <a:latin typeface="Times New Roman"/>
                <a:cs typeface="Times New Roman"/>
              </a:rPr>
              <a:t> </a:t>
            </a:r>
            <a:r>
              <a:rPr sz="2800" spc="-20" dirty="0">
                <a:latin typeface="Times New Roman"/>
                <a:cs typeface="Times New Roman"/>
              </a:rPr>
              <a:t>only </a:t>
            </a:r>
            <a:r>
              <a:rPr sz="2800" dirty="0">
                <a:latin typeface="Times New Roman"/>
                <a:cs typeface="Times New Roman"/>
              </a:rPr>
              <a:t>when</a:t>
            </a:r>
            <a:r>
              <a:rPr sz="2800" spc="-30" dirty="0">
                <a:latin typeface="Times New Roman"/>
                <a:cs typeface="Times New Roman"/>
              </a:rPr>
              <a:t> </a:t>
            </a:r>
            <a:r>
              <a:rPr sz="2800" dirty="0">
                <a:latin typeface="Times New Roman"/>
                <a:cs typeface="Times New Roman"/>
              </a:rPr>
              <a:t>the</a:t>
            </a:r>
            <a:r>
              <a:rPr sz="2800" spc="-25" dirty="0">
                <a:latin typeface="Times New Roman"/>
                <a:cs typeface="Times New Roman"/>
              </a:rPr>
              <a:t> </a:t>
            </a:r>
            <a:r>
              <a:rPr sz="2800" dirty="0">
                <a:latin typeface="Times New Roman"/>
                <a:cs typeface="Times New Roman"/>
              </a:rPr>
              <a:t>ENTER</a:t>
            </a:r>
            <a:r>
              <a:rPr sz="2800" spc="-50" dirty="0">
                <a:latin typeface="Times New Roman"/>
                <a:cs typeface="Times New Roman"/>
              </a:rPr>
              <a:t> </a:t>
            </a:r>
            <a:r>
              <a:rPr sz="2800" dirty="0">
                <a:latin typeface="Times New Roman"/>
                <a:cs typeface="Times New Roman"/>
              </a:rPr>
              <a:t>key</a:t>
            </a:r>
            <a:r>
              <a:rPr sz="2800" spc="-30" dirty="0">
                <a:latin typeface="Times New Roman"/>
                <a:cs typeface="Times New Roman"/>
              </a:rPr>
              <a:t> </a:t>
            </a:r>
            <a:r>
              <a:rPr sz="2800" dirty="0">
                <a:latin typeface="Times New Roman"/>
                <a:cs typeface="Times New Roman"/>
              </a:rPr>
              <a:t>(\n)</a:t>
            </a:r>
            <a:r>
              <a:rPr sz="2800" spc="-35" dirty="0">
                <a:latin typeface="Times New Roman"/>
                <a:cs typeface="Times New Roman"/>
              </a:rPr>
              <a:t> </a:t>
            </a:r>
            <a:r>
              <a:rPr sz="2800" dirty="0">
                <a:latin typeface="Times New Roman"/>
                <a:cs typeface="Times New Roman"/>
              </a:rPr>
              <a:t>is</a:t>
            </a:r>
            <a:r>
              <a:rPr sz="2800" spc="-45" dirty="0">
                <a:latin typeface="Times New Roman"/>
                <a:cs typeface="Times New Roman"/>
              </a:rPr>
              <a:t> </a:t>
            </a:r>
            <a:r>
              <a:rPr sz="2800" spc="-10" dirty="0">
                <a:latin typeface="Times New Roman"/>
                <a:cs typeface="Times New Roman"/>
              </a:rPr>
              <a:t>pressed.</a:t>
            </a:r>
            <a:endParaRPr sz="2800" dirty="0">
              <a:latin typeface="Times New Roman"/>
              <a:cs typeface="Times New Roman"/>
            </a:endParaRPr>
          </a:p>
          <a:p>
            <a:pPr marL="377825" lvl="1" indent="-283210">
              <a:lnSpc>
                <a:spcPct val="100000"/>
              </a:lnSpc>
              <a:spcBef>
                <a:spcPts val="1680"/>
              </a:spcBef>
              <a:buClr>
                <a:srgbClr val="DDDDDD"/>
              </a:buClr>
              <a:buSzPct val="80555"/>
              <a:buFont typeface="Segoe UI Symbol"/>
              <a:buChar char="⚫"/>
              <a:tabLst>
                <a:tab pos="377825" algn="l"/>
              </a:tabLst>
            </a:pPr>
            <a:r>
              <a:rPr sz="2800" b="1" dirty="0">
                <a:latin typeface="Times New Roman"/>
                <a:cs typeface="Times New Roman"/>
              </a:rPr>
              <a:t>Syntax:</a:t>
            </a:r>
            <a:r>
              <a:rPr sz="2800" b="1" spc="-40" dirty="0">
                <a:latin typeface="Times New Roman"/>
                <a:cs typeface="Times New Roman"/>
              </a:rPr>
              <a:t> </a:t>
            </a:r>
            <a:r>
              <a:rPr sz="2800" b="1" spc="-10" dirty="0">
                <a:latin typeface="Times New Roman"/>
                <a:cs typeface="Times New Roman"/>
              </a:rPr>
              <a:t>gets(strting);</a:t>
            </a:r>
            <a:endParaRPr sz="2800" dirty="0">
              <a:latin typeface="Times New Roman"/>
              <a:cs typeface="Times New Roman"/>
            </a:endParaRP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9615407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5932" y="189984"/>
            <a:ext cx="8697278" cy="596316"/>
          </a:xfrm>
          <a:prstGeom prst="rect">
            <a:avLst/>
          </a:prstGeom>
        </p:spPr>
        <p:txBody>
          <a:bodyPr vert="horz" wrap="square" lIns="0" tIns="181609" rIns="0" bIns="0" rtlCol="0">
            <a:spAutoFit/>
          </a:bodyPr>
          <a:lstStyle/>
          <a:p>
            <a:pPr marL="94615">
              <a:lnSpc>
                <a:spcPct val="100000"/>
              </a:lnSpc>
              <a:spcBef>
                <a:spcPts val="105"/>
              </a:spcBef>
            </a:pPr>
            <a:r>
              <a:rPr sz="2600" b="1" spc="-10" dirty="0">
                <a:latin typeface="Times New Roman"/>
                <a:cs typeface="Times New Roman"/>
              </a:rPr>
              <a:t>puts()</a:t>
            </a:r>
            <a:endParaRPr sz="2600" dirty="0">
              <a:latin typeface="Times New Roman"/>
              <a:cs typeface="Times New Roman"/>
            </a:endParaRPr>
          </a:p>
        </p:txBody>
      </p:sp>
      <p:pic>
        <p:nvPicPr>
          <p:cNvPr id="3" name="object 3"/>
          <p:cNvPicPr/>
          <p:nvPr/>
        </p:nvPicPr>
        <p:blipFill>
          <a:blip r:embed="rId2" cstate="print"/>
          <a:stretch>
            <a:fillRect/>
          </a:stretch>
        </p:blipFill>
        <p:spPr>
          <a:xfrm>
            <a:off x="1091336" y="3721452"/>
            <a:ext cx="2437198" cy="1734819"/>
          </a:xfrm>
          <a:prstGeom prst="rect">
            <a:avLst/>
          </a:prstGeom>
        </p:spPr>
      </p:pic>
      <p:sp>
        <p:nvSpPr>
          <p:cNvPr id="4" name="object 4"/>
          <p:cNvSpPr txBox="1"/>
          <p:nvPr/>
        </p:nvSpPr>
        <p:spPr>
          <a:xfrm>
            <a:off x="797105" y="885659"/>
            <a:ext cx="8481596" cy="4080604"/>
          </a:xfrm>
          <a:prstGeom prst="rect">
            <a:avLst/>
          </a:prstGeom>
        </p:spPr>
        <p:txBody>
          <a:bodyPr vert="horz" wrap="square" lIns="0" tIns="12700" rIns="0" bIns="0" rtlCol="0">
            <a:spAutoFit/>
          </a:bodyPr>
          <a:lstStyle/>
          <a:p>
            <a:pPr marL="295910" indent="-283210">
              <a:lnSpc>
                <a:spcPct val="100000"/>
              </a:lnSpc>
              <a:spcBef>
                <a:spcPts val="100"/>
              </a:spcBef>
              <a:buClr>
                <a:srgbClr val="DDDDDD"/>
              </a:buClr>
              <a:buSzPct val="80555"/>
              <a:buFont typeface="Segoe UI Symbol"/>
              <a:buChar char="⚫"/>
              <a:tabLst>
                <a:tab pos="295910" algn="l"/>
              </a:tabLst>
            </a:pPr>
            <a:r>
              <a:rPr sz="1800" dirty="0">
                <a:latin typeface="Times New Roman" pitchFamily="18" charset="0"/>
                <a:cs typeface="Times New Roman" pitchFamily="18" charset="0"/>
              </a:rPr>
              <a:t>Displays</a:t>
            </a:r>
            <a:r>
              <a:rPr sz="1800" spc="-35" dirty="0">
                <a:latin typeface="Times New Roman" pitchFamily="18" charset="0"/>
                <a:cs typeface="Times New Roman" pitchFamily="18" charset="0"/>
              </a:rPr>
              <a:t> </a:t>
            </a:r>
            <a:r>
              <a:rPr sz="1800" dirty="0">
                <a:latin typeface="Times New Roman" pitchFamily="18" charset="0"/>
                <a:cs typeface="Times New Roman" pitchFamily="18" charset="0"/>
              </a:rPr>
              <a:t>string</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at a </a:t>
            </a:r>
            <a:r>
              <a:rPr sz="1800" spc="-20" dirty="0">
                <a:latin typeface="Times New Roman" pitchFamily="18" charset="0"/>
                <a:cs typeface="Times New Roman" pitchFamily="18" charset="0"/>
              </a:rPr>
              <a:t>time.</a:t>
            </a:r>
            <a:endParaRPr sz="1800" dirty="0">
              <a:latin typeface="Times New Roman" pitchFamily="18" charset="0"/>
              <a:cs typeface="Times New Roman" pitchFamily="18" charset="0"/>
            </a:endParaRPr>
          </a:p>
          <a:p>
            <a:pPr marL="295910" marR="5080" indent="-283845">
              <a:lnSpc>
                <a:spcPct val="150000"/>
              </a:lnSpc>
              <a:spcBef>
                <a:spcPts val="605"/>
              </a:spcBef>
              <a:buClr>
                <a:srgbClr val="DDDDDD"/>
              </a:buClr>
              <a:buSzPct val="80555"/>
              <a:buFont typeface="Segoe UI Symbol"/>
              <a:buChar char="⚫"/>
              <a:tabLst>
                <a:tab pos="295910" algn="l"/>
              </a:tabLst>
            </a:pPr>
            <a:r>
              <a:rPr sz="1800" dirty="0">
                <a:latin typeface="Times New Roman" pitchFamily="18" charset="0"/>
                <a:cs typeface="Times New Roman" pitchFamily="18" charset="0"/>
              </a:rPr>
              <a:t>This</a:t>
            </a:r>
            <a:r>
              <a:rPr sz="1800" spc="55" dirty="0">
                <a:latin typeface="Times New Roman" pitchFamily="18" charset="0"/>
                <a:cs typeface="Times New Roman" pitchFamily="18" charset="0"/>
              </a:rPr>
              <a:t> </a:t>
            </a:r>
            <a:r>
              <a:rPr sz="1800" dirty="0">
                <a:latin typeface="Times New Roman" pitchFamily="18" charset="0"/>
                <a:cs typeface="Times New Roman" pitchFamily="18" charset="0"/>
              </a:rPr>
              <a:t>statement</a:t>
            </a:r>
            <a:r>
              <a:rPr sz="1800" spc="65" dirty="0">
                <a:latin typeface="Times New Roman" pitchFamily="18" charset="0"/>
                <a:cs typeface="Times New Roman" pitchFamily="18" charset="0"/>
              </a:rPr>
              <a:t> </a:t>
            </a:r>
            <a:r>
              <a:rPr sz="1800" dirty="0">
                <a:latin typeface="Times New Roman" pitchFamily="18" charset="0"/>
                <a:cs typeface="Times New Roman" pitchFamily="18" charset="0"/>
              </a:rPr>
              <a:t>displays</a:t>
            </a:r>
            <a:r>
              <a:rPr sz="1800" spc="50" dirty="0">
                <a:latin typeface="Times New Roman" pitchFamily="18" charset="0"/>
                <a:cs typeface="Times New Roman" pitchFamily="18" charset="0"/>
              </a:rPr>
              <a:t> </a:t>
            </a:r>
            <a:r>
              <a:rPr sz="1800" dirty="0">
                <a:latin typeface="Times New Roman" pitchFamily="18" charset="0"/>
                <a:cs typeface="Times New Roman" pitchFamily="18" charset="0"/>
              </a:rPr>
              <a:t>the</a:t>
            </a:r>
            <a:r>
              <a:rPr sz="1800" spc="65" dirty="0">
                <a:latin typeface="Times New Roman" pitchFamily="18" charset="0"/>
                <a:cs typeface="Times New Roman" pitchFamily="18" charset="0"/>
              </a:rPr>
              <a:t> </a:t>
            </a:r>
            <a:r>
              <a:rPr sz="1800" dirty="0">
                <a:latin typeface="Times New Roman" pitchFamily="18" charset="0"/>
                <a:cs typeface="Times New Roman" pitchFamily="18" charset="0"/>
              </a:rPr>
              <a:t>string</a:t>
            </a:r>
            <a:r>
              <a:rPr sz="1800" spc="65" dirty="0">
                <a:latin typeface="Times New Roman" pitchFamily="18" charset="0"/>
                <a:cs typeface="Times New Roman" pitchFamily="18" charset="0"/>
              </a:rPr>
              <a:t> </a:t>
            </a:r>
            <a:r>
              <a:rPr sz="1800" dirty="0">
                <a:latin typeface="Times New Roman" pitchFamily="18" charset="0"/>
                <a:cs typeface="Times New Roman" pitchFamily="18" charset="0"/>
              </a:rPr>
              <a:t>on</a:t>
            </a:r>
            <a:r>
              <a:rPr sz="1800" spc="65" dirty="0">
                <a:latin typeface="Times New Roman" pitchFamily="18" charset="0"/>
                <a:cs typeface="Times New Roman" pitchFamily="18" charset="0"/>
              </a:rPr>
              <a:t> </a:t>
            </a:r>
            <a:r>
              <a:rPr sz="1800" dirty="0">
                <a:latin typeface="Times New Roman" pitchFamily="18" charset="0"/>
                <a:cs typeface="Times New Roman" pitchFamily="18" charset="0"/>
              </a:rPr>
              <a:t>to</a:t>
            </a:r>
            <a:r>
              <a:rPr sz="1800" spc="45" dirty="0">
                <a:latin typeface="Times New Roman" pitchFamily="18" charset="0"/>
                <a:cs typeface="Times New Roman" pitchFamily="18" charset="0"/>
              </a:rPr>
              <a:t> </a:t>
            </a:r>
            <a:r>
              <a:rPr sz="1800" dirty="0">
                <a:latin typeface="Times New Roman" pitchFamily="18" charset="0"/>
                <a:cs typeface="Times New Roman" pitchFamily="18" charset="0"/>
              </a:rPr>
              <a:t>the</a:t>
            </a:r>
            <a:r>
              <a:rPr sz="1800" spc="70" dirty="0">
                <a:latin typeface="Times New Roman" pitchFamily="18" charset="0"/>
                <a:cs typeface="Times New Roman" pitchFamily="18" charset="0"/>
              </a:rPr>
              <a:t> </a:t>
            </a:r>
            <a:r>
              <a:rPr sz="1800" dirty="0">
                <a:latin typeface="Times New Roman" pitchFamily="18" charset="0"/>
                <a:cs typeface="Times New Roman" pitchFamily="18" charset="0"/>
              </a:rPr>
              <a:t>display</a:t>
            </a:r>
            <a:r>
              <a:rPr sz="1800" spc="75" dirty="0">
                <a:latin typeface="Times New Roman" pitchFamily="18" charset="0"/>
                <a:cs typeface="Times New Roman" pitchFamily="18" charset="0"/>
              </a:rPr>
              <a:t> </a:t>
            </a:r>
            <a:r>
              <a:rPr sz="1800" dirty="0">
                <a:latin typeface="Times New Roman" pitchFamily="18" charset="0"/>
                <a:cs typeface="Times New Roman" pitchFamily="18" charset="0"/>
              </a:rPr>
              <a:t>terminal</a:t>
            </a:r>
            <a:r>
              <a:rPr sz="1800" spc="55" dirty="0">
                <a:latin typeface="Times New Roman" pitchFamily="18" charset="0"/>
                <a:cs typeface="Times New Roman" pitchFamily="18" charset="0"/>
              </a:rPr>
              <a:t> </a:t>
            </a:r>
            <a:r>
              <a:rPr sz="1800" dirty="0">
                <a:latin typeface="Times New Roman" pitchFamily="18" charset="0"/>
                <a:cs typeface="Times New Roman" pitchFamily="18" charset="0"/>
              </a:rPr>
              <a:t>and</a:t>
            </a:r>
            <a:r>
              <a:rPr sz="1800" spc="45" dirty="0">
                <a:latin typeface="Times New Roman" pitchFamily="18" charset="0"/>
                <a:cs typeface="Times New Roman" pitchFamily="18" charset="0"/>
              </a:rPr>
              <a:t> </a:t>
            </a:r>
            <a:r>
              <a:rPr sz="1800" dirty="0">
                <a:latin typeface="Times New Roman" pitchFamily="18" charset="0"/>
                <a:cs typeface="Times New Roman" pitchFamily="18" charset="0"/>
              </a:rPr>
              <a:t>appends</a:t>
            </a:r>
            <a:r>
              <a:rPr sz="1800" spc="45" dirty="0">
                <a:latin typeface="Times New Roman" pitchFamily="18" charset="0"/>
                <a:cs typeface="Times New Roman" pitchFamily="18" charset="0"/>
              </a:rPr>
              <a:t> </a:t>
            </a:r>
            <a:r>
              <a:rPr sz="1800" dirty="0">
                <a:latin typeface="Times New Roman" pitchFamily="18" charset="0"/>
                <a:cs typeface="Times New Roman" pitchFamily="18" charset="0"/>
              </a:rPr>
              <a:t>a</a:t>
            </a:r>
            <a:r>
              <a:rPr sz="1800" spc="70" dirty="0">
                <a:latin typeface="Times New Roman" pitchFamily="18" charset="0"/>
                <a:cs typeface="Times New Roman" pitchFamily="18" charset="0"/>
              </a:rPr>
              <a:t> </a:t>
            </a:r>
            <a:r>
              <a:rPr sz="1800" spc="-25" dirty="0">
                <a:latin typeface="Times New Roman" pitchFamily="18" charset="0"/>
                <a:cs typeface="Times New Roman" pitchFamily="18" charset="0"/>
              </a:rPr>
              <a:t>new </a:t>
            </a:r>
            <a:r>
              <a:rPr sz="1800" dirty="0">
                <a:latin typeface="Times New Roman" pitchFamily="18" charset="0"/>
                <a:cs typeface="Times New Roman" pitchFamily="18" charset="0"/>
              </a:rPr>
              <a:t>line</a:t>
            </a:r>
            <a:r>
              <a:rPr sz="1800" spc="-45" dirty="0">
                <a:latin typeface="Times New Roman" pitchFamily="18" charset="0"/>
                <a:cs typeface="Times New Roman" pitchFamily="18" charset="0"/>
              </a:rPr>
              <a:t> </a:t>
            </a:r>
            <a:r>
              <a:rPr sz="1800" dirty="0">
                <a:latin typeface="Times New Roman" pitchFamily="18" charset="0"/>
                <a:cs typeface="Times New Roman" pitchFamily="18" charset="0"/>
              </a:rPr>
              <a:t>character(\n)</a:t>
            </a:r>
            <a:r>
              <a:rPr sz="1800" spc="-70" dirty="0">
                <a:latin typeface="Times New Roman" pitchFamily="18" charset="0"/>
                <a:cs typeface="Times New Roman" pitchFamily="18" charset="0"/>
              </a:rPr>
              <a:t> </a:t>
            </a:r>
            <a:r>
              <a:rPr sz="1800" dirty="0">
                <a:latin typeface="Times New Roman" pitchFamily="18" charset="0"/>
                <a:cs typeface="Times New Roman" pitchFamily="18" charset="0"/>
              </a:rPr>
              <a:t>in</a:t>
            </a:r>
            <a:r>
              <a:rPr sz="1800" spc="-35" dirty="0">
                <a:latin typeface="Times New Roman" pitchFamily="18" charset="0"/>
                <a:cs typeface="Times New Roman" pitchFamily="18" charset="0"/>
              </a:rPr>
              <a:t> </a:t>
            </a:r>
            <a:r>
              <a:rPr sz="1800" dirty="0">
                <a:latin typeface="Times New Roman" pitchFamily="18" charset="0"/>
                <a:cs typeface="Times New Roman" pitchFamily="18" charset="0"/>
              </a:rPr>
              <a:t>the</a:t>
            </a:r>
            <a:r>
              <a:rPr sz="1800" spc="-60" dirty="0">
                <a:latin typeface="Times New Roman" pitchFamily="18" charset="0"/>
                <a:cs typeface="Times New Roman" pitchFamily="18" charset="0"/>
              </a:rPr>
              <a:t> </a:t>
            </a:r>
            <a:r>
              <a:rPr sz="1800" spc="-20" dirty="0">
                <a:latin typeface="Times New Roman" pitchFamily="18" charset="0"/>
                <a:cs typeface="Times New Roman" pitchFamily="18" charset="0"/>
              </a:rPr>
              <a:t>end.</a:t>
            </a:r>
            <a:endParaRPr sz="1800" dirty="0">
              <a:latin typeface="Times New Roman" pitchFamily="18" charset="0"/>
              <a:cs typeface="Times New Roman" pitchFamily="18" charset="0"/>
            </a:endParaRPr>
          </a:p>
          <a:p>
            <a:pPr marL="295910" indent="-283210">
              <a:lnSpc>
                <a:spcPct val="100000"/>
              </a:lnSpc>
              <a:spcBef>
                <a:spcPts val="1680"/>
              </a:spcBef>
              <a:buClr>
                <a:srgbClr val="DDDDDD"/>
              </a:buClr>
              <a:buSzPct val="80555"/>
              <a:buFont typeface="Segoe UI Symbol"/>
              <a:buChar char="⚫"/>
              <a:tabLst>
                <a:tab pos="295910" algn="l"/>
              </a:tabLst>
            </a:pPr>
            <a:r>
              <a:rPr sz="1800" b="1" dirty="0">
                <a:latin typeface="Times New Roman" pitchFamily="18" charset="0"/>
                <a:cs typeface="Times New Roman" pitchFamily="18" charset="0"/>
              </a:rPr>
              <a:t>Syntax:</a:t>
            </a:r>
            <a:r>
              <a:rPr sz="1800" b="1" spc="-40" dirty="0">
                <a:latin typeface="Times New Roman" pitchFamily="18" charset="0"/>
                <a:cs typeface="Times New Roman" pitchFamily="18" charset="0"/>
              </a:rPr>
              <a:t> </a:t>
            </a:r>
            <a:r>
              <a:rPr sz="1800" b="1" spc="-10" dirty="0">
                <a:latin typeface="Times New Roman" pitchFamily="18" charset="0"/>
                <a:cs typeface="Times New Roman" pitchFamily="18" charset="0"/>
              </a:rPr>
              <a:t>puts(string);</a:t>
            </a:r>
            <a:endParaRPr sz="1800" dirty="0">
              <a:latin typeface="Times New Roman" pitchFamily="18" charset="0"/>
              <a:cs typeface="Times New Roman" pitchFamily="18" charset="0"/>
            </a:endParaRPr>
          </a:p>
          <a:p>
            <a:pPr marL="295910" indent="-283210">
              <a:lnSpc>
                <a:spcPct val="100000"/>
              </a:lnSpc>
              <a:spcBef>
                <a:spcPts val="1680"/>
              </a:spcBef>
              <a:buClr>
                <a:srgbClr val="DDDDDD"/>
              </a:buClr>
              <a:buSzPct val="80555"/>
              <a:buFont typeface="Segoe UI Symbol"/>
              <a:buChar char="⚫"/>
              <a:tabLst>
                <a:tab pos="295910" algn="l"/>
              </a:tabLst>
            </a:pPr>
            <a:r>
              <a:rPr sz="1800" dirty="0">
                <a:latin typeface="Times New Roman" pitchFamily="18" charset="0"/>
                <a:cs typeface="Times New Roman" pitchFamily="18" charset="0"/>
              </a:rPr>
              <a:t>Where</a:t>
            </a:r>
            <a:r>
              <a:rPr sz="1800" spc="-25" dirty="0">
                <a:latin typeface="Times New Roman" pitchFamily="18" charset="0"/>
                <a:cs typeface="Times New Roman" pitchFamily="18" charset="0"/>
              </a:rPr>
              <a:t> </a:t>
            </a:r>
            <a:r>
              <a:rPr sz="1800" dirty="0">
                <a:latin typeface="Times New Roman" pitchFamily="18" charset="0"/>
                <a:cs typeface="Times New Roman" pitchFamily="18" charset="0"/>
              </a:rPr>
              <a:t>string</a:t>
            </a:r>
            <a:r>
              <a:rPr sz="1800" spc="-30" dirty="0">
                <a:latin typeface="Times New Roman" pitchFamily="18" charset="0"/>
                <a:cs typeface="Times New Roman" pitchFamily="18" charset="0"/>
              </a:rPr>
              <a:t> </a:t>
            </a:r>
            <a:r>
              <a:rPr sz="1800" dirty="0">
                <a:latin typeface="Times New Roman" pitchFamily="18" charset="0"/>
                <a:cs typeface="Times New Roman" pitchFamily="18" charset="0"/>
              </a:rPr>
              <a:t>is</a:t>
            </a:r>
            <a:r>
              <a:rPr sz="1800" spc="-35" dirty="0">
                <a:latin typeface="Times New Roman" pitchFamily="18" charset="0"/>
                <a:cs typeface="Times New Roman" pitchFamily="18" charset="0"/>
              </a:rPr>
              <a:t> </a:t>
            </a:r>
            <a:r>
              <a:rPr sz="1800" dirty="0">
                <a:latin typeface="Times New Roman" pitchFamily="18" charset="0"/>
                <a:cs typeface="Times New Roman" pitchFamily="18" charset="0"/>
              </a:rPr>
              <a:t>string</a:t>
            </a:r>
            <a:r>
              <a:rPr sz="1800" spc="-35" dirty="0">
                <a:latin typeface="Times New Roman" pitchFamily="18" charset="0"/>
                <a:cs typeface="Times New Roman" pitchFamily="18" charset="0"/>
              </a:rPr>
              <a:t> </a:t>
            </a:r>
            <a:r>
              <a:rPr sz="1800" dirty="0">
                <a:latin typeface="Times New Roman" pitchFamily="18" charset="0"/>
                <a:cs typeface="Times New Roman" pitchFamily="18" charset="0"/>
              </a:rPr>
              <a:t>variable</a:t>
            </a:r>
            <a:r>
              <a:rPr sz="1800" spc="-35" dirty="0">
                <a:latin typeface="Times New Roman" pitchFamily="18" charset="0"/>
                <a:cs typeface="Times New Roman" pitchFamily="18" charset="0"/>
              </a:rPr>
              <a:t> </a:t>
            </a:r>
            <a:r>
              <a:rPr sz="1800" spc="-20" dirty="0">
                <a:latin typeface="Times New Roman" pitchFamily="18" charset="0"/>
                <a:cs typeface="Times New Roman" pitchFamily="18" charset="0"/>
              </a:rPr>
              <a:t>name</a:t>
            </a:r>
            <a:endParaRPr sz="1800" dirty="0">
              <a:latin typeface="Times New Roman" pitchFamily="18" charset="0"/>
              <a:cs typeface="Times New Roman" pitchFamily="18" charset="0"/>
            </a:endParaRPr>
          </a:p>
          <a:p>
            <a:pPr marL="295910" indent="-283210">
              <a:lnSpc>
                <a:spcPct val="100000"/>
              </a:lnSpc>
              <a:spcBef>
                <a:spcPts val="1680"/>
              </a:spcBef>
              <a:buClr>
                <a:srgbClr val="DDDDDD"/>
              </a:buClr>
              <a:buSzPct val="80555"/>
              <a:buFont typeface="Segoe UI Symbol"/>
              <a:buChar char="⚫"/>
              <a:tabLst>
                <a:tab pos="295910" algn="l"/>
              </a:tabLst>
            </a:pPr>
            <a:r>
              <a:rPr sz="1800" dirty="0">
                <a:latin typeface="Times New Roman" pitchFamily="18" charset="0"/>
                <a:cs typeface="Times New Roman" pitchFamily="18" charset="0"/>
              </a:rPr>
              <a:t>Ex:</a:t>
            </a:r>
            <a:r>
              <a:rPr sz="1800" spc="-35" dirty="0">
                <a:latin typeface="Times New Roman" pitchFamily="18" charset="0"/>
                <a:cs typeface="Times New Roman" pitchFamily="18" charset="0"/>
              </a:rPr>
              <a:t> </a:t>
            </a:r>
            <a:r>
              <a:rPr sz="1800" dirty="0">
                <a:latin typeface="Times New Roman" pitchFamily="18" charset="0"/>
                <a:cs typeface="Times New Roman" pitchFamily="18" charset="0"/>
              </a:rPr>
              <a:t>it</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reads</a:t>
            </a:r>
            <a:r>
              <a:rPr sz="1800" spc="-25" dirty="0">
                <a:latin typeface="Times New Roman" pitchFamily="18" charset="0"/>
                <a:cs typeface="Times New Roman" pitchFamily="18" charset="0"/>
              </a:rPr>
              <a:t> </a:t>
            </a:r>
            <a:r>
              <a:rPr sz="1800" dirty="0">
                <a:latin typeface="Times New Roman" pitchFamily="18" charset="0"/>
                <a:cs typeface="Times New Roman" pitchFamily="18" charset="0"/>
              </a:rPr>
              <a:t>a</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string</a:t>
            </a:r>
            <a:r>
              <a:rPr sz="1800" spc="-35" dirty="0">
                <a:latin typeface="Times New Roman" pitchFamily="18" charset="0"/>
                <a:cs typeface="Times New Roman" pitchFamily="18" charset="0"/>
              </a:rPr>
              <a:t> </a:t>
            </a:r>
            <a:r>
              <a:rPr sz="1800" dirty="0">
                <a:latin typeface="Times New Roman" pitchFamily="18" charset="0"/>
                <a:cs typeface="Times New Roman" pitchFamily="18" charset="0"/>
              </a:rPr>
              <a:t>and</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store</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in</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a</a:t>
            </a:r>
            <a:r>
              <a:rPr sz="1800" spc="-25" dirty="0">
                <a:latin typeface="Times New Roman" pitchFamily="18" charset="0"/>
                <a:cs typeface="Times New Roman" pitchFamily="18" charset="0"/>
              </a:rPr>
              <a:t> </a:t>
            </a:r>
            <a:r>
              <a:rPr sz="1800" dirty="0">
                <a:latin typeface="Times New Roman" pitchFamily="18" charset="0"/>
                <a:cs typeface="Times New Roman" pitchFamily="18" charset="0"/>
              </a:rPr>
              <a:t>variable</a:t>
            </a:r>
            <a:r>
              <a:rPr sz="1800" spc="-35" dirty="0">
                <a:latin typeface="Times New Roman" pitchFamily="18" charset="0"/>
                <a:cs typeface="Times New Roman" pitchFamily="18" charset="0"/>
              </a:rPr>
              <a:t> </a:t>
            </a:r>
            <a:r>
              <a:rPr sz="1800" dirty="0">
                <a:latin typeface="Times New Roman" pitchFamily="18" charset="0"/>
                <a:cs typeface="Times New Roman" pitchFamily="18" charset="0"/>
              </a:rPr>
              <a:t>named</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as</a:t>
            </a:r>
            <a:r>
              <a:rPr sz="1800" spc="-25" dirty="0">
                <a:latin typeface="Times New Roman" pitchFamily="18" charset="0"/>
                <a:cs typeface="Times New Roman" pitchFamily="18" charset="0"/>
              </a:rPr>
              <a:t> </a:t>
            </a:r>
            <a:r>
              <a:rPr sz="1800" dirty="0">
                <a:latin typeface="Times New Roman" pitchFamily="18" charset="0"/>
                <a:cs typeface="Times New Roman" pitchFamily="18" charset="0"/>
              </a:rPr>
              <a:t>string</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and</a:t>
            </a:r>
            <a:r>
              <a:rPr sz="1800" spc="-25" dirty="0">
                <a:latin typeface="Times New Roman" pitchFamily="18" charset="0"/>
                <a:cs typeface="Times New Roman" pitchFamily="18" charset="0"/>
              </a:rPr>
              <a:t> </a:t>
            </a:r>
            <a:r>
              <a:rPr sz="1800" dirty="0">
                <a:latin typeface="Times New Roman" pitchFamily="18" charset="0"/>
                <a:cs typeface="Times New Roman" pitchFamily="18" charset="0"/>
              </a:rPr>
              <a:t>displays</a:t>
            </a:r>
            <a:r>
              <a:rPr sz="1800" spc="-50" dirty="0">
                <a:latin typeface="Times New Roman" pitchFamily="18" charset="0"/>
                <a:cs typeface="Times New Roman" pitchFamily="18" charset="0"/>
              </a:rPr>
              <a:t> </a:t>
            </a:r>
            <a:r>
              <a:rPr sz="1800" spc="-25" dirty="0">
                <a:latin typeface="Times New Roman" pitchFamily="18" charset="0"/>
                <a:cs typeface="Times New Roman" pitchFamily="18" charset="0"/>
              </a:rPr>
              <a:t>it.</a:t>
            </a:r>
            <a:endParaRPr sz="1800" dirty="0">
              <a:latin typeface="Times New Roman" pitchFamily="18" charset="0"/>
              <a:cs typeface="Times New Roman" pitchFamily="18" charset="0"/>
            </a:endParaRPr>
          </a:p>
          <a:p>
            <a:pPr>
              <a:lnSpc>
                <a:spcPct val="100000"/>
              </a:lnSpc>
            </a:pPr>
            <a:endParaRPr sz="1800" dirty="0">
              <a:latin typeface="Times New Roman" pitchFamily="18" charset="0"/>
              <a:cs typeface="Times New Roman" pitchFamily="18" charset="0"/>
            </a:endParaRPr>
          </a:p>
          <a:p>
            <a:pPr>
              <a:lnSpc>
                <a:spcPct val="100000"/>
              </a:lnSpc>
              <a:spcBef>
                <a:spcPts val="55"/>
              </a:spcBef>
            </a:pPr>
            <a:endParaRPr sz="1800" dirty="0">
              <a:latin typeface="Times New Roman" pitchFamily="18" charset="0"/>
              <a:cs typeface="Times New Roman" pitchFamily="18" charset="0"/>
            </a:endParaRPr>
          </a:p>
          <a:p>
            <a:pPr marL="4654550">
              <a:lnSpc>
                <a:spcPct val="100000"/>
              </a:lnSpc>
            </a:pPr>
            <a:r>
              <a:rPr sz="1800" b="1" spc="-10" dirty="0">
                <a:latin typeface="Times New Roman" pitchFamily="18" charset="0"/>
                <a:cs typeface="Times New Roman" pitchFamily="18" charset="0"/>
              </a:rPr>
              <a:t>OUTPUT:</a:t>
            </a:r>
            <a:endParaRPr sz="1800" dirty="0">
              <a:latin typeface="Times New Roman" pitchFamily="18" charset="0"/>
              <a:cs typeface="Times New Roman" pitchFamily="18" charset="0"/>
            </a:endParaRPr>
          </a:p>
          <a:p>
            <a:pPr marL="4654550">
              <a:lnSpc>
                <a:spcPct val="100000"/>
              </a:lnSpc>
            </a:pPr>
            <a:r>
              <a:rPr sz="1800" b="1" spc="-10" dirty="0">
                <a:latin typeface="Times New Roman" pitchFamily="18" charset="0"/>
                <a:cs typeface="Times New Roman" pitchFamily="18" charset="0"/>
              </a:rPr>
              <a:t>Hello</a:t>
            </a:r>
            <a:endParaRPr sz="1800" dirty="0">
              <a:latin typeface="Times New Roman" pitchFamily="18" charset="0"/>
              <a:cs typeface="Times New Roman" pitchFamily="18" charset="0"/>
            </a:endParaRPr>
          </a:p>
          <a:p>
            <a:pPr marL="4654550">
              <a:lnSpc>
                <a:spcPct val="100000"/>
              </a:lnSpc>
            </a:pPr>
            <a:r>
              <a:rPr sz="1800" b="1" spc="-10" dirty="0">
                <a:latin typeface="Times New Roman" pitchFamily="18" charset="0"/>
                <a:cs typeface="Times New Roman" pitchFamily="18" charset="0"/>
              </a:rPr>
              <a:t>Hello</a:t>
            </a:r>
            <a:endParaRPr sz="1800" dirty="0">
              <a:latin typeface="Times New Roman" pitchFamily="18" charset="0"/>
              <a:cs typeface="Times New Roman" pitchFamily="18" charset="0"/>
            </a:endParaRPr>
          </a:p>
        </p:txBody>
      </p:sp>
      <p:sp>
        <p:nvSpPr>
          <p:cNvPr id="5" name="Footer Placeholder 4"/>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3216294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5E2642-FF1F-790E-B6AC-BC8E586BC4F6}"/>
              </a:ext>
            </a:extLst>
          </p:cNvPr>
          <p:cNvSpPr>
            <a:spLocks noGrp="1"/>
          </p:cNvSpPr>
          <p:nvPr>
            <p:ph type="title"/>
          </p:nvPr>
        </p:nvSpPr>
        <p:spPr>
          <a:xfrm>
            <a:off x="693260" y="228401"/>
            <a:ext cx="8697278" cy="666542"/>
          </a:xfrm>
        </p:spPr>
        <p:txBody>
          <a:bodyPr/>
          <a:lstStyle/>
          <a:p>
            <a:pPr algn="ctr"/>
            <a:r>
              <a:rPr lang="en-IN" b="1" dirty="0">
                <a:latin typeface="+mn-lt"/>
              </a:rPr>
              <a:t>Input Devices</a:t>
            </a:r>
          </a:p>
        </p:txBody>
      </p:sp>
      <p:pic>
        <p:nvPicPr>
          <p:cNvPr id="4" name="Picture 3">
            <a:extLst>
              <a:ext uri="{FF2B5EF4-FFF2-40B4-BE49-F238E27FC236}">
                <a16:creationId xmlns="" xmlns:a16="http://schemas.microsoft.com/office/drawing/2014/main" id="{BE6FC22F-6A2D-A9E9-76C2-2E1EA6147FBE}"/>
              </a:ext>
            </a:extLst>
          </p:cNvPr>
          <p:cNvPicPr>
            <a:picLocks noChangeAspect="1"/>
          </p:cNvPicPr>
          <p:nvPr/>
        </p:nvPicPr>
        <p:blipFill>
          <a:blip r:embed="rId2"/>
          <a:stretch>
            <a:fillRect/>
          </a:stretch>
        </p:blipFill>
        <p:spPr>
          <a:xfrm>
            <a:off x="789166" y="1064418"/>
            <a:ext cx="2530875" cy="1675073"/>
          </a:xfrm>
          <a:prstGeom prst="rect">
            <a:avLst/>
          </a:prstGeom>
        </p:spPr>
      </p:pic>
      <p:pic>
        <p:nvPicPr>
          <p:cNvPr id="5" name="Picture 4">
            <a:extLst>
              <a:ext uri="{FF2B5EF4-FFF2-40B4-BE49-F238E27FC236}">
                <a16:creationId xmlns="" xmlns:a16="http://schemas.microsoft.com/office/drawing/2014/main" id="{0759888B-AE90-70C6-EFD5-4AE908167FB0}"/>
              </a:ext>
            </a:extLst>
          </p:cNvPr>
          <p:cNvPicPr>
            <a:picLocks noChangeAspect="1"/>
          </p:cNvPicPr>
          <p:nvPr/>
        </p:nvPicPr>
        <p:blipFill>
          <a:blip r:embed="rId3">
            <a:duotone>
              <a:prstClr val="black"/>
              <a:srgbClr val="D9C3A5">
                <a:tint val="50000"/>
                <a:satMod val="180000"/>
              </a:srgbClr>
            </a:duotone>
          </a:blip>
          <a:stretch>
            <a:fillRect/>
          </a:stretch>
        </p:blipFill>
        <p:spPr>
          <a:xfrm>
            <a:off x="4155626" y="1064418"/>
            <a:ext cx="1786500" cy="1788000"/>
          </a:xfrm>
          <a:prstGeom prst="rect">
            <a:avLst/>
          </a:prstGeom>
          <a:ln>
            <a:solidFill>
              <a:srgbClr val="FFC000"/>
            </a:solidFill>
          </a:ln>
        </p:spPr>
      </p:pic>
      <p:pic>
        <p:nvPicPr>
          <p:cNvPr id="7" name="Picture 6">
            <a:extLst>
              <a:ext uri="{FF2B5EF4-FFF2-40B4-BE49-F238E27FC236}">
                <a16:creationId xmlns="" xmlns:a16="http://schemas.microsoft.com/office/drawing/2014/main" id="{C8E4A06C-A15B-AA4B-814E-9BB521BB28DF}"/>
              </a:ext>
            </a:extLst>
          </p:cNvPr>
          <p:cNvPicPr>
            <a:picLocks noChangeAspect="1"/>
          </p:cNvPicPr>
          <p:nvPr/>
        </p:nvPicPr>
        <p:blipFill>
          <a:blip r:embed="rId4"/>
          <a:stretch>
            <a:fillRect/>
          </a:stretch>
        </p:blipFill>
        <p:spPr>
          <a:xfrm>
            <a:off x="6859663" y="1064418"/>
            <a:ext cx="2530875" cy="1702649"/>
          </a:xfrm>
          <a:prstGeom prst="rect">
            <a:avLst/>
          </a:prstGeom>
        </p:spPr>
      </p:pic>
      <p:pic>
        <p:nvPicPr>
          <p:cNvPr id="8" name="Picture 7">
            <a:extLst>
              <a:ext uri="{FF2B5EF4-FFF2-40B4-BE49-F238E27FC236}">
                <a16:creationId xmlns="" xmlns:a16="http://schemas.microsoft.com/office/drawing/2014/main" id="{183331BF-28DB-BD9F-6433-E81C2172D2F7}"/>
              </a:ext>
            </a:extLst>
          </p:cNvPr>
          <p:cNvPicPr>
            <a:picLocks noChangeAspect="1"/>
          </p:cNvPicPr>
          <p:nvPr/>
        </p:nvPicPr>
        <p:blipFill>
          <a:blip r:embed="rId5"/>
          <a:stretch>
            <a:fillRect/>
          </a:stretch>
        </p:blipFill>
        <p:spPr>
          <a:xfrm>
            <a:off x="893593" y="3546580"/>
            <a:ext cx="2144387" cy="1675215"/>
          </a:xfrm>
          <a:prstGeom prst="rect">
            <a:avLst/>
          </a:prstGeom>
        </p:spPr>
      </p:pic>
      <p:pic>
        <p:nvPicPr>
          <p:cNvPr id="9" name="Picture 8">
            <a:extLst>
              <a:ext uri="{FF2B5EF4-FFF2-40B4-BE49-F238E27FC236}">
                <a16:creationId xmlns="" xmlns:a16="http://schemas.microsoft.com/office/drawing/2014/main" id="{23FDA999-D257-C30E-D7B5-29DDF6724E94}"/>
              </a:ext>
            </a:extLst>
          </p:cNvPr>
          <p:cNvPicPr>
            <a:picLocks noChangeAspect="1"/>
          </p:cNvPicPr>
          <p:nvPr/>
        </p:nvPicPr>
        <p:blipFill>
          <a:blip r:embed="rId6"/>
          <a:stretch>
            <a:fillRect/>
          </a:stretch>
        </p:blipFill>
        <p:spPr>
          <a:xfrm>
            <a:off x="3692272" y="3432998"/>
            <a:ext cx="2699257" cy="1675215"/>
          </a:xfrm>
          <a:prstGeom prst="rect">
            <a:avLst/>
          </a:prstGeom>
        </p:spPr>
      </p:pic>
      <p:sp>
        <p:nvSpPr>
          <p:cNvPr id="11" name="TextBox 10">
            <a:extLst>
              <a:ext uri="{FF2B5EF4-FFF2-40B4-BE49-F238E27FC236}">
                <a16:creationId xmlns="" xmlns:a16="http://schemas.microsoft.com/office/drawing/2014/main" id="{F2A4F1D5-01C1-1CC8-415E-A7E20D02C423}"/>
              </a:ext>
            </a:extLst>
          </p:cNvPr>
          <p:cNvSpPr txBox="1"/>
          <p:nvPr/>
        </p:nvSpPr>
        <p:spPr>
          <a:xfrm>
            <a:off x="4341446" y="5221795"/>
            <a:ext cx="1400906" cy="291830"/>
          </a:xfrm>
          <a:prstGeom prst="rect">
            <a:avLst/>
          </a:prstGeom>
          <a:noFill/>
        </p:spPr>
        <p:txBody>
          <a:bodyPr wrap="square" lIns="75648" tIns="37824" rIns="75648" bIns="37824">
            <a:spAutoFit/>
          </a:bodyPr>
          <a:lstStyle/>
          <a:p>
            <a:pPr algn="ctr"/>
            <a:r>
              <a:rPr lang="en-US" b="1" dirty="0"/>
              <a:t>Touch Screen</a:t>
            </a:r>
          </a:p>
        </p:txBody>
      </p:sp>
      <p:sp>
        <p:nvSpPr>
          <p:cNvPr id="13" name="TextBox 12">
            <a:extLst>
              <a:ext uri="{FF2B5EF4-FFF2-40B4-BE49-F238E27FC236}">
                <a16:creationId xmlns="" xmlns:a16="http://schemas.microsoft.com/office/drawing/2014/main" id="{A58638AB-D5A2-1BE2-86BA-C7ADBA2070C6}"/>
              </a:ext>
            </a:extLst>
          </p:cNvPr>
          <p:cNvSpPr txBox="1"/>
          <p:nvPr/>
        </p:nvSpPr>
        <p:spPr>
          <a:xfrm>
            <a:off x="1549392" y="5219197"/>
            <a:ext cx="1177586" cy="291830"/>
          </a:xfrm>
          <a:prstGeom prst="rect">
            <a:avLst/>
          </a:prstGeom>
          <a:noFill/>
        </p:spPr>
        <p:txBody>
          <a:bodyPr wrap="square" lIns="75648" tIns="37824" rIns="75648" bIns="37824">
            <a:spAutoFit/>
          </a:bodyPr>
          <a:lstStyle/>
          <a:p>
            <a:pPr algn="ctr"/>
            <a:r>
              <a:rPr lang="en-US" b="1" dirty="0"/>
              <a:t>Webcam</a:t>
            </a:r>
            <a:endParaRPr lang="en-IN" b="1" dirty="0"/>
          </a:p>
        </p:txBody>
      </p:sp>
      <p:sp>
        <p:nvSpPr>
          <p:cNvPr id="15" name="TextBox 14">
            <a:extLst>
              <a:ext uri="{FF2B5EF4-FFF2-40B4-BE49-F238E27FC236}">
                <a16:creationId xmlns="" xmlns:a16="http://schemas.microsoft.com/office/drawing/2014/main" id="{13BF0B41-40BC-B906-A6C7-5AEEDB936BAB}"/>
              </a:ext>
            </a:extLst>
          </p:cNvPr>
          <p:cNvSpPr txBox="1"/>
          <p:nvPr/>
        </p:nvSpPr>
        <p:spPr>
          <a:xfrm>
            <a:off x="1469921" y="2816621"/>
            <a:ext cx="1169365" cy="291830"/>
          </a:xfrm>
          <a:prstGeom prst="rect">
            <a:avLst/>
          </a:prstGeom>
          <a:noFill/>
        </p:spPr>
        <p:txBody>
          <a:bodyPr wrap="square" lIns="75648" tIns="37824" rIns="75648" bIns="37824">
            <a:spAutoFit/>
          </a:bodyPr>
          <a:lstStyle/>
          <a:p>
            <a:pPr algn="ctr"/>
            <a:r>
              <a:rPr lang="en-IN" b="1" dirty="0"/>
              <a:t>Keyboard</a:t>
            </a:r>
          </a:p>
        </p:txBody>
      </p:sp>
      <p:sp>
        <p:nvSpPr>
          <p:cNvPr id="17" name="TextBox 16">
            <a:extLst>
              <a:ext uri="{FF2B5EF4-FFF2-40B4-BE49-F238E27FC236}">
                <a16:creationId xmlns="" xmlns:a16="http://schemas.microsoft.com/office/drawing/2014/main" id="{C2B5A631-E35E-EF0C-506D-975D5B2CBAE4}"/>
              </a:ext>
            </a:extLst>
          </p:cNvPr>
          <p:cNvSpPr txBox="1"/>
          <p:nvPr/>
        </p:nvSpPr>
        <p:spPr>
          <a:xfrm>
            <a:off x="4655774" y="2957798"/>
            <a:ext cx="772251" cy="291830"/>
          </a:xfrm>
          <a:prstGeom prst="rect">
            <a:avLst/>
          </a:prstGeom>
          <a:noFill/>
        </p:spPr>
        <p:txBody>
          <a:bodyPr wrap="square" lIns="75648" tIns="37824" rIns="75648" bIns="37824">
            <a:spAutoFit/>
          </a:bodyPr>
          <a:lstStyle/>
          <a:p>
            <a:pPr algn="ctr"/>
            <a:r>
              <a:rPr lang="en-IN" dirty="0"/>
              <a:t> </a:t>
            </a:r>
            <a:r>
              <a:rPr lang="en-IN" b="1" dirty="0"/>
              <a:t>Mouse</a:t>
            </a:r>
          </a:p>
        </p:txBody>
      </p:sp>
      <p:sp>
        <p:nvSpPr>
          <p:cNvPr id="19" name="TextBox 18">
            <a:extLst>
              <a:ext uri="{FF2B5EF4-FFF2-40B4-BE49-F238E27FC236}">
                <a16:creationId xmlns="" xmlns:a16="http://schemas.microsoft.com/office/drawing/2014/main" id="{46D0516E-CFB3-297B-FD6A-D03CFD942F08}"/>
              </a:ext>
            </a:extLst>
          </p:cNvPr>
          <p:cNvSpPr txBox="1"/>
          <p:nvPr/>
        </p:nvSpPr>
        <p:spPr>
          <a:xfrm>
            <a:off x="7412811" y="2831905"/>
            <a:ext cx="1408061" cy="291830"/>
          </a:xfrm>
          <a:prstGeom prst="rect">
            <a:avLst/>
          </a:prstGeom>
          <a:noFill/>
        </p:spPr>
        <p:txBody>
          <a:bodyPr wrap="square" lIns="75648" tIns="37824" rIns="75648" bIns="37824">
            <a:spAutoFit/>
          </a:bodyPr>
          <a:lstStyle/>
          <a:p>
            <a:pPr algn="ctr"/>
            <a:r>
              <a:rPr lang="en-US" b="1" dirty="0">
                <a:solidFill>
                  <a:srgbClr val="3B3535"/>
                </a:solidFill>
                <a:latin typeface="Sora Semi Bold" pitchFamily="34" charset="0"/>
                <a:ea typeface="Sora Semi Bold" pitchFamily="34" charset="-122"/>
                <a:cs typeface="Sora Semi Bold" pitchFamily="34" charset="-120"/>
              </a:rPr>
              <a:t>Microphone</a:t>
            </a:r>
            <a:endParaRPr lang="en-US" b="1" dirty="0"/>
          </a:p>
        </p:txBody>
      </p:sp>
      <p:pic>
        <p:nvPicPr>
          <p:cNvPr id="22" name="Picture 21">
            <a:extLst>
              <a:ext uri="{FF2B5EF4-FFF2-40B4-BE49-F238E27FC236}">
                <a16:creationId xmlns="" xmlns:a16="http://schemas.microsoft.com/office/drawing/2014/main" id="{2D00CE6B-F41F-4E25-F3F3-79DEFA2E4FA7}"/>
              </a:ext>
            </a:extLst>
          </p:cNvPr>
          <p:cNvPicPr>
            <a:picLocks noChangeAspect="1"/>
          </p:cNvPicPr>
          <p:nvPr/>
        </p:nvPicPr>
        <p:blipFill>
          <a:blip r:embed="rId7"/>
          <a:stretch>
            <a:fillRect/>
          </a:stretch>
        </p:blipFill>
        <p:spPr>
          <a:xfrm>
            <a:off x="7016629" y="3618213"/>
            <a:ext cx="2216943" cy="1490000"/>
          </a:xfrm>
          <a:prstGeom prst="rect">
            <a:avLst/>
          </a:prstGeom>
        </p:spPr>
      </p:pic>
      <p:sp>
        <p:nvSpPr>
          <p:cNvPr id="23" name="TextBox 22">
            <a:extLst>
              <a:ext uri="{FF2B5EF4-FFF2-40B4-BE49-F238E27FC236}">
                <a16:creationId xmlns="" xmlns:a16="http://schemas.microsoft.com/office/drawing/2014/main" id="{BC09F6C3-070A-930E-0429-943DC1390E52}"/>
              </a:ext>
            </a:extLst>
          </p:cNvPr>
          <p:cNvSpPr txBox="1"/>
          <p:nvPr/>
        </p:nvSpPr>
        <p:spPr>
          <a:xfrm>
            <a:off x="7536307" y="5219197"/>
            <a:ext cx="1177586" cy="291830"/>
          </a:xfrm>
          <a:prstGeom prst="rect">
            <a:avLst/>
          </a:prstGeom>
          <a:noFill/>
        </p:spPr>
        <p:txBody>
          <a:bodyPr wrap="square" lIns="75648" tIns="37824" rIns="75648" bIns="37824">
            <a:spAutoFit/>
          </a:bodyPr>
          <a:lstStyle/>
          <a:p>
            <a:pPr algn="ctr"/>
            <a:r>
              <a:rPr lang="en-US" b="1" dirty="0"/>
              <a:t>Scanner</a:t>
            </a:r>
          </a:p>
        </p:txBody>
      </p:sp>
      <p:sp>
        <p:nvSpPr>
          <p:cNvPr id="3" name="Footer Placeholder 2"/>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5475030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7106" y="798025"/>
            <a:ext cx="62323" cy="8936"/>
          </a:xfrm>
          <a:custGeom>
            <a:avLst/>
            <a:gdLst/>
            <a:ahLst/>
            <a:cxnLst/>
            <a:rect l="l" t="t" r="r" b="b"/>
            <a:pathLst>
              <a:path w="56515" h="10794">
                <a:moveTo>
                  <a:pt x="56387" y="0"/>
                </a:moveTo>
                <a:lnTo>
                  <a:pt x="0" y="0"/>
                </a:lnTo>
                <a:lnTo>
                  <a:pt x="0" y="10667"/>
                </a:lnTo>
                <a:lnTo>
                  <a:pt x="56387" y="10667"/>
                </a:lnTo>
                <a:lnTo>
                  <a:pt x="56387" y="0"/>
                </a:lnTo>
                <a:close/>
              </a:path>
            </a:pathLst>
          </a:custGeom>
          <a:solidFill>
            <a:srgbClr val="000000"/>
          </a:solidFill>
        </p:spPr>
        <p:txBody>
          <a:bodyPr wrap="square" lIns="0" tIns="0" rIns="0" bIns="0" rtlCol="0"/>
          <a:lstStyle/>
          <a:p>
            <a:endParaRPr/>
          </a:p>
        </p:txBody>
      </p:sp>
      <p:sp>
        <p:nvSpPr>
          <p:cNvPr id="3" name="object 3"/>
          <p:cNvSpPr txBox="1"/>
          <p:nvPr/>
        </p:nvSpPr>
        <p:spPr>
          <a:xfrm>
            <a:off x="706420" y="371935"/>
            <a:ext cx="8480895" cy="5196615"/>
          </a:xfrm>
          <a:prstGeom prst="rect">
            <a:avLst/>
          </a:prstGeom>
        </p:spPr>
        <p:txBody>
          <a:bodyPr vert="horz" wrap="square" lIns="0" tIns="12700" rIns="0" bIns="0" rtlCol="0">
            <a:spAutoFit/>
          </a:bodyPr>
          <a:lstStyle/>
          <a:p>
            <a:pPr marL="12700">
              <a:lnSpc>
                <a:spcPct val="100000"/>
              </a:lnSpc>
              <a:spcBef>
                <a:spcPts val="100"/>
              </a:spcBef>
            </a:pPr>
            <a:r>
              <a:rPr sz="2400" u="sng" dirty="0">
                <a:solidFill>
                  <a:srgbClr val="C00000"/>
                </a:solidFill>
                <a:uFill>
                  <a:solidFill>
                    <a:srgbClr val="C00000"/>
                  </a:solidFill>
                </a:uFill>
                <a:latin typeface="Times New Roman"/>
                <a:cs typeface="Times New Roman"/>
              </a:rPr>
              <a:t>Other</a:t>
            </a:r>
            <a:r>
              <a:rPr sz="2400" u="sng" spc="-15" dirty="0">
                <a:solidFill>
                  <a:srgbClr val="C00000"/>
                </a:solidFill>
                <a:uFill>
                  <a:solidFill>
                    <a:srgbClr val="C00000"/>
                  </a:solidFill>
                </a:uFill>
                <a:latin typeface="Times New Roman"/>
                <a:cs typeface="Times New Roman"/>
              </a:rPr>
              <a:t> </a:t>
            </a:r>
            <a:r>
              <a:rPr sz="2400" u="sng" dirty="0">
                <a:solidFill>
                  <a:srgbClr val="C00000"/>
                </a:solidFill>
                <a:uFill>
                  <a:solidFill>
                    <a:srgbClr val="C00000"/>
                  </a:solidFill>
                </a:uFill>
                <a:latin typeface="Times New Roman"/>
                <a:cs typeface="Times New Roman"/>
              </a:rPr>
              <a:t>functions</a:t>
            </a:r>
            <a:r>
              <a:rPr sz="2400" u="sng" spc="-30" dirty="0">
                <a:solidFill>
                  <a:srgbClr val="C00000"/>
                </a:solidFill>
                <a:uFill>
                  <a:solidFill>
                    <a:srgbClr val="C00000"/>
                  </a:solidFill>
                </a:uFill>
                <a:latin typeface="Times New Roman"/>
                <a:cs typeface="Times New Roman"/>
              </a:rPr>
              <a:t> </a:t>
            </a:r>
            <a:r>
              <a:rPr sz="2400" u="sng" dirty="0">
                <a:solidFill>
                  <a:srgbClr val="C00000"/>
                </a:solidFill>
                <a:uFill>
                  <a:solidFill>
                    <a:srgbClr val="C00000"/>
                  </a:solidFill>
                </a:uFill>
                <a:latin typeface="Times New Roman"/>
                <a:cs typeface="Times New Roman"/>
              </a:rPr>
              <a:t>that</a:t>
            </a:r>
            <a:r>
              <a:rPr sz="2400" u="sng" spc="-20" dirty="0">
                <a:solidFill>
                  <a:srgbClr val="C00000"/>
                </a:solidFill>
                <a:uFill>
                  <a:solidFill>
                    <a:srgbClr val="C00000"/>
                  </a:solidFill>
                </a:uFill>
                <a:latin typeface="Times New Roman"/>
                <a:cs typeface="Times New Roman"/>
              </a:rPr>
              <a:t> </a:t>
            </a:r>
            <a:r>
              <a:rPr sz="2400" u="sng" dirty="0">
                <a:solidFill>
                  <a:srgbClr val="C00000"/>
                </a:solidFill>
                <a:uFill>
                  <a:solidFill>
                    <a:srgbClr val="C00000"/>
                  </a:solidFill>
                </a:uFill>
                <a:latin typeface="Times New Roman"/>
                <a:cs typeface="Times New Roman"/>
              </a:rPr>
              <a:t>are</a:t>
            </a:r>
            <a:r>
              <a:rPr sz="2400" u="sng" spc="-25" dirty="0">
                <a:solidFill>
                  <a:srgbClr val="C00000"/>
                </a:solidFill>
                <a:uFill>
                  <a:solidFill>
                    <a:srgbClr val="C00000"/>
                  </a:solidFill>
                </a:uFill>
                <a:latin typeface="Times New Roman"/>
                <a:cs typeface="Times New Roman"/>
              </a:rPr>
              <a:t> </a:t>
            </a:r>
            <a:r>
              <a:rPr sz="2400" u="sng" dirty="0">
                <a:solidFill>
                  <a:srgbClr val="C00000"/>
                </a:solidFill>
                <a:uFill>
                  <a:solidFill>
                    <a:srgbClr val="C00000"/>
                  </a:solidFill>
                </a:uFill>
                <a:latin typeface="Times New Roman"/>
                <a:cs typeface="Times New Roman"/>
              </a:rPr>
              <a:t>used to</a:t>
            </a:r>
            <a:r>
              <a:rPr sz="2400" u="sng" spc="-15" dirty="0">
                <a:solidFill>
                  <a:srgbClr val="C00000"/>
                </a:solidFill>
                <a:uFill>
                  <a:solidFill>
                    <a:srgbClr val="C00000"/>
                  </a:solidFill>
                </a:uFill>
                <a:latin typeface="Times New Roman"/>
                <a:cs typeface="Times New Roman"/>
              </a:rPr>
              <a:t> </a:t>
            </a:r>
            <a:r>
              <a:rPr sz="2400" u="sng" dirty="0">
                <a:solidFill>
                  <a:srgbClr val="C00000"/>
                </a:solidFill>
                <a:uFill>
                  <a:solidFill>
                    <a:srgbClr val="C00000"/>
                  </a:solidFill>
                </a:uFill>
                <a:latin typeface="Times New Roman"/>
                <a:cs typeface="Times New Roman"/>
              </a:rPr>
              <a:t>read</a:t>
            </a:r>
            <a:r>
              <a:rPr sz="2400" u="sng" spc="-15" dirty="0">
                <a:solidFill>
                  <a:srgbClr val="C00000"/>
                </a:solidFill>
                <a:uFill>
                  <a:solidFill>
                    <a:srgbClr val="C00000"/>
                  </a:solidFill>
                </a:uFill>
                <a:latin typeface="Times New Roman"/>
                <a:cs typeface="Times New Roman"/>
              </a:rPr>
              <a:t> </a:t>
            </a:r>
            <a:r>
              <a:rPr sz="2400" u="sng" dirty="0">
                <a:solidFill>
                  <a:srgbClr val="C00000"/>
                </a:solidFill>
                <a:uFill>
                  <a:solidFill>
                    <a:srgbClr val="C00000"/>
                  </a:solidFill>
                </a:uFill>
                <a:latin typeface="Times New Roman"/>
                <a:cs typeface="Times New Roman"/>
              </a:rPr>
              <a:t>single</a:t>
            </a:r>
            <a:r>
              <a:rPr sz="2400" u="sng" spc="-25" dirty="0">
                <a:solidFill>
                  <a:srgbClr val="C00000"/>
                </a:solidFill>
                <a:uFill>
                  <a:solidFill>
                    <a:srgbClr val="C00000"/>
                  </a:solidFill>
                </a:uFill>
                <a:latin typeface="Times New Roman"/>
                <a:cs typeface="Times New Roman"/>
              </a:rPr>
              <a:t> </a:t>
            </a:r>
            <a:r>
              <a:rPr sz="2400" u="sng" spc="-10" dirty="0">
                <a:solidFill>
                  <a:srgbClr val="C00000"/>
                </a:solidFill>
                <a:uFill>
                  <a:solidFill>
                    <a:srgbClr val="C00000"/>
                  </a:solidFill>
                </a:uFill>
                <a:latin typeface="Times New Roman"/>
                <a:cs typeface="Times New Roman"/>
              </a:rPr>
              <a:t>character</a:t>
            </a:r>
            <a:endParaRPr sz="2400" dirty="0">
              <a:latin typeface="Times New Roman"/>
              <a:cs typeface="Times New Roman"/>
            </a:endParaRPr>
          </a:p>
          <a:p>
            <a:pPr marL="352425" indent="-339725">
              <a:lnSpc>
                <a:spcPct val="100000"/>
              </a:lnSpc>
              <a:spcBef>
                <a:spcPts val="1455"/>
              </a:spcBef>
              <a:buClr>
                <a:srgbClr val="DDDDDD"/>
              </a:buClr>
              <a:buSzPct val="80555"/>
              <a:buFont typeface="Segoe UI Symbol"/>
              <a:buChar char="⚫"/>
              <a:tabLst>
                <a:tab pos="352425" algn="l"/>
              </a:tabLst>
            </a:pPr>
            <a:r>
              <a:rPr sz="2400" dirty="0">
                <a:latin typeface="Times New Roman"/>
                <a:cs typeface="Times New Roman"/>
              </a:rPr>
              <a:t>Other</a:t>
            </a:r>
            <a:r>
              <a:rPr sz="2400" spc="-30" dirty="0">
                <a:latin typeface="Times New Roman"/>
                <a:cs typeface="Times New Roman"/>
              </a:rPr>
              <a:t> </a:t>
            </a:r>
            <a:r>
              <a:rPr sz="2400" dirty="0">
                <a:latin typeface="Times New Roman"/>
                <a:cs typeface="Times New Roman"/>
              </a:rPr>
              <a:t>functions</a:t>
            </a:r>
            <a:r>
              <a:rPr sz="2400" spc="-45" dirty="0">
                <a:latin typeface="Times New Roman"/>
                <a:cs typeface="Times New Roman"/>
              </a:rPr>
              <a:t> </a:t>
            </a:r>
            <a:r>
              <a:rPr sz="2400" dirty="0">
                <a:latin typeface="Times New Roman"/>
                <a:cs typeface="Times New Roman"/>
              </a:rPr>
              <a:t>that</a:t>
            </a:r>
            <a:r>
              <a:rPr sz="2400" spc="-40" dirty="0">
                <a:latin typeface="Times New Roman"/>
                <a:cs typeface="Times New Roman"/>
              </a:rPr>
              <a:t> </a:t>
            </a:r>
            <a:r>
              <a:rPr sz="2400" dirty="0">
                <a:latin typeface="Times New Roman"/>
                <a:cs typeface="Times New Roman"/>
              </a:rPr>
              <a:t>are</a:t>
            </a:r>
            <a:r>
              <a:rPr sz="2400" spc="-25" dirty="0">
                <a:latin typeface="Times New Roman"/>
                <a:cs typeface="Times New Roman"/>
              </a:rPr>
              <a:t> </a:t>
            </a:r>
            <a:r>
              <a:rPr sz="2400" dirty="0">
                <a:latin typeface="Times New Roman"/>
                <a:cs typeface="Times New Roman"/>
              </a:rPr>
              <a:t>used</a:t>
            </a:r>
            <a:r>
              <a:rPr sz="2400" spc="-35" dirty="0">
                <a:latin typeface="Times New Roman"/>
                <a:cs typeface="Times New Roman"/>
              </a:rPr>
              <a:t> </a:t>
            </a:r>
            <a:r>
              <a:rPr sz="2400" dirty="0">
                <a:latin typeface="Times New Roman"/>
                <a:cs typeface="Times New Roman"/>
              </a:rPr>
              <a:t>to</a:t>
            </a:r>
            <a:r>
              <a:rPr sz="2400" spc="-30" dirty="0">
                <a:latin typeface="Times New Roman"/>
                <a:cs typeface="Times New Roman"/>
              </a:rPr>
              <a:t> </a:t>
            </a:r>
            <a:r>
              <a:rPr sz="2400" dirty="0">
                <a:latin typeface="Times New Roman"/>
                <a:cs typeface="Times New Roman"/>
              </a:rPr>
              <a:t>read</a:t>
            </a:r>
            <a:r>
              <a:rPr sz="2400" spc="-40" dirty="0">
                <a:latin typeface="Times New Roman"/>
                <a:cs typeface="Times New Roman"/>
              </a:rPr>
              <a:t> </a:t>
            </a:r>
            <a:r>
              <a:rPr sz="2400" dirty="0">
                <a:latin typeface="Times New Roman"/>
                <a:cs typeface="Times New Roman"/>
              </a:rPr>
              <a:t>single</a:t>
            </a:r>
            <a:r>
              <a:rPr sz="2400" spc="-35" dirty="0">
                <a:latin typeface="Times New Roman"/>
                <a:cs typeface="Times New Roman"/>
              </a:rPr>
              <a:t> </a:t>
            </a:r>
            <a:r>
              <a:rPr sz="2400" dirty="0">
                <a:latin typeface="Times New Roman"/>
                <a:cs typeface="Times New Roman"/>
              </a:rPr>
              <a:t>variables</a:t>
            </a:r>
            <a:r>
              <a:rPr sz="2400" spc="-40" dirty="0">
                <a:latin typeface="Times New Roman"/>
                <a:cs typeface="Times New Roman"/>
              </a:rPr>
              <a:t> </a:t>
            </a:r>
            <a:r>
              <a:rPr sz="2400" dirty="0">
                <a:latin typeface="Times New Roman"/>
                <a:cs typeface="Times New Roman"/>
              </a:rPr>
              <a:t>are</a:t>
            </a:r>
            <a:r>
              <a:rPr sz="2400" spc="-35" dirty="0">
                <a:latin typeface="Times New Roman"/>
                <a:cs typeface="Times New Roman"/>
              </a:rPr>
              <a:t> </a:t>
            </a:r>
            <a:r>
              <a:rPr sz="2400" dirty="0">
                <a:latin typeface="Times New Roman"/>
                <a:cs typeface="Times New Roman"/>
              </a:rPr>
              <a:t>(available</a:t>
            </a:r>
            <a:r>
              <a:rPr sz="2400" spc="-50" dirty="0">
                <a:latin typeface="Times New Roman"/>
                <a:cs typeface="Times New Roman"/>
              </a:rPr>
              <a:t> </a:t>
            </a:r>
            <a:r>
              <a:rPr sz="2400" dirty="0">
                <a:latin typeface="Times New Roman"/>
                <a:cs typeface="Times New Roman"/>
              </a:rPr>
              <a:t>in</a:t>
            </a:r>
            <a:r>
              <a:rPr sz="2400" spc="-35" dirty="0">
                <a:latin typeface="Times New Roman"/>
                <a:cs typeface="Times New Roman"/>
              </a:rPr>
              <a:t> </a:t>
            </a:r>
            <a:r>
              <a:rPr sz="2400" b="1" spc="-10" dirty="0">
                <a:latin typeface="Times New Roman"/>
                <a:cs typeface="Times New Roman"/>
              </a:rPr>
              <a:t>conio.h</a:t>
            </a:r>
            <a:r>
              <a:rPr sz="2400" spc="-10" dirty="0">
                <a:latin typeface="Times New Roman"/>
                <a:cs typeface="Times New Roman"/>
              </a:rPr>
              <a:t>):</a:t>
            </a:r>
            <a:endParaRPr sz="2400" dirty="0">
              <a:latin typeface="Times New Roman"/>
              <a:cs typeface="Times New Roman"/>
            </a:endParaRPr>
          </a:p>
          <a:p>
            <a:pPr marL="295910" indent="-283210">
              <a:lnSpc>
                <a:spcPct val="100000"/>
              </a:lnSpc>
              <a:spcBef>
                <a:spcPts val="1895"/>
              </a:spcBef>
              <a:buClr>
                <a:srgbClr val="DDDDDD"/>
              </a:buClr>
              <a:buSzPct val="80555"/>
              <a:buFont typeface="Segoe UI Symbol"/>
              <a:buChar char="⚫"/>
              <a:tabLst>
                <a:tab pos="295910" algn="l"/>
              </a:tabLst>
            </a:pPr>
            <a:r>
              <a:rPr sz="2400" b="1" dirty="0">
                <a:latin typeface="Times New Roman"/>
                <a:cs typeface="Times New Roman"/>
              </a:rPr>
              <a:t>getch():</a:t>
            </a:r>
            <a:r>
              <a:rPr sz="2400" b="1" spc="360" dirty="0">
                <a:latin typeface="Times New Roman"/>
                <a:cs typeface="Times New Roman"/>
              </a:rPr>
              <a:t> </a:t>
            </a:r>
            <a:r>
              <a:rPr sz="2400" dirty="0">
                <a:latin typeface="Times New Roman"/>
                <a:cs typeface="Times New Roman"/>
              </a:rPr>
              <a:t>Enables</a:t>
            </a:r>
            <a:r>
              <a:rPr sz="2400" spc="375" dirty="0">
                <a:latin typeface="Times New Roman"/>
                <a:cs typeface="Times New Roman"/>
              </a:rPr>
              <a:t> </a:t>
            </a:r>
            <a:r>
              <a:rPr sz="2400" dirty="0">
                <a:latin typeface="Times New Roman"/>
                <a:cs typeface="Times New Roman"/>
              </a:rPr>
              <a:t>the</a:t>
            </a:r>
            <a:r>
              <a:rPr sz="2400" spc="380" dirty="0">
                <a:latin typeface="Times New Roman"/>
                <a:cs typeface="Times New Roman"/>
              </a:rPr>
              <a:t> </a:t>
            </a:r>
            <a:r>
              <a:rPr sz="2400" dirty="0">
                <a:latin typeface="Times New Roman"/>
                <a:cs typeface="Times New Roman"/>
              </a:rPr>
              <a:t>user</a:t>
            </a:r>
            <a:r>
              <a:rPr sz="2400" spc="375" dirty="0">
                <a:latin typeface="Times New Roman"/>
                <a:cs typeface="Times New Roman"/>
              </a:rPr>
              <a:t> </a:t>
            </a:r>
            <a:r>
              <a:rPr sz="2400" dirty="0">
                <a:latin typeface="Times New Roman"/>
                <a:cs typeface="Times New Roman"/>
              </a:rPr>
              <a:t>to</a:t>
            </a:r>
            <a:r>
              <a:rPr sz="2400" spc="360" dirty="0">
                <a:latin typeface="Times New Roman"/>
                <a:cs typeface="Times New Roman"/>
              </a:rPr>
              <a:t> </a:t>
            </a:r>
            <a:r>
              <a:rPr sz="2400" dirty="0">
                <a:latin typeface="Times New Roman"/>
                <a:cs typeface="Times New Roman"/>
              </a:rPr>
              <a:t>enter</a:t>
            </a:r>
            <a:r>
              <a:rPr sz="2400" spc="380" dirty="0">
                <a:latin typeface="Times New Roman"/>
                <a:cs typeface="Times New Roman"/>
              </a:rPr>
              <a:t> </a:t>
            </a:r>
            <a:r>
              <a:rPr sz="2400" dirty="0">
                <a:latin typeface="Times New Roman"/>
                <a:cs typeface="Times New Roman"/>
              </a:rPr>
              <a:t>only</a:t>
            </a:r>
            <a:r>
              <a:rPr sz="2400" spc="385" dirty="0">
                <a:latin typeface="Times New Roman"/>
                <a:cs typeface="Times New Roman"/>
              </a:rPr>
              <a:t> </a:t>
            </a:r>
            <a:r>
              <a:rPr sz="2400" dirty="0">
                <a:latin typeface="Times New Roman"/>
                <a:cs typeface="Times New Roman"/>
              </a:rPr>
              <a:t>one</a:t>
            </a:r>
            <a:r>
              <a:rPr sz="2400" spc="380" dirty="0">
                <a:latin typeface="Times New Roman"/>
                <a:cs typeface="Times New Roman"/>
              </a:rPr>
              <a:t> </a:t>
            </a:r>
            <a:r>
              <a:rPr sz="2400" dirty="0">
                <a:latin typeface="Times New Roman"/>
                <a:cs typeface="Times New Roman"/>
              </a:rPr>
              <a:t>character</a:t>
            </a:r>
            <a:r>
              <a:rPr sz="2400" spc="370" dirty="0">
                <a:latin typeface="Times New Roman"/>
                <a:cs typeface="Times New Roman"/>
              </a:rPr>
              <a:t> </a:t>
            </a:r>
            <a:r>
              <a:rPr sz="2400" dirty="0">
                <a:latin typeface="Times New Roman"/>
                <a:cs typeface="Times New Roman"/>
              </a:rPr>
              <a:t>through</a:t>
            </a:r>
            <a:r>
              <a:rPr sz="2400" spc="365" dirty="0">
                <a:latin typeface="Times New Roman"/>
                <a:cs typeface="Times New Roman"/>
              </a:rPr>
              <a:t> </a:t>
            </a:r>
            <a:r>
              <a:rPr sz="2400" dirty="0">
                <a:latin typeface="Times New Roman"/>
                <a:cs typeface="Times New Roman"/>
              </a:rPr>
              <a:t>the</a:t>
            </a:r>
            <a:r>
              <a:rPr sz="2400" spc="375" dirty="0">
                <a:latin typeface="Times New Roman"/>
                <a:cs typeface="Times New Roman"/>
              </a:rPr>
              <a:t> </a:t>
            </a:r>
            <a:r>
              <a:rPr sz="2400" spc="-10" dirty="0">
                <a:latin typeface="Times New Roman"/>
                <a:cs typeface="Times New Roman"/>
              </a:rPr>
              <a:t>keyboard</a:t>
            </a:r>
            <a:endParaRPr sz="2400" dirty="0">
              <a:latin typeface="Times New Roman"/>
              <a:cs typeface="Times New Roman"/>
            </a:endParaRPr>
          </a:p>
          <a:p>
            <a:pPr marL="295910" algn="just">
              <a:lnSpc>
                <a:spcPct val="100000"/>
              </a:lnSpc>
              <a:spcBef>
                <a:spcPts val="1300"/>
              </a:spcBef>
            </a:pPr>
            <a:r>
              <a:rPr sz="2400" dirty="0">
                <a:latin typeface="Times New Roman"/>
                <a:cs typeface="Times New Roman"/>
              </a:rPr>
              <a:t>without</a:t>
            </a:r>
            <a:r>
              <a:rPr sz="2400" spc="-25" dirty="0">
                <a:latin typeface="Times New Roman"/>
                <a:cs typeface="Times New Roman"/>
              </a:rPr>
              <a:t> </a:t>
            </a:r>
            <a:r>
              <a:rPr sz="2400" dirty="0">
                <a:latin typeface="Times New Roman"/>
                <a:cs typeface="Times New Roman"/>
              </a:rPr>
              <a:t>pressing</a:t>
            </a:r>
            <a:r>
              <a:rPr sz="2400" spc="-10"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enter</a:t>
            </a:r>
            <a:r>
              <a:rPr sz="2400" spc="-50" dirty="0">
                <a:latin typeface="Times New Roman"/>
                <a:cs typeface="Times New Roman"/>
              </a:rPr>
              <a:t> </a:t>
            </a:r>
            <a:r>
              <a:rPr sz="2400" spc="-20" dirty="0">
                <a:latin typeface="Times New Roman"/>
                <a:cs typeface="Times New Roman"/>
              </a:rPr>
              <a:t>key.</a:t>
            </a:r>
            <a:endParaRPr sz="2400" dirty="0">
              <a:latin typeface="Times New Roman"/>
              <a:cs typeface="Times New Roman"/>
            </a:endParaRPr>
          </a:p>
          <a:p>
            <a:pPr marL="295910" marR="5080" indent="-283845" algn="just">
              <a:lnSpc>
                <a:spcPct val="160000"/>
              </a:lnSpc>
              <a:spcBef>
                <a:spcPts val="600"/>
              </a:spcBef>
              <a:buClr>
                <a:srgbClr val="DDDDDD"/>
              </a:buClr>
              <a:buSzPct val="80555"/>
              <a:buFont typeface="Segoe UI Symbol"/>
              <a:buChar char="⚫"/>
              <a:tabLst>
                <a:tab pos="295910" algn="l"/>
              </a:tabLst>
            </a:pPr>
            <a:r>
              <a:rPr sz="2400" b="1" dirty="0">
                <a:latin typeface="Times New Roman"/>
                <a:cs typeface="Times New Roman"/>
              </a:rPr>
              <a:t>getche():</a:t>
            </a:r>
            <a:r>
              <a:rPr sz="2400" b="1" spc="290" dirty="0">
                <a:latin typeface="Times New Roman"/>
                <a:cs typeface="Times New Roman"/>
              </a:rPr>
              <a:t> </a:t>
            </a:r>
            <a:r>
              <a:rPr sz="2400" dirty="0">
                <a:latin typeface="Times New Roman"/>
                <a:cs typeface="Times New Roman"/>
              </a:rPr>
              <a:t>Enables</a:t>
            </a:r>
            <a:r>
              <a:rPr sz="2400" spc="300" dirty="0">
                <a:latin typeface="Times New Roman"/>
                <a:cs typeface="Times New Roman"/>
              </a:rPr>
              <a:t> </a:t>
            </a:r>
            <a:r>
              <a:rPr sz="2400" dirty="0">
                <a:latin typeface="Times New Roman"/>
                <a:cs typeface="Times New Roman"/>
              </a:rPr>
              <a:t>the</a:t>
            </a:r>
            <a:r>
              <a:rPr sz="2400" spc="300" dirty="0">
                <a:latin typeface="Times New Roman"/>
                <a:cs typeface="Times New Roman"/>
              </a:rPr>
              <a:t> </a:t>
            </a:r>
            <a:r>
              <a:rPr sz="2400" dirty="0">
                <a:latin typeface="Times New Roman"/>
                <a:cs typeface="Times New Roman"/>
              </a:rPr>
              <a:t>user</a:t>
            </a:r>
            <a:r>
              <a:rPr sz="2400" spc="290" dirty="0">
                <a:latin typeface="Times New Roman"/>
                <a:cs typeface="Times New Roman"/>
              </a:rPr>
              <a:t> </a:t>
            </a:r>
            <a:r>
              <a:rPr sz="2400" dirty="0">
                <a:latin typeface="Times New Roman"/>
                <a:cs typeface="Times New Roman"/>
              </a:rPr>
              <a:t>to</a:t>
            </a:r>
            <a:r>
              <a:rPr sz="2400" spc="295" dirty="0">
                <a:latin typeface="Times New Roman"/>
                <a:cs typeface="Times New Roman"/>
              </a:rPr>
              <a:t> </a:t>
            </a:r>
            <a:r>
              <a:rPr sz="2400" dirty="0">
                <a:latin typeface="Times New Roman"/>
                <a:cs typeface="Times New Roman"/>
              </a:rPr>
              <a:t>enter</a:t>
            </a:r>
            <a:r>
              <a:rPr sz="2400" spc="300" dirty="0">
                <a:latin typeface="Times New Roman"/>
                <a:cs typeface="Times New Roman"/>
              </a:rPr>
              <a:t> </a:t>
            </a:r>
            <a:r>
              <a:rPr sz="2400" dirty="0">
                <a:latin typeface="Times New Roman"/>
                <a:cs typeface="Times New Roman"/>
              </a:rPr>
              <a:t>only</a:t>
            </a:r>
            <a:r>
              <a:rPr sz="2400" spc="315" dirty="0">
                <a:latin typeface="Times New Roman"/>
                <a:cs typeface="Times New Roman"/>
              </a:rPr>
              <a:t> </a:t>
            </a:r>
            <a:r>
              <a:rPr sz="2400" dirty="0">
                <a:latin typeface="Times New Roman"/>
                <a:cs typeface="Times New Roman"/>
              </a:rPr>
              <a:t>one</a:t>
            </a:r>
            <a:r>
              <a:rPr sz="2400" spc="300" dirty="0">
                <a:latin typeface="Times New Roman"/>
                <a:cs typeface="Times New Roman"/>
              </a:rPr>
              <a:t> </a:t>
            </a:r>
            <a:r>
              <a:rPr sz="2400" dirty="0">
                <a:latin typeface="Times New Roman"/>
                <a:cs typeface="Times New Roman"/>
              </a:rPr>
              <a:t>character</a:t>
            </a:r>
            <a:r>
              <a:rPr sz="2400" spc="295" dirty="0">
                <a:latin typeface="Times New Roman"/>
                <a:cs typeface="Times New Roman"/>
              </a:rPr>
              <a:t> </a:t>
            </a:r>
            <a:r>
              <a:rPr sz="2400" dirty="0">
                <a:latin typeface="Times New Roman"/>
                <a:cs typeface="Times New Roman"/>
              </a:rPr>
              <a:t>through</a:t>
            </a:r>
            <a:r>
              <a:rPr sz="2400" spc="290" dirty="0">
                <a:latin typeface="Times New Roman"/>
                <a:cs typeface="Times New Roman"/>
              </a:rPr>
              <a:t> </a:t>
            </a:r>
            <a:r>
              <a:rPr sz="2400" dirty="0">
                <a:latin typeface="Times New Roman"/>
                <a:cs typeface="Times New Roman"/>
              </a:rPr>
              <a:t>the</a:t>
            </a:r>
            <a:r>
              <a:rPr sz="2400" spc="295" dirty="0">
                <a:latin typeface="Times New Roman"/>
                <a:cs typeface="Times New Roman"/>
              </a:rPr>
              <a:t> </a:t>
            </a:r>
            <a:r>
              <a:rPr sz="2400" spc="-10" dirty="0">
                <a:latin typeface="Times New Roman"/>
                <a:cs typeface="Times New Roman"/>
              </a:rPr>
              <a:t>keyboard </a:t>
            </a:r>
            <a:r>
              <a:rPr sz="2400" dirty="0">
                <a:latin typeface="Times New Roman"/>
                <a:cs typeface="Times New Roman"/>
              </a:rPr>
              <a:t>without</a:t>
            </a:r>
            <a:r>
              <a:rPr sz="2400" spc="50" dirty="0">
                <a:latin typeface="Times New Roman"/>
                <a:cs typeface="Times New Roman"/>
              </a:rPr>
              <a:t> </a:t>
            </a:r>
            <a:r>
              <a:rPr sz="2400" dirty="0">
                <a:latin typeface="Times New Roman"/>
                <a:cs typeface="Times New Roman"/>
              </a:rPr>
              <a:t>pressing</a:t>
            </a:r>
            <a:r>
              <a:rPr sz="2400" spc="40" dirty="0">
                <a:latin typeface="Times New Roman"/>
                <a:cs typeface="Times New Roman"/>
              </a:rPr>
              <a:t> </a:t>
            </a:r>
            <a:r>
              <a:rPr sz="2400" dirty="0">
                <a:latin typeface="Times New Roman"/>
                <a:cs typeface="Times New Roman"/>
              </a:rPr>
              <a:t>the</a:t>
            </a:r>
            <a:r>
              <a:rPr sz="2400" spc="50" dirty="0">
                <a:latin typeface="Times New Roman"/>
                <a:cs typeface="Times New Roman"/>
              </a:rPr>
              <a:t> </a:t>
            </a:r>
            <a:r>
              <a:rPr sz="2400" dirty="0">
                <a:latin typeface="Times New Roman"/>
                <a:cs typeface="Times New Roman"/>
              </a:rPr>
              <a:t>enter</a:t>
            </a:r>
            <a:r>
              <a:rPr sz="2400" spc="45" dirty="0">
                <a:latin typeface="Times New Roman"/>
                <a:cs typeface="Times New Roman"/>
              </a:rPr>
              <a:t> </a:t>
            </a:r>
            <a:r>
              <a:rPr sz="2400" dirty="0">
                <a:latin typeface="Times New Roman"/>
                <a:cs typeface="Times New Roman"/>
              </a:rPr>
              <a:t>key,</a:t>
            </a:r>
            <a:r>
              <a:rPr sz="2400" spc="40" dirty="0">
                <a:latin typeface="Times New Roman"/>
                <a:cs typeface="Times New Roman"/>
              </a:rPr>
              <a:t> </a:t>
            </a:r>
            <a:r>
              <a:rPr sz="2400" dirty="0">
                <a:latin typeface="Times New Roman"/>
                <a:cs typeface="Times New Roman"/>
              </a:rPr>
              <a:t>and</a:t>
            </a:r>
            <a:r>
              <a:rPr sz="2400" spc="60" dirty="0">
                <a:latin typeface="Times New Roman"/>
                <a:cs typeface="Times New Roman"/>
              </a:rPr>
              <a:t> </a:t>
            </a:r>
            <a:r>
              <a:rPr sz="2400" dirty="0">
                <a:latin typeface="Times New Roman"/>
                <a:cs typeface="Times New Roman"/>
              </a:rPr>
              <a:t>will</a:t>
            </a:r>
            <a:r>
              <a:rPr sz="2400" spc="35" dirty="0">
                <a:latin typeface="Times New Roman"/>
                <a:cs typeface="Times New Roman"/>
              </a:rPr>
              <a:t> </a:t>
            </a:r>
            <a:r>
              <a:rPr sz="2400" b="1" dirty="0">
                <a:latin typeface="Times New Roman"/>
                <a:cs typeface="Times New Roman"/>
              </a:rPr>
              <a:t>echo</a:t>
            </a:r>
            <a:r>
              <a:rPr sz="2400" b="1" spc="40" dirty="0">
                <a:latin typeface="Times New Roman"/>
                <a:cs typeface="Times New Roman"/>
              </a:rPr>
              <a:t> </a:t>
            </a:r>
            <a:r>
              <a:rPr sz="2400" dirty="0">
                <a:latin typeface="Times New Roman"/>
                <a:cs typeface="Times New Roman"/>
              </a:rPr>
              <a:t>(display</a:t>
            </a:r>
            <a:r>
              <a:rPr sz="2400" spc="60" dirty="0">
                <a:latin typeface="Times New Roman"/>
                <a:cs typeface="Times New Roman"/>
              </a:rPr>
              <a:t> </a:t>
            </a:r>
            <a:r>
              <a:rPr sz="2400" dirty="0">
                <a:latin typeface="Times New Roman"/>
                <a:cs typeface="Times New Roman"/>
              </a:rPr>
              <a:t>on</a:t>
            </a:r>
            <a:r>
              <a:rPr sz="2400" spc="40" dirty="0">
                <a:latin typeface="Times New Roman"/>
                <a:cs typeface="Times New Roman"/>
              </a:rPr>
              <a:t> </a:t>
            </a:r>
            <a:r>
              <a:rPr sz="2400" dirty="0">
                <a:latin typeface="Times New Roman"/>
                <a:cs typeface="Times New Roman"/>
              </a:rPr>
              <a:t>monitor)</a:t>
            </a:r>
            <a:r>
              <a:rPr sz="2400" spc="45" dirty="0">
                <a:latin typeface="Times New Roman"/>
                <a:cs typeface="Times New Roman"/>
              </a:rPr>
              <a:t> </a:t>
            </a:r>
            <a:r>
              <a:rPr sz="2400" dirty="0">
                <a:latin typeface="Times New Roman"/>
                <a:cs typeface="Times New Roman"/>
              </a:rPr>
              <a:t>the</a:t>
            </a:r>
            <a:r>
              <a:rPr sz="2400" spc="55" dirty="0">
                <a:latin typeface="Times New Roman"/>
                <a:cs typeface="Times New Roman"/>
              </a:rPr>
              <a:t> </a:t>
            </a:r>
            <a:r>
              <a:rPr sz="2400" spc="-10" dirty="0">
                <a:latin typeface="Times New Roman"/>
                <a:cs typeface="Times New Roman"/>
              </a:rPr>
              <a:t>character </a:t>
            </a:r>
            <a:r>
              <a:rPr sz="2400" dirty="0">
                <a:latin typeface="Times New Roman"/>
                <a:cs typeface="Times New Roman"/>
              </a:rPr>
              <a:t>typed</a:t>
            </a:r>
            <a:r>
              <a:rPr sz="2400" spc="-60" dirty="0">
                <a:latin typeface="Times New Roman"/>
                <a:cs typeface="Times New Roman"/>
              </a:rPr>
              <a:t> </a:t>
            </a:r>
            <a:r>
              <a:rPr sz="2400" dirty="0">
                <a:latin typeface="Times New Roman"/>
                <a:cs typeface="Times New Roman"/>
              </a:rPr>
              <a:t>in.</a:t>
            </a:r>
            <a:r>
              <a:rPr sz="2400" spc="-10" dirty="0">
                <a:latin typeface="Times New Roman"/>
                <a:cs typeface="Times New Roman"/>
              </a:rPr>
              <a:t> </a:t>
            </a: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last</a:t>
            </a:r>
            <a:r>
              <a:rPr sz="2400" spc="-15" dirty="0">
                <a:latin typeface="Times New Roman"/>
                <a:cs typeface="Times New Roman"/>
              </a:rPr>
              <a:t> </a:t>
            </a:r>
            <a:r>
              <a:rPr sz="2400" dirty="0">
                <a:latin typeface="Times New Roman"/>
                <a:cs typeface="Times New Roman"/>
              </a:rPr>
              <a:t>letter</a:t>
            </a:r>
            <a:r>
              <a:rPr sz="2400" spc="-40" dirty="0">
                <a:latin typeface="Times New Roman"/>
                <a:cs typeface="Times New Roman"/>
              </a:rPr>
              <a:t> </a:t>
            </a:r>
            <a:r>
              <a:rPr sz="2400" spc="-10" dirty="0">
                <a:latin typeface="Times New Roman"/>
                <a:cs typeface="Times New Roman"/>
              </a:rPr>
              <a:t>‘e’</a:t>
            </a:r>
            <a:r>
              <a:rPr sz="2400" spc="-145" dirty="0">
                <a:latin typeface="Times New Roman"/>
                <a:cs typeface="Times New Roman"/>
              </a:rPr>
              <a:t> </a:t>
            </a:r>
            <a:r>
              <a:rPr sz="2400" dirty="0">
                <a:latin typeface="Times New Roman"/>
                <a:cs typeface="Times New Roman"/>
              </a:rPr>
              <a:t>in</a:t>
            </a:r>
            <a:r>
              <a:rPr sz="2400" spc="-20" dirty="0">
                <a:latin typeface="Times New Roman"/>
                <a:cs typeface="Times New Roman"/>
              </a:rPr>
              <a:t> </a:t>
            </a:r>
            <a:r>
              <a:rPr sz="2400" b="1" dirty="0">
                <a:latin typeface="Times New Roman"/>
                <a:cs typeface="Times New Roman"/>
              </a:rPr>
              <a:t>getche()</a:t>
            </a:r>
            <a:r>
              <a:rPr sz="2400" b="1" spc="-35" dirty="0">
                <a:latin typeface="Times New Roman"/>
                <a:cs typeface="Times New Roman"/>
              </a:rPr>
              <a:t> </a:t>
            </a:r>
            <a:r>
              <a:rPr sz="2400" dirty="0">
                <a:latin typeface="Times New Roman"/>
                <a:cs typeface="Times New Roman"/>
              </a:rPr>
              <a:t>stands</a:t>
            </a:r>
            <a:r>
              <a:rPr sz="2400" spc="-20" dirty="0">
                <a:latin typeface="Times New Roman"/>
                <a:cs typeface="Times New Roman"/>
              </a:rPr>
              <a:t> </a:t>
            </a:r>
            <a:r>
              <a:rPr sz="2400" dirty="0">
                <a:latin typeface="Times New Roman"/>
                <a:cs typeface="Times New Roman"/>
              </a:rPr>
              <a:t>for</a:t>
            </a:r>
            <a:r>
              <a:rPr sz="2400" spc="-10" dirty="0">
                <a:latin typeface="Times New Roman"/>
                <a:cs typeface="Times New Roman"/>
              </a:rPr>
              <a:t> echo)</a:t>
            </a:r>
            <a:endParaRPr sz="2400" dirty="0">
              <a:latin typeface="Times New Roman"/>
              <a:cs typeface="Times New Roman"/>
            </a:endParaRPr>
          </a:p>
        </p:txBody>
      </p:sp>
      <p:sp>
        <p:nvSpPr>
          <p:cNvPr id="4" name="Footer Placeholder 3"/>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1825675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8780" y="187891"/>
            <a:ext cx="8485098" cy="5393784"/>
          </a:xfrm>
          <a:prstGeom prst="rect">
            <a:avLst/>
          </a:prstGeom>
        </p:spPr>
        <p:txBody>
          <a:bodyPr vert="horz" wrap="square" lIns="0" tIns="12700" rIns="0" bIns="0" rtlCol="0">
            <a:spAutoFit/>
          </a:bodyPr>
          <a:lstStyle/>
          <a:p>
            <a:pPr marL="12700">
              <a:lnSpc>
                <a:spcPct val="100000"/>
              </a:lnSpc>
              <a:spcBef>
                <a:spcPts val="100"/>
              </a:spcBef>
            </a:pPr>
            <a:r>
              <a:rPr sz="1800" u="sng" dirty="0">
                <a:solidFill>
                  <a:srgbClr val="C00000"/>
                </a:solidFill>
                <a:uFill>
                  <a:solidFill>
                    <a:srgbClr val="C00000"/>
                  </a:solidFill>
                </a:uFill>
                <a:latin typeface="Times New Roman"/>
                <a:cs typeface="Times New Roman"/>
              </a:rPr>
              <a:t>Other</a:t>
            </a:r>
            <a:r>
              <a:rPr sz="1800" u="sng" spc="-30" dirty="0">
                <a:solidFill>
                  <a:srgbClr val="C00000"/>
                </a:solidFill>
                <a:uFill>
                  <a:solidFill>
                    <a:srgbClr val="C00000"/>
                  </a:solidFill>
                </a:uFill>
                <a:latin typeface="Times New Roman"/>
                <a:cs typeface="Times New Roman"/>
              </a:rPr>
              <a:t> </a:t>
            </a:r>
            <a:r>
              <a:rPr sz="1800" u="sng" dirty="0">
                <a:solidFill>
                  <a:srgbClr val="C00000"/>
                </a:solidFill>
                <a:uFill>
                  <a:solidFill>
                    <a:srgbClr val="C00000"/>
                  </a:solidFill>
                </a:uFill>
                <a:latin typeface="Times New Roman"/>
                <a:cs typeface="Times New Roman"/>
              </a:rPr>
              <a:t>functions</a:t>
            </a:r>
            <a:r>
              <a:rPr sz="1800" u="sng" spc="-40" dirty="0">
                <a:solidFill>
                  <a:srgbClr val="C00000"/>
                </a:solidFill>
                <a:uFill>
                  <a:solidFill>
                    <a:srgbClr val="C00000"/>
                  </a:solidFill>
                </a:uFill>
                <a:latin typeface="Times New Roman"/>
                <a:cs typeface="Times New Roman"/>
              </a:rPr>
              <a:t> </a:t>
            </a:r>
            <a:r>
              <a:rPr sz="1800" u="sng" dirty="0">
                <a:solidFill>
                  <a:srgbClr val="C00000"/>
                </a:solidFill>
                <a:uFill>
                  <a:solidFill>
                    <a:srgbClr val="C00000"/>
                  </a:solidFill>
                </a:uFill>
                <a:latin typeface="Times New Roman"/>
                <a:cs typeface="Times New Roman"/>
              </a:rPr>
              <a:t>that</a:t>
            </a:r>
            <a:r>
              <a:rPr sz="1800" u="sng" spc="-35" dirty="0">
                <a:solidFill>
                  <a:srgbClr val="C00000"/>
                </a:solidFill>
                <a:uFill>
                  <a:solidFill>
                    <a:srgbClr val="C00000"/>
                  </a:solidFill>
                </a:uFill>
                <a:latin typeface="Times New Roman"/>
                <a:cs typeface="Times New Roman"/>
              </a:rPr>
              <a:t> </a:t>
            </a:r>
            <a:r>
              <a:rPr sz="1800" u="sng" dirty="0">
                <a:solidFill>
                  <a:srgbClr val="C00000"/>
                </a:solidFill>
                <a:uFill>
                  <a:solidFill>
                    <a:srgbClr val="C00000"/>
                  </a:solidFill>
                </a:uFill>
                <a:latin typeface="Times New Roman"/>
                <a:cs typeface="Times New Roman"/>
              </a:rPr>
              <a:t>are</a:t>
            </a:r>
            <a:r>
              <a:rPr sz="1800" u="sng" spc="-30" dirty="0">
                <a:solidFill>
                  <a:srgbClr val="C00000"/>
                </a:solidFill>
                <a:uFill>
                  <a:solidFill>
                    <a:srgbClr val="C00000"/>
                  </a:solidFill>
                </a:uFill>
                <a:latin typeface="Times New Roman"/>
                <a:cs typeface="Times New Roman"/>
              </a:rPr>
              <a:t> </a:t>
            </a:r>
            <a:r>
              <a:rPr sz="1800" u="sng" dirty="0">
                <a:solidFill>
                  <a:srgbClr val="C00000"/>
                </a:solidFill>
                <a:uFill>
                  <a:solidFill>
                    <a:srgbClr val="C00000"/>
                  </a:solidFill>
                </a:uFill>
                <a:latin typeface="Times New Roman"/>
                <a:cs typeface="Times New Roman"/>
              </a:rPr>
              <a:t>used</a:t>
            </a:r>
            <a:r>
              <a:rPr sz="1800" u="sng" spc="-25" dirty="0">
                <a:solidFill>
                  <a:srgbClr val="C00000"/>
                </a:solidFill>
                <a:uFill>
                  <a:solidFill>
                    <a:srgbClr val="C00000"/>
                  </a:solidFill>
                </a:uFill>
                <a:latin typeface="Times New Roman"/>
                <a:cs typeface="Times New Roman"/>
              </a:rPr>
              <a:t> </a:t>
            </a:r>
            <a:r>
              <a:rPr sz="1800" u="sng" dirty="0">
                <a:solidFill>
                  <a:srgbClr val="C00000"/>
                </a:solidFill>
                <a:uFill>
                  <a:solidFill>
                    <a:srgbClr val="C00000"/>
                  </a:solidFill>
                </a:uFill>
                <a:latin typeface="Times New Roman"/>
                <a:cs typeface="Times New Roman"/>
              </a:rPr>
              <a:t>to</a:t>
            </a:r>
            <a:r>
              <a:rPr sz="1800" u="sng" spc="-30" dirty="0">
                <a:solidFill>
                  <a:srgbClr val="C00000"/>
                </a:solidFill>
                <a:uFill>
                  <a:solidFill>
                    <a:srgbClr val="C00000"/>
                  </a:solidFill>
                </a:uFill>
                <a:latin typeface="Times New Roman"/>
                <a:cs typeface="Times New Roman"/>
              </a:rPr>
              <a:t> </a:t>
            </a:r>
            <a:r>
              <a:rPr sz="1800" u="sng" dirty="0">
                <a:solidFill>
                  <a:srgbClr val="C00000"/>
                </a:solidFill>
                <a:uFill>
                  <a:solidFill>
                    <a:srgbClr val="C00000"/>
                  </a:solidFill>
                </a:uFill>
                <a:latin typeface="Times New Roman"/>
                <a:cs typeface="Times New Roman"/>
              </a:rPr>
              <a:t>read</a:t>
            </a:r>
            <a:r>
              <a:rPr sz="1800" u="sng" spc="-30" dirty="0">
                <a:solidFill>
                  <a:srgbClr val="C00000"/>
                </a:solidFill>
                <a:uFill>
                  <a:solidFill>
                    <a:srgbClr val="C00000"/>
                  </a:solidFill>
                </a:uFill>
                <a:latin typeface="Times New Roman"/>
                <a:cs typeface="Times New Roman"/>
              </a:rPr>
              <a:t> </a:t>
            </a:r>
            <a:r>
              <a:rPr sz="1800" u="sng" dirty="0">
                <a:solidFill>
                  <a:srgbClr val="C00000"/>
                </a:solidFill>
                <a:uFill>
                  <a:solidFill>
                    <a:srgbClr val="C00000"/>
                  </a:solidFill>
                </a:uFill>
                <a:latin typeface="Times New Roman"/>
                <a:cs typeface="Times New Roman"/>
              </a:rPr>
              <a:t>group</a:t>
            </a:r>
            <a:r>
              <a:rPr sz="1800" u="sng" spc="-30" dirty="0">
                <a:solidFill>
                  <a:srgbClr val="C00000"/>
                </a:solidFill>
                <a:uFill>
                  <a:solidFill>
                    <a:srgbClr val="C00000"/>
                  </a:solidFill>
                </a:uFill>
                <a:latin typeface="Times New Roman"/>
                <a:cs typeface="Times New Roman"/>
              </a:rPr>
              <a:t> </a:t>
            </a:r>
            <a:r>
              <a:rPr sz="1800" u="sng" dirty="0">
                <a:solidFill>
                  <a:srgbClr val="C00000"/>
                </a:solidFill>
                <a:uFill>
                  <a:solidFill>
                    <a:srgbClr val="C00000"/>
                  </a:solidFill>
                </a:uFill>
                <a:latin typeface="Times New Roman"/>
                <a:cs typeface="Times New Roman"/>
              </a:rPr>
              <a:t>of</a:t>
            </a:r>
            <a:r>
              <a:rPr sz="1800" u="sng" spc="-30" dirty="0">
                <a:solidFill>
                  <a:srgbClr val="C00000"/>
                </a:solidFill>
                <a:uFill>
                  <a:solidFill>
                    <a:srgbClr val="C00000"/>
                  </a:solidFill>
                </a:uFill>
                <a:latin typeface="Times New Roman"/>
                <a:cs typeface="Times New Roman"/>
              </a:rPr>
              <a:t> </a:t>
            </a:r>
            <a:r>
              <a:rPr sz="1800" u="sng" spc="-10" dirty="0">
                <a:solidFill>
                  <a:srgbClr val="C00000"/>
                </a:solidFill>
                <a:uFill>
                  <a:solidFill>
                    <a:srgbClr val="C00000"/>
                  </a:solidFill>
                </a:uFill>
                <a:latin typeface="Times New Roman"/>
                <a:cs typeface="Times New Roman"/>
              </a:rPr>
              <a:t>character</a:t>
            </a:r>
            <a:endParaRPr sz="1800" dirty="0">
              <a:latin typeface="Times New Roman"/>
              <a:cs typeface="Times New Roman"/>
            </a:endParaRPr>
          </a:p>
          <a:p>
            <a:pPr marL="295910" marR="5715" indent="-283845">
              <a:lnSpc>
                <a:spcPct val="150000"/>
              </a:lnSpc>
              <a:spcBef>
                <a:spcPts val="600"/>
              </a:spcBef>
              <a:buClr>
                <a:srgbClr val="DDDDDD"/>
              </a:buClr>
              <a:buSzPct val="80555"/>
              <a:buFont typeface="Segoe UI Symbol"/>
              <a:buChar char="⚫"/>
              <a:tabLst>
                <a:tab pos="295910" algn="l"/>
              </a:tabLst>
            </a:pPr>
            <a:r>
              <a:rPr sz="1800" dirty="0">
                <a:latin typeface="Times New Roman"/>
                <a:cs typeface="Times New Roman"/>
              </a:rPr>
              <a:t>Suppose</a:t>
            </a:r>
            <a:r>
              <a:rPr sz="1800" spc="-10" dirty="0">
                <a:latin typeface="Times New Roman"/>
                <a:cs typeface="Times New Roman"/>
              </a:rPr>
              <a:t> </a:t>
            </a:r>
            <a:r>
              <a:rPr sz="1800" dirty="0">
                <a:latin typeface="Times New Roman"/>
                <a:cs typeface="Times New Roman"/>
              </a:rPr>
              <a:t>we</a:t>
            </a:r>
            <a:r>
              <a:rPr sz="1800" spc="-20" dirty="0">
                <a:latin typeface="Times New Roman"/>
                <a:cs typeface="Times New Roman"/>
              </a:rPr>
              <a:t> </a:t>
            </a:r>
            <a:r>
              <a:rPr sz="1800" dirty="0">
                <a:latin typeface="Times New Roman"/>
                <a:cs typeface="Times New Roman"/>
              </a:rPr>
              <a:t>want</a:t>
            </a:r>
            <a:r>
              <a:rPr sz="1800" spc="-10" dirty="0">
                <a:latin typeface="Times New Roman"/>
                <a:cs typeface="Times New Roman"/>
              </a:rPr>
              <a:t> </a:t>
            </a:r>
            <a:r>
              <a:rPr sz="1800" dirty="0">
                <a:latin typeface="Times New Roman"/>
                <a:cs typeface="Times New Roman"/>
              </a:rPr>
              <a:t>to</a:t>
            </a:r>
            <a:r>
              <a:rPr sz="1800" spc="-15" dirty="0">
                <a:latin typeface="Times New Roman"/>
                <a:cs typeface="Times New Roman"/>
              </a:rPr>
              <a:t> </a:t>
            </a:r>
            <a:r>
              <a:rPr sz="1800" dirty="0">
                <a:latin typeface="Times New Roman"/>
                <a:cs typeface="Times New Roman"/>
              </a:rPr>
              <a:t>read</a:t>
            </a:r>
            <a:r>
              <a:rPr sz="1800" spc="-20" dirty="0">
                <a:latin typeface="Times New Roman"/>
                <a:cs typeface="Times New Roman"/>
              </a:rPr>
              <a:t> </a:t>
            </a:r>
            <a:r>
              <a:rPr sz="1800" dirty="0">
                <a:latin typeface="Times New Roman"/>
                <a:cs typeface="Times New Roman"/>
              </a:rPr>
              <a:t>the string</a:t>
            </a:r>
            <a:r>
              <a:rPr sz="1800" spc="-15" dirty="0">
                <a:latin typeface="Times New Roman"/>
                <a:cs typeface="Times New Roman"/>
              </a:rPr>
              <a:t> </a:t>
            </a:r>
            <a:r>
              <a:rPr sz="1800" spc="-10" dirty="0">
                <a:latin typeface="Times New Roman"/>
                <a:cs typeface="Times New Roman"/>
              </a:rPr>
              <a:t>“Handsome”</a:t>
            </a:r>
            <a:r>
              <a:rPr sz="1800" spc="-15" dirty="0">
                <a:latin typeface="Times New Roman"/>
                <a:cs typeface="Times New Roman"/>
              </a:rPr>
              <a:t> </a:t>
            </a:r>
            <a:r>
              <a:rPr sz="1800" dirty="0">
                <a:latin typeface="Times New Roman"/>
                <a:cs typeface="Times New Roman"/>
              </a:rPr>
              <a:t>and</a:t>
            </a:r>
            <a:r>
              <a:rPr sz="1800" spc="-10" dirty="0">
                <a:latin typeface="Times New Roman"/>
                <a:cs typeface="Times New Roman"/>
              </a:rPr>
              <a:t> </a:t>
            </a:r>
            <a:r>
              <a:rPr sz="1800" dirty="0">
                <a:latin typeface="Times New Roman"/>
                <a:cs typeface="Times New Roman"/>
              </a:rPr>
              <a:t>assign</a:t>
            </a:r>
            <a:r>
              <a:rPr sz="1800" spc="-25" dirty="0">
                <a:latin typeface="Times New Roman"/>
                <a:cs typeface="Times New Roman"/>
              </a:rPr>
              <a:t> </a:t>
            </a:r>
            <a:r>
              <a:rPr sz="1800" dirty="0">
                <a:latin typeface="Times New Roman"/>
                <a:cs typeface="Times New Roman"/>
              </a:rPr>
              <a:t>it</a:t>
            </a:r>
            <a:r>
              <a:rPr sz="1800" spc="-25" dirty="0">
                <a:latin typeface="Times New Roman"/>
                <a:cs typeface="Times New Roman"/>
              </a:rPr>
              <a:t> </a:t>
            </a:r>
            <a:r>
              <a:rPr sz="1800" dirty="0">
                <a:latin typeface="Times New Roman"/>
                <a:cs typeface="Times New Roman"/>
              </a:rPr>
              <a:t>to</a:t>
            </a:r>
            <a:r>
              <a:rPr sz="1800" spc="-25" dirty="0">
                <a:latin typeface="Times New Roman"/>
                <a:cs typeface="Times New Roman"/>
              </a:rPr>
              <a:t> </a:t>
            </a:r>
            <a:r>
              <a:rPr sz="1800" dirty="0">
                <a:latin typeface="Times New Roman"/>
                <a:cs typeface="Times New Roman"/>
              </a:rPr>
              <a:t>a</a:t>
            </a:r>
            <a:r>
              <a:rPr sz="1800" spc="-20" dirty="0">
                <a:latin typeface="Times New Roman"/>
                <a:cs typeface="Times New Roman"/>
              </a:rPr>
              <a:t> </a:t>
            </a:r>
            <a:r>
              <a:rPr sz="1800" dirty="0">
                <a:latin typeface="Times New Roman"/>
                <a:cs typeface="Times New Roman"/>
              </a:rPr>
              <a:t>string</a:t>
            </a:r>
            <a:r>
              <a:rPr sz="1800" spc="-40" dirty="0">
                <a:latin typeface="Times New Roman"/>
                <a:cs typeface="Times New Roman"/>
              </a:rPr>
              <a:t> </a:t>
            </a:r>
            <a:r>
              <a:rPr sz="1800" spc="-10" dirty="0">
                <a:latin typeface="Times New Roman"/>
                <a:cs typeface="Times New Roman"/>
              </a:rPr>
              <a:t>variable </a:t>
            </a:r>
            <a:r>
              <a:rPr sz="1800" spc="-20" dirty="0">
                <a:latin typeface="Times New Roman"/>
                <a:cs typeface="Times New Roman"/>
              </a:rPr>
              <a:t>name</a:t>
            </a:r>
            <a:endParaRPr sz="1800" dirty="0">
              <a:latin typeface="Times New Roman"/>
              <a:cs typeface="Times New Roman"/>
            </a:endParaRPr>
          </a:p>
          <a:p>
            <a:pPr marL="2350770" marR="3220720">
              <a:lnSpc>
                <a:spcPts val="3840"/>
              </a:lnSpc>
              <a:spcBef>
                <a:spcPts val="409"/>
              </a:spcBef>
            </a:pPr>
            <a:r>
              <a:rPr sz="1800" b="1" dirty="0">
                <a:latin typeface="Times New Roman"/>
                <a:cs typeface="Times New Roman"/>
              </a:rPr>
              <a:t>char</a:t>
            </a:r>
            <a:r>
              <a:rPr sz="1800" b="1" spc="-70" dirty="0">
                <a:latin typeface="Times New Roman"/>
                <a:cs typeface="Times New Roman"/>
              </a:rPr>
              <a:t> </a:t>
            </a:r>
            <a:r>
              <a:rPr sz="1800" b="1" spc="-10" dirty="0">
                <a:latin typeface="Times New Roman"/>
                <a:cs typeface="Times New Roman"/>
              </a:rPr>
              <a:t>name[20]; scanf(“%10c”,name);</a:t>
            </a:r>
            <a:endParaRPr sz="1800" dirty="0">
              <a:latin typeface="Times New Roman"/>
              <a:cs typeface="Times New Roman"/>
            </a:endParaRPr>
          </a:p>
          <a:p>
            <a:pPr marR="725170" algn="ctr">
              <a:lnSpc>
                <a:spcPct val="100000"/>
              </a:lnSpc>
              <a:spcBef>
                <a:spcPts val="1275"/>
              </a:spcBef>
            </a:pPr>
            <a:r>
              <a:rPr sz="1800" spc="-25" dirty="0">
                <a:latin typeface="Times New Roman"/>
                <a:cs typeface="Times New Roman"/>
              </a:rPr>
              <a:t>OR</a:t>
            </a:r>
            <a:endParaRPr sz="1800" dirty="0">
              <a:latin typeface="Times New Roman"/>
              <a:cs typeface="Times New Roman"/>
            </a:endParaRPr>
          </a:p>
          <a:p>
            <a:pPr marL="2350770">
              <a:lnSpc>
                <a:spcPct val="100000"/>
              </a:lnSpc>
              <a:spcBef>
                <a:spcPts val="1680"/>
              </a:spcBef>
            </a:pPr>
            <a:r>
              <a:rPr sz="1800" b="1" spc="-10" dirty="0">
                <a:latin typeface="Times New Roman"/>
                <a:cs typeface="Times New Roman"/>
              </a:rPr>
              <a:t>scanf(“%s”,name);</a:t>
            </a:r>
            <a:endParaRPr sz="1800" dirty="0">
              <a:latin typeface="Times New Roman"/>
              <a:cs typeface="Times New Roman"/>
            </a:endParaRPr>
          </a:p>
          <a:p>
            <a:pPr marL="295910" marR="6350" indent="-283845" algn="just">
              <a:lnSpc>
                <a:spcPct val="150000"/>
              </a:lnSpc>
              <a:spcBef>
                <a:spcPts val="600"/>
              </a:spcBef>
              <a:buClr>
                <a:srgbClr val="DDDDDD"/>
              </a:buClr>
              <a:buSzPct val="80555"/>
              <a:buFont typeface="Segoe UI Symbol"/>
              <a:buChar char="⚫"/>
              <a:tabLst>
                <a:tab pos="295910" algn="l"/>
              </a:tabLst>
            </a:pPr>
            <a:r>
              <a:rPr sz="1800" dirty="0">
                <a:latin typeface="Times New Roman"/>
                <a:cs typeface="Times New Roman"/>
              </a:rPr>
              <a:t>Instead</a:t>
            </a:r>
            <a:r>
              <a:rPr sz="1800" spc="-65" dirty="0">
                <a:latin typeface="Times New Roman"/>
                <a:cs typeface="Times New Roman"/>
              </a:rPr>
              <a:t> </a:t>
            </a:r>
            <a:r>
              <a:rPr sz="1800" dirty="0">
                <a:latin typeface="Times New Roman"/>
                <a:cs typeface="Times New Roman"/>
              </a:rPr>
              <a:t>of</a:t>
            </a:r>
            <a:r>
              <a:rPr sz="1800" spc="-60" dirty="0">
                <a:latin typeface="Times New Roman"/>
                <a:cs typeface="Times New Roman"/>
              </a:rPr>
              <a:t> </a:t>
            </a:r>
            <a:r>
              <a:rPr sz="1800" dirty="0">
                <a:latin typeface="Times New Roman"/>
                <a:cs typeface="Times New Roman"/>
              </a:rPr>
              <a:t>the</a:t>
            </a:r>
            <a:r>
              <a:rPr sz="1800" spc="-40" dirty="0">
                <a:latin typeface="Times New Roman"/>
                <a:cs typeface="Times New Roman"/>
              </a:rPr>
              <a:t> </a:t>
            </a:r>
            <a:r>
              <a:rPr sz="1800" dirty="0">
                <a:latin typeface="Times New Roman"/>
                <a:cs typeface="Times New Roman"/>
              </a:rPr>
              <a:t>character</a:t>
            </a:r>
            <a:r>
              <a:rPr sz="1800" spc="-45" dirty="0">
                <a:latin typeface="Times New Roman"/>
                <a:cs typeface="Times New Roman"/>
              </a:rPr>
              <a:t> </a:t>
            </a:r>
            <a:r>
              <a:rPr sz="1800" dirty="0">
                <a:latin typeface="Times New Roman"/>
                <a:cs typeface="Times New Roman"/>
              </a:rPr>
              <a:t>group</a:t>
            </a:r>
            <a:r>
              <a:rPr sz="1800" spc="-45" dirty="0">
                <a:latin typeface="Times New Roman"/>
                <a:cs typeface="Times New Roman"/>
              </a:rPr>
              <a:t> </a:t>
            </a:r>
            <a:r>
              <a:rPr sz="1800" dirty="0">
                <a:latin typeface="Times New Roman"/>
                <a:cs typeface="Times New Roman"/>
              </a:rPr>
              <a:t>%10c</a:t>
            </a:r>
            <a:r>
              <a:rPr sz="1800" spc="-65" dirty="0">
                <a:latin typeface="Times New Roman"/>
                <a:cs typeface="Times New Roman"/>
              </a:rPr>
              <a:t> </a:t>
            </a:r>
            <a:r>
              <a:rPr sz="1800" dirty="0">
                <a:latin typeface="Times New Roman"/>
                <a:cs typeface="Times New Roman"/>
              </a:rPr>
              <a:t>if</a:t>
            </a:r>
            <a:r>
              <a:rPr sz="1800" spc="-50" dirty="0">
                <a:latin typeface="Times New Roman"/>
                <a:cs typeface="Times New Roman"/>
              </a:rPr>
              <a:t> </a:t>
            </a:r>
            <a:r>
              <a:rPr sz="1800" dirty="0">
                <a:latin typeface="Times New Roman"/>
                <a:cs typeface="Times New Roman"/>
              </a:rPr>
              <a:t>%6c</a:t>
            </a:r>
            <a:r>
              <a:rPr sz="1800" spc="-85" dirty="0">
                <a:latin typeface="Times New Roman"/>
                <a:cs typeface="Times New Roman"/>
              </a:rPr>
              <a:t> </a:t>
            </a:r>
            <a:r>
              <a:rPr sz="1800" dirty="0">
                <a:latin typeface="Times New Roman"/>
                <a:cs typeface="Times New Roman"/>
              </a:rPr>
              <a:t>is</a:t>
            </a:r>
            <a:r>
              <a:rPr sz="1800" spc="-65" dirty="0">
                <a:latin typeface="Times New Roman"/>
                <a:cs typeface="Times New Roman"/>
              </a:rPr>
              <a:t> </a:t>
            </a:r>
            <a:r>
              <a:rPr sz="1800" dirty="0">
                <a:latin typeface="Times New Roman"/>
                <a:cs typeface="Times New Roman"/>
              </a:rPr>
              <a:t>used,</a:t>
            </a:r>
            <a:r>
              <a:rPr sz="1800" spc="-65" dirty="0">
                <a:latin typeface="Times New Roman"/>
                <a:cs typeface="Times New Roman"/>
              </a:rPr>
              <a:t> </a:t>
            </a:r>
            <a:r>
              <a:rPr sz="1800" dirty="0">
                <a:latin typeface="Times New Roman"/>
                <a:cs typeface="Times New Roman"/>
              </a:rPr>
              <a:t>then</a:t>
            </a:r>
            <a:r>
              <a:rPr sz="1800" spc="-60" dirty="0">
                <a:latin typeface="Times New Roman"/>
                <a:cs typeface="Times New Roman"/>
              </a:rPr>
              <a:t> </a:t>
            </a:r>
            <a:r>
              <a:rPr sz="1800" dirty="0">
                <a:latin typeface="Times New Roman"/>
                <a:cs typeface="Times New Roman"/>
              </a:rPr>
              <a:t>only</a:t>
            </a:r>
            <a:r>
              <a:rPr sz="1800" spc="-55" dirty="0">
                <a:latin typeface="Times New Roman"/>
                <a:cs typeface="Times New Roman"/>
              </a:rPr>
              <a:t> </a:t>
            </a:r>
            <a:r>
              <a:rPr sz="1800" dirty="0">
                <a:latin typeface="Times New Roman"/>
                <a:cs typeface="Times New Roman"/>
              </a:rPr>
              <a:t>first</a:t>
            </a:r>
            <a:r>
              <a:rPr sz="1800" spc="-70" dirty="0">
                <a:latin typeface="Times New Roman"/>
                <a:cs typeface="Times New Roman"/>
              </a:rPr>
              <a:t> </a:t>
            </a:r>
            <a:r>
              <a:rPr sz="1800" dirty="0">
                <a:latin typeface="Times New Roman"/>
                <a:cs typeface="Times New Roman"/>
              </a:rPr>
              <a:t>6</a:t>
            </a:r>
            <a:r>
              <a:rPr sz="1800" spc="-60" dirty="0">
                <a:latin typeface="Times New Roman"/>
                <a:cs typeface="Times New Roman"/>
              </a:rPr>
              <a:t> </a:t>
            </a:r>
            <a:r>
              <a:rPr sz="1800" spc="-10" dirty="0">
                <a:latin typeface="Times New Roman"/>
                <a:cs typeface="Times New Roman"/>
              </a:rPr>
              <a:t>characters</a:t>
            </a:r>
            <a:r>
              <a:rPr sz="1800" spc="-60" dirty="0">
                <a:latin typeface="Times New Roman"/>
                <a:cs typeface="Times New Roman"/>
              </a:rPr>
              <a:t> </a:t>
            </a:r>
            <a:r>
              <a:rPr sz="1800" spc="-25" dirty="0">
                <a:latin typeface="Times New Roman"/>
                <a:cs typeface="Times New Roman"/>
              </a:rPr>
              <a:t>of </a:t>
            </a:r>
            <a:r>
              <a:rPr sz="1800" dirty="0">
                <a:latin typeface="Times New Roman"/>
                <a:cs typeface="Times New Roman"/>
              </a:rPr>
              <a:t>Handsome</a:t>
            </a:r>
            <a:r>
              <a:rPr sz="1800" spc="-30" dirty="0">
                <a:latin typeface="Times New Roman"/>
                <a:cs typeface="Times New Roman"/>
              </a:rPr>
              <a:t> </a:t>
            </a:r>
            <a:r>
              <a:rPr sz="1800" dirty="0">
                <a:latin typeface="Times New Roman"/>
                <a:cs typeface="Times New Roman"/>
              </a:rPr>
              <a:t>i.e.,</a:t>
            </a:r>
            <a:r>
              <a:rPr sz="1800" spc="-55" dirty="0">
                <a:latin typeface="Times New Roman"/>
                <a:cs typeface="Times New Roman"/>
              </a:rPr>
              <a:t> </a:t>
            </a:r>
            <a:r>
              <a:rPr sz="1800" dirty="0">
                <a:latin typeface="Times New Roman"/>
                <a:cs typeface="Times New Roman"/>
              </a:rPr>
              <a:t>Handso</a:t>
            </a:r>
            <a:r>
              <a:rPr sz="1800" spc="-30" dirty="0">
                <a:latin typeface="Times New Roman"/>
                <a:cs typeface="Times New Roman"/>
              </a:rPr>
              <a:t> </a:t>
            </a:r>
            <a:r>
              <a:rPr sz="1800" dirty="0">
                <a:latin typeface="Times New Roman"/>
                <a:cs typeface="Times New Roman"/>
              </a:rPr>
              <a:t>will</a:t>
            </a:r>
            <a:r>
              <a:rPr sz="1800" spc="-40" dirty="0">
                <a:latin typeface="Times New Roman"/>
                <a:cs typeface="Times New Roman"/>
              </a:rPr>
              <a:t> </a:t>
            </a:r>
            <a:r>
              <a:rPr sz="1800" dirty="0">
                <a:latin typeface="Times New Roman"/>
                <a:cs typeface="Times New Roman"/>
              </a:rPr>
              <a:t>be</a:t>
            </a:r>
            <a:r>
              <a:rPr sz="1800" spc="-30" dirty="0">
                <a:latin typeface="Times New Roman"/>
                <a:cs typeface="Times New Roman"/>
              </a:rPr>
              <a:t> </a:t>
            </a:r>
            <a:r>
              <a:rPr sz="1800" dirty="0">
                <a:latin typeface="Times New Roman"/>
                <a:cs typeface="Times New Roman"/>
              </a:rPr>
              <a:t>assigned</a:t>
            </a:r>
            <a:r>
              <a:rPr sz="1800" spc="-45" dirty="0">
                <a:latin typeface="Times New Roman"/>
                <a:cs typeface="Times New Roman"/>
              </a:rPr>
              <a:t> </a:t>
            </a:r>
            <a:r>
              <a:rPr sz="1800" dirty="0">
                <a:latin typeface="Times New Roman"/>
                <a:cs typeface="Times New Roman"/>
              </a:rPr>
              <a:t>to</a:t>
            </a:r>
            <a:r>
              <a:rPr sz="1800" spc="200" dirty="0">
                <a:latin typeface="Times New Roman"/>
                <a:cs typeface="Times New Roman"/>
              </a:rPr>
              <a:t> </a:t>
            </a:r>
            <a:r>
              <a:rPr sz="1800" spc="-10" dirty="0">
                <a:latin typeface="Times New Roman"/>
                <a:cs typeface="Times New Roman"/>
              </a:rPr>
              <a:t>name.</a:t>
            </a:r>
            <a:endParaRPr sz="1800" dirty="0">
              <a:latin typeface="Times New Roman"/>
              <a:cs typeface="Times New Roman"/>
            </a:endParaRPr>
          </a:p>
          <a:p>
            <a:pPr marL="295910" marR="5080" indent="-283845" algn="just">
              <a:lnSpc>
                <a:spcPct val="150000"/>
              </a:lnSpc>
              <a:spcBef>
                <a:spcPts val="600"/>
              </a:spcBef>
              <a:buClr>
                <a:srgbClr val="DDDDDD"/>
              </a:buClr>
              <a:buSzPct val="80555"/>
              <a:buFont typeface="Segoe UI Symbol"/>
              <a:buChar char="⚫"/>
              <a:tabLst>
                <a:tab pos="295910" algn="l"/>
              </a:tabLst>
            </a:pPr>
            <a:r>
              <a:rPr sz="1800" dirty="0">
                <a:latin typeface="Times New Roman"/>
                <a:cs typeface="Times New Roman"/>
              </a:rPr>
              <a:t>Suppose for</a:t>
            </a:r>
            <a:r>
              <a:rPr sz="1800" spc="-25"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dirty="0">
                <a:latin typeface="Times New Roman"/>
                <a:cs typeface="Times New Roman"/>
              </a:rPr>
              <a:t>above first</a:t>
            </a:r>
            <a:r>
              <a:rPr sz="1800" spc="-10" dirty="0">
                <a:latin typeface="Times New Roman"/>
                <a:cs typeface="Times New Roman"/>
              </a:rPr>
              <a:t> </a:t>
            </a:r>
            <a:r>
              <a:rPr sz="1800" dirty="0">
                <a:latin typeface="Times New Roman"/>
                <a:cs typeface="Times New Roman"/>
              </a:rPr>
              <a:t>scanf</a:t>
            </a:r>
            <a:r>
              <a:rPr sz="1800" spc="-10" dirty="0">
                <a:latin typeface="Times New Roman"/>
                <a:cs typeface="Times New Roman"/>
              </a:rPr>
              <a:t> </a:t>
            </a:r>
            <a:r>
              <a:rPr sz="1800" dirty="0">
                <a:latin typeface="Times New Roman"/>
                <a:cs typeface="Times New Roman"/>
              </a:rPr>
              <a:t>statement</a:t>
            </a:r>
            <a:r>
              <a:rPr sz="1800" spc="-10" dirty="0">
                <a:latin typeface="Times New Roman"/>
                <a:cs typeface="Times New Roman"/>
              </a:rPr>
              <a:t> </a:t>
            </a:r>
            <a:r>
              <a:rPr sz="1800" dirty="0">
                <a:latin typeface="Times New Roman"/>
                <a:cs typeface="Times New Roman"/>
              </a:rPr>
              <a:t>we</a:t>
            </a:r>
            <a:r>
              <a:rPr sz="1800" spc="-5" dirty="0">
                <a:latin typeface="Times New Roman"/>
                <a:cs typeface="Times New Roman"/>
              </a:rPr>
              <a:t> </a:t>
            </a:r>
            <a:r>
              <a:rPr sz="1800" dirty="0">
                <a:latin typeface="Times New Roman"/>
                <a:cs typeface="Times New Roman"/>
              </a:rPr>
              <a:t>enter</a:t>
            </a:r>
            <a:r>
              <a:rPr sz="1800" spc="-10" dirty="0">
                <a:latin typeface="Times New Roman"/>
                <a:cs typeface="Times New Roman"/>
              </a:rPr>
              <a:t> </a:t>
            </a:r>
            <a:r>
              <a:rPr sz="1800" dirty="0">
                <a:latin typeface="Times New Roman"/>
                <a:cs typeface="Times New Roman"/>
              </a:rPr>
              <a:t>Balaguru</a:t>
            </a:r>
            <a:r>
              <a:rPr sz="1800" spc="-15" dirty="0">
                <a:latin typeface="Times New Roman"/>
                <a:cs typeface="Times New Roman"/>
              </a:rPr>
              <a:t> </a:t>
            </a:r>
            <a:r>
              <a:rPr sz="1800" spc="-10" dirty="0">
                <a:latin typeface="Times New Roman"/>
                <a:cs typeface="Times New Roman"/>
              </a:rPr>
              <a:t>Swamy,</a:t>
            </a:r>
            <a:r>
              <a:rPr sz="1800" spc="-5" dirty="0">
                <a:latin typeface="Times New Roman"/>
                <a:cs typeface="Times New Roman"/>
              </a:rPr>
              <a:t> </a:t>
            </a:r>
            <a:r>
              <a:rPr sz="1800" dirty="0">
                <a:latin typeface="Times New Roman"/>
                <a:cs typeface="Times New Roman"/>
              </a:rPr>
              <a:t>only</a:t>
            </a:r>
            <a:r>
              <a:rPr sz="1800" spc="-5" dirty="0">
                <a:latin typeface="Times New Roman"/>
                <a:cs typeface="Times New Roman"/>
              </a:rPr>
              <a:t> </a:t>
            </a:r>
            <a:r>
              <a:rPr sz="1800" spc="-10" dirty="0">
                <a:latin typeface="Times New Roman"/>
                <a:cs typeface="Times New Roman"/>
              </a:rPr>
              <a:t>first </a:t>
            </a:r>
            <a:r>
              <a:rPr sz="1800" dirty="0">
                <a:latin typeface="Times New Roman"/>
                <a:cs typeface="Times New Roman"/>
              </a:rPr>
              <a:t>10</a:t>
            </a:r>
            <a:r>
              <a:rPr sz="1800" spc="125" dirty="0">
                <a:latin typeface="Times New Roman"/>
                <a:cs typeface="Times New Roman"/>
              </a:rPr>
              <a:t> </a:t>
            </a:r>
            <a:r>
              <a:rPr sz="1800" dirty="0">
                <a:latin typeface="Times New Roman"/>
                <a:cs typeface="Times New Roman"/>
              </a:rPr>
              <a:t>characters</a:t>
            </a:r>
            <a:r>
              <a:rPr sz="1800" spc="130" dirty="0">
                <a:latin typeface="Times New Roman"/>
                <a:cs typeface="Times New Roman"/>
              </a:rPr>
              <a:t> </a:t>
            </a:r>
            <a:r>
              <a:rPr sz="1800" dirty="0">
                <a:latin typeface="Times New Roman"/>
                <a:cs typeface="Times New Roman"/>
              </a:rPr>
              <a:t>will</a:t>
            </a:r>
            <a:r>
              <a:rPr sz="1800" spc="135" dirty="0">
                <a:latin typeface="Times New Roman"/>
                <a:cs typeface="Times New Roman"/>
              </a:rPr>
              <a:t> </a:t>
            </a:r>
            <a:r>
              <a:rPr sz="1800" dirty="0">
                <a:latin typeface="Times New Roman"/>
                <a:cs typeface="Times New Roman"/>
              </a:rPr>
              <a:t>be</a:t>
            </a:r>
            <a:r>
              <a:rPr sz="1800" spc="125" dirty="0">
                <a:latin typeface="Times New Roman"/>
                <a:cs typeface="Times New Roman"/>
              </a:rPr>
              <a:t> </a:t>
            </a:r>
            <a:r>
              <a:rPr sz="1800" dirty="0">
                <a:latin typeface="Times New Roman"/>
                <a:cs typeface="Times New Roman"/>
              </a:rPr>
              <a:t>stored</a:t>
            </a:r>
            <a:r>
              <a:rPr sz="1800" spc="125" dirty="0">
                <a:latin typeface="Times New Roman"/>
                <a:cs typeface="Times New Roman"/>
              </a:rPr>
              <a:t> </a:t>
            </a:r>
            <a:r>
              <a:rPr sz="1800" dirty="0">
                <a:latin typeface="Times New Roman"/>
                <a:cs typeface="Times New Roman"/>
              </a:rPr>
              <a:t>in</a:t>
            </a:r>
            <a:r>
              <a:rPr sz="1800" spc="125" dirty="0">
                <a:latin typeface="Times New Roman"/>
                <a:cs typeface="Times New Roman"/>
              </a:rPr>
              <a:t> </a:t>
            </a:r>
            <a:r>
              <a:rPr sz="1800" dirty="0">
                <a:latin typeface="Times New Roman"/>
                <a:cs typeface="Times New Roman"/>
              </a:rPr>
              <a:t>name</a:t>
            </a:r>
            <a:r>
              <a:rPr sz="1800" spc="130" dirty="0">
                <a:latin typeface="Times New Roman"/>
                <a:cs typeface="Times New Roman"/>
              </a:rPr>
              <a:t> </a:t>
            </a:r>
            <a:r>
              <a:rPr sz="1800" dirty="0">
                <a:latin typeface="Times New Roman"/>
                <a:cs typeface="Times New Roman"/>
              </a:rPr>
              <a:t>i.e.,</a:t>
            </a:r>
            <a:r>
              <a:rPr sz="1800" spc="135" dirty="0">
                <a:latin typeface="Times New Roman"/>
                <a:cs typeface="Times New Roman"/>
              </a:rPr>
              <a:t> </a:t>
            </a:r>
            <a:r>
              <a:rPr sz="1800" dirty="0">
                <a:latin typeface="Times New Roman"/>
                <a:cs typeface="Times New Roman"/>
              </a:rPr>
              <a:t>Balaguru</a:t>
            </a:r>
            <a:r>
              <a:rPr sz="1800" spc="130" dirty="0">
                <a:latin typeface="Times New Roman"/>
                <a:cs typeface="Times New Roman"/>
              </a:rPr>
              <a:t> </a:t>
            </a:r>
            <a:r>
              <a:rPr sz="1800" dirty="0">
                <a:latin typeface="Times New Roman"/>
                <a:cs typeface="Times New Roman"/>
              </a:rPr>
              <a:t>S</a:t>
            </a:r>
            <a:r>
              <a:rPr sz="1800" spc="135" dirty="0">
                <a:latin typeface="Times New Roman"/>
                <a:cs typeface="Times New Roman"/>
              </a:rPr>
              <a:t> </a:t>
            </a:r>
            <a:r>
              <a:rPr sz="1800" dirty="0">
                <a:latin typeface="Times New Roman"/>
                <a:cs typeface="Times New Roman"/>
              </a:rPr>
              <a:t>Whereas</a:t>
            </a:r>
            <a:r>
              <a:rPr sz="1800" spc="135" dirty="0">
                <a:latin typeface="Times New Roman"/>
                <a:cs typeface="Times New Roman"/>
              </a:rPr>
              <a:t> </a:t>
            </a:r>
            <a:r>
              <a:rPr sz="1800" dirty="0">
                <a:latin typeface="Times New Roman"/>
                <a:cs typeface="Times New Roman"/>
              </a:rPr>
              <a:t>with</a:t>
            </a:r>
            <a:r>
              <a:rPr sz="1800" spc="130" dirty="0">
                <a:latin typeface="Times New Roman"/>
                <a:cs typeface="Times New Roman"/>
              </a:rPr>
              <a:t> </a:t>
            </a:r>
            <a:r>
              <a:rPr sz="1800" dirty="0">
                <a:latin typeface="Times New Roman"/>
                <a:cs typeface="Times New Roman"/>
              </a:rPr>
              <a:t>the</a:t>
            </a:r>
            <a:r>
              <a:rPr sz="1800" spc="135" dirty="0">
                <a:latin typeface="Times New Roman"/>
                <a:cs typeface="Times New Roman"/>
              </a:rPr>
              <a:t> </a:t>
            </a:r>
            <a:r>
              <a:rPr sz="1800" spc="-10" dirty="0">
                <a:latin typeface="Times New Roman"/>
                <a:cs typeface="Times New Roman"/>
              </a:rPr>
              <a:t>second </a:t>
            </a:r>
            <a:r>
              <a:rPr sz="1800" dirty="0">
                <a:latin typeface="Times New Roman"/>
                <a:cs typeface="Times New Roman"/>
              </a:rPr>
              <a:t>scanf</a:t>
            </a:r>
            <a:r>
              <a:rPr sz="1800" spc="-5" dirty="0">
                <a:latin typeface="Times New Roman"/>
                <a:cs typeface="Times New Roman"/>
              </a:rPr>
              <a:t> </a:t>
            </a:r>
            <a:r>
              <a:rPr sz="1800" dirty="0">
                <a:latin typeface="Times New Roman"/>
                <a:cs typeface="Times New Roman"/>
              </a:rPr>
              <a:t>statement, only</a:t>
            </a:r>
            <a:r>
              <a:rPr sz="1800" spc="10" dirty="0">
                <a:latin typeface="Times New Roman"/>
                <a:cs typeface="Times New Roman"/>
              </a:rPr>
              <a:t> </a:t>
            </a:r>
            <a:r>
              <a:rPr sz="1800" dirty="0">
                <a:latin typeface="Times New Roman"/>
                <a:cs typeface="Times New Roman"/>
              </a:rPr>
              <a:t>Balaguru</a:t>
            </a:r>
            <a:r>
              <a:rPr sz="1800" spc="440" dirty="0">
                <a:latin typeface="Times New Roman"/>
                <a:cs typeface="Times New Roman"/>
              </a:rPr>
              <a:t> </a:t>
            </a:r>
            <a:r>
              <a:rPr sz="1800" dirty="0">
                <a:latin typeface="Times New Roman"/>
                <a:cs typeface="Times New Roman"/>
              </a:rPr>
              <a:t>will</a:t>
            </a:r>
            <a:r>
              <a:rPr sz="1800" spc="5" dirty="0">
                <a:latin typeface="Times New Roman"/>
                <a:cs typeface="Times New Roman"/>
              </a:rPr>
              <a:t> </a:t>
            </a:r>
            <a:r>
              <a:rPr sz="1800" dirty="0">
                <a:latin typeface="Times New Roman"/>
                <a:cs typeface="Times New Roman"/>
              </a:rPr>
              <a:t>be stored</a:t>
            </a:r>
            <a:r>
              <a:rPr sz="1800" spc="-5" dirty="0">
                <a:latin typeface="Times New Roman"/>
                <a:cs typeface="Times New Roman"/>
              </a:rPr>
              <a:t> </a:t>
            </a:r>
            <a:r>
              <a:rPr sz="1800" dirty="0">
                <a:latin typeface="Times New Roman"/>
                <a:cs typeface="Times New Roman"/>
              </a:rPr>
              <a:t>in</a:t>
            </a:r>
            <a:r>
              <a:rPr sz="1800" spc="-15" dirty="0">
                <a:latin typeface="Times New Roman"/>
                <a:cs typeface="Times New Roman"/>
              </a:rPr>
              <a:t> </a:t>
            </a:r>
            <a:r>
              <a:rPr sz="1800" dirty="0">
                <a:latin typeface="Times New Roman"/>
                <a:cs typeface="Times New Roman"/>
              </a:rPr>
              <a:t>name.</a:t>
            </a:r>
            <a:r>
              <a:rPr sz="1800" spc="5" dirty="0">
                <a:latin typeface="Times New Roman"/>
                <a:cs typeface="Times New Roman"/>
              </a:rPr>
              <a:t> </a:t>
            </a:r>
            <a:r>
              <a:rPr sz="1800" dirty="0">
                <a:latin typeface="Times New Roman"/>
                <a:cs typeface="Times New Roman"/>
              </a:rPr>
              <a:t>(i.e.,</a:t>
            </a:r>
            <a:r>
              <a:rPr sz="1800" spc="5" dirty="0">
                <a:latin typeface="Times New Roman"/>
                <a:cs typeface="Times New Roman"/>
              </a:rPr>
              <a:t> </a:t>
            </a:r>
            <a:r>
              <a:rPr sz="1800" dirty="0">
                <a:latin typeface="Times New Roman"/>
                <a:cs typeface="Times New Roman"/>
              </a:rPr>
              <a:t>when</a:t>
            </a:r>
            <a:r>
              <a:rPr sz="1800" spc="10" dirty="0">
                <a:latin typeface="Times New Roman"/>
                <a:cs typeface="Times New Roman"/>
              </a:rPr>
              <a:t> </a:t>
            </a:r>
            <a:r>
              <a:rPr sz="1800" dirty="0">
                <a:latin typeface="Times New Roman"/>
                <a:cs typeface="Times New Roman"/>
              </a:rPr>
              <a:t>%s</a:t>
            </a:r>
            <a:r>
              <a:rPr sz="1800" spc="-5" dirty="0">
                <a:latin typeface="Times New Roman"/>
                <a:cs typeface="Times New Roman"/>
              </a:rPr>
              <a:t> </a:t>
            </a:r>
            <a:r>
              <a:rPr sz="1800" dirty="0">
                <a:latin typeface="Times New Roman"/>
                <a:cs typeface="Times New Roman"/>
              </a:rPr>
              <a:t>is</a:t>
            </a:r>
            <a:r>
              <a:rPr sz="1800" spc="-5" dirty="0">
                <a:latin typeface="Times New Roman"/>
                <a:cs typeface="Times New Roman"/>
              </a:rPr>
              <a:t> </a:t>
            </a:r>
            <a:r>
              <a:rPr sz="1800" dirty="0">
                <a:latin typeface="Times New Roman"/>
                <a:cs typeface="Times New Roman"/>
              </a:rPr>
              <a:t>used, </a:t>
            </a:r>
            <a:r>
              <a:rPr sz="1800" spc="-25" dirty="0">
                <a:latin typeface="Times New Roman"/>
                <a:cs typeface="Times New Roman"/>
              </a:rPr>
              <a:t>if </a:t>
            </a:r>
            <a:r>
              <a:rPr sz="1800" dirty="0">
                <a:latin typeface="Times New Roman"/>
                <a:cs typeface="Times New Roman"/>
              </a:rPr>
              <a:t>white</a:t>
            </a:r>
            <a:r>
              <a:rPr sz="1800" spc="-45" dirty="0">
                <a:latin typeface="Times New Roman"/>
                <a:cs typeface="Times New Roman"/>
              </a:rPr>
              <a:t> </a:t>
            </a:r>
            <a:r>
              <a:rPr sz="1800" dirty="0">
                <a:latin typeface="Times New Roman"/>
                <a:cs typeface="Times New Roman"/>
              </a:rPr>
              <a:t>space</a:t>
            </a:r>
            <a:r>
              <a:rPr sz="1800" spc="-35" dirty="0">
                <a:latin typeface="Times New Roman"/>
                <a:cs typeface="Times New Roman"/>
              </a:rPr>
              <a:t> </a:t>
            </a:r>
            <a:r>
              <a:rPr sz="1800" dirty="0">
                <a:latin typeface="Times New Roman"/>
                <a:cs typeface="Times New Roman"/>
              </a:rPr>
              <a:t>is</a:t>
            </a:r>
            <a:r>
              <a:rPr sz="1800" spc="-45" dirty="0">
                <a:latin typeface="Times New Roman"/>
                <a:cs typeface="Times New Roman"/>
              </a:rPr>
              <a:t> </a:t>
            </a:r>
            <a:r>
              <a:rPr sz="1800" dirty="0">
                <a:latin typeface="Times New Roman"/>
                <a:cs typeface="Times New Roman"/>
              </a:rPr>
              <a:t>encountered,</a:t>
            </a:r>
            <a:r>
              <a:rPr sz="1800" spc="-65" dirty="0">
                <a:latin typeface="Times New Roman"/>
                <a:cs typeface="Times New Roman"/>
              </a:rPr>
              <a:t> </a:t>
            </a:r>
            <a:r>
              <a:rPr sz="1800" dirty="0">
                <a:latin typeface="Times New Roman"/>
                <a:cs typeface="Times New Roman"/>
              </a:rPr>
              <a:t>scanf</a:t>
            </a:r>
            <a:r>
              <a:rPr sz="1800" spc="-35" dirty="0">
                <a:latin typeface="Times New Roman"/>
                <a:cs typeface="Times New Roman"/>
              </a:rPr>
              <a:t> </a:t>
            </a:r>
            <a:r>
              <a:rPr sz="1800" dirty="0">
                <a:latin typeface="Times New Roman"/>
                <a:cs typeface="Times New Roman"/>
              </a:rPr>
              <a:t>will</a:t>
            </a:r>
            <a:r>
              <a:rPr sz="1800" spc="-50" dirty="0">
                <a:latin typeface="Times New Roman"/>
                <a:cs typeface="Times New Roman"/>
              </a:rPr>
              <a:t> </a:t>
            </a:r>
            <a:r>
              <a:rPr sz="1800" spc="-10" dirty="0">
                <a:latin typeface="Times New Roman"/>
                <a:cs typeface="Times New Roman"/>
              </a:rPr>
              <a:t>terminate)</a:t>
            </a:r>
            <a:endParaRPr sz="1800" dirty="0">
              <a:latin typeface="Times New Roman"/>
              <a:cs typeface="Times New Roman"/>
            </a:endParaRPr>
          </a:p>
        </p:txBody>
      </p:sp>
      <p:sp>
        <p:nvSpPr>
          <p:cNvPr id="3" name="Footer Placeholder 2"/>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42510992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9249" y="67026"/>
            <a:ext cx="8576832" cy="518091"/>
          </a:xfrm>
          <a:prstGeom prst="rect">
            <a:avLst/>
          </a:prstGeom>
        </p:spPr>
        <p:txBody>
          <a:bodyPr vert="horz" wrap="square" lIns="0" tIns="12700" rIns="0" bIns="0" rtlCol="0">
            <a:spAutoFit/>
          </a:bodyPr>
          <a:lstStyle/>
          <a:p>
            <a:pPr marL="12700">
              <a:lnSpc>
                <a:spcPct val="100000"/>
              </a:lnSpc>
              <a:spcBef>
                <a:spcPts val="100"/>
              </a:spcBef>
            </a:pPr>
            <a:r>
              <a:rPr sz="3200" spc="-175" dirty="0">
                <a:solidFill>
                  <a:srgbClr val="707070"/>
                </a:solidFill>
              </a:rPr>
              <a:t>Reading</a:t>
            </a:r>
            <a:r>
              <a:rPr sz="3200" spc="-70" dirty="0">
                <a:solidFill>
                  <a:srgbClr val="707070"/>
                </a:solidFill>
              </a:rPr>
              <a:t> </a:t>
            </a:r>
            <a:r>
              <a:rPr sz="3200" spc="-65" dirty="0">
                <a:solidFill>
                  <a:srgbClr val="707070"/>
                </a:solidFill>
              </a:rPr>
              <a:t>Mixed</a:t>
            </a:r>
            <a:r>
              <a:rPr sz="3200" spc="-145" dirty="0">
                <a:solidFill>
                  <a:srgbClr val="707070"/>
                </a:solidFill>
              </a:rPr>
              <a:t> </a:t>
            </a:r>
            <a:r>
              <a:rPr sz="3200" spc="-70" dirty="0">
                <a:solidFill>
                  <a:srgbClr val="707070"/>
                </a:solidFill>
              </a:rPr>
              <a:t>Data</a:t>
            </a:r>
            <a:r>
              <a:rPr sz="3200" spc="-85" dirty="0">
                <a:solidFill>
                  <a:srgbClr val="707070"/>
                </a:solidFill>
              </a:rPr>
              <a:t> </a:t>
            </a:r>
            <a:r>
              <a:rPr sz="3200" spc="-150" dirty="0">
                <a:solidFill>
                  <a:srgbClr val="707070"/>
                </a:solidFill>
              </a:rPr>
              <a:t>Types(Mixed</a:t>
            </a:r>
            <a:r>
              <a:rPr sz="3200" spc="-90" dirty="0">
                <a:solidFill>
                  <a:srgbClr val="707070"/>
                </a:solidFill>
              </a:rPr>
              <a:t> </a:t>
            </a:r>
            <a:r>
              <a:rPr sz="3200" spc="-110" dirty="0">
                <a:solidFill>
                  <a:srgbClr val="707070"/>
                </a:solidFill>
              </a:rPr>
              <a:t>mode</a:t>
            </a:r>
            <a:r>
              <a:rPr sz="3200" spc="-105" dirty="0">
                <a:solidFill>
                  <a:srgbClr val="707070"/>
                </a:solidFill>
              </a:rPr>
              <a:t> </a:t>
            </a:r>
            <a:r>
              <a:rPr sz="3200" spc="-165" dirty="0">
                <a:solidFill>
                  <a:srgbClr val="707070"/>
                </a:solidFill>
              </a:rPr>
              <a:t>Input):</a:t>
            </a:r>
            <a:endParaRPr sz="3200" dirty="0"/>
          </a:p>
        </p:txBody>
      </p:sp>
      <p:sp>
        <p:nvSpPr>
          <p:cNvPr id="3" name="object 3"/>
          <p:cNvSpPr txBox="1"/>
          <p:nvPr/>
        </p:nvSpPr>
        <p:spPr>
          <a:xfrm>
            <a:off x="780311" y="486875"/>
            <a:ext cx="8485098" cy="5264005"/>
          </a:xfrm>
          <a:prstGeom prst="rect">
            <a:avLst/>
          </a:prstGeom>
        </p:spPr>
        <p:txBody>
          <a:bodyPr vert="horz" wrap="square" lIns="0" tIns="13335" rIns="0" bIns="0" rtlCol="0">
            <a:spAutoFit/>
          </a:bodyPr>
          <a:lstStyle/>
          <a:p>
            <a:pPr marL="295910" indent="-283210">
              <a:lnSpc>
                <a:spcPct val="100000"/>
              </a:lnSpc>
              <a:spcBef>
                <a:spcPts val="105"/>
              </a:spcBef>
              <a:buClr>
                <a:srgbClr val="DDDDDD"/>
              </a:buClr>
              <a:buSzPct val="79411"/>
              <a:buFont typeface="Segoe UI Symbol"/>
              <a:buChar char="⚫"/>
              <a:tabLst>
                <a:tab pos="295910" algn="l"/>
              </a:tabLst>
            </a:pPr>
            <a:r>
              <a:rPr sz="1700" dirty="0">
                <a:latin typeface="Times New Roman"/>
                <a:cs typeface="Times New Roman"/>
              </a:rPr>
              <a:t>The</a:t>
            </a:r>
            <a:r>
              <a:rPr sz="1700" spc="-35" dirty="0">
                <a:latin typeface="Times New Roman"/>
                <a:cs typeface="Times New Roman"/>
              </a:rPr>
              <a:t> </a:t>
            </a:r>
            <a:r>
              <a:rPr sz="1700" dirty="0">
                <a:latin typeface="Times New Roman"/>
                <a:cs typeface="Times New Roman"/>
              </a:rPr>
              <a:t>scanf()function</a:t>
            </a:r>
            <a:r>
              <a:rPr sz="1700" spc="-50" dirty="0">
                <a:latin typeface="Times New Roman"/>
                <a:cs typeface="Times New Roman"/>
              </a:rPr>
              <a:t> </a:t>
            </a:r>
            <a:r>
              <a:rPr sz="1700" dirty="0">
                <a:latin typeface="Times New Roman"/>
                <a:cs typeface="Times New Roman"/>
              </a:rPr>
              <a:t>can</a:t>
            </a:r>
            <a:r>
              <a:rPr sz="1700" spc="-45" dirty="0">
                <a:latin typeface="Times New Roman"/>
                <a:cs typeface="Times New Roman"/>
              </a:rPr>
              <a:t> </a:t>
            </a:r>
            <a:r>
              <a:rPr sz="1700" dirty="0">
                <a:latin typeface="Times New Roman"/>
                <a:cs typeface="Times New Roman"/>
              </a:rPr>
              <a:t>be</a:t>
            </a:r>
            <a:r>
              <a:rPr sz="1700" spc="-20" dirty="0">
                <a:latin typeface="Times New Roman"/>
                <a:cs typeface="Times New Roman"/>
              </a:rPr>
              <a:t> </a:t>
            </a:r>
            <a:r>
              <a:rPr sz="1700" dirty="0">
                <a:latin typeface="Times New Roman"/>
                <a:cs typeface="Times New Roman"/>
              </a:rPr>
              <a:t>used</a:t>
            </a:r>
            <a:r>
              <a:rPr sz="1700" spc="-35" dirty="0">
                <a:latin typeface="Times New Roman"/>
                <a:cs typeface="Times New Roman"/>
              </a:rPr>
              <a:t> </a:t>
            </a:r>
            <a:r>
              <a:rPr sz="1700" dirty="0">
                <a:solidFill>
                  <a:srgbClr val="FF0000"/>
                </a:solidFill>
                <a:latin typeface="Times New Roman"/>
                <a:cs typeface="Times New Roman"/>
              </a:rPr>
              <a:t>to</a:t>
            </a:r>
            <a:r>
              <a:rPr sz="1700" spc="-10" dirty="0">
                <a:solidFill>
                  <a:srgbClr val="FF0000"/>
                </a:solidFill>
                <a:latin typeface="Times New Roman"/>
                <a:cs typeface="Times New Roman"/>
              </a:rPr>
              <a:t> </a:t>
            </a:r>
            <a:r>
              <a:rPr sz="1700" dirty="0">
                <a:solidFill>
                  <a:srgbClr val="FF0000"/>
                </a:solidFill>
                <a:latin typeface="Times New Roman"/>
                <a:cs typeface="Times New Roman"/>
              </a:rPr>
              <a:t>read</a:t>
            </a:r>
            <a:r>
              <a:rPr sz="1700" spc="-35" dirty="0">
                <a:solidFill>
                  <a:srgbClr val="FF0000"/>
                </a:solidFill>
                <a:latin typeface="Times New Roman"/>
                <a:cs typeface="Times New Roman"/>
              </a:rPr>
              <a:t> </a:t>
            </a:r>
            <a:r>
              <a:rPr sz="1700" dirty="0">
                <a:solidFill>
                  <a:srgbClr val="FF0000"/>
                </a:solidFill>
                <a:latin typeface="Times New Roman"/>
                <a:cs typeface="Times New Roman"/>
              </a:rPr>
              <a:t>more</a:t>
            </a:r>
            <a:r>
              <a:rPr sz="1700" spc="-35" dirty="0">
                <a:solidFill>
                  <a:srgbClr val="FF0000"/>
                </a:solidFill>
                <a:latin typeface="Times New Roman"/>
                <a:cs typeface="Times New Roman"/>
              </a:rPr>
              <a:t> </a:t>
            </a:r>
            <a:r>
              <a:rPr sz="1700" dirty="0">
                <a:solidFill>
                  <a:srgbClr val="FF0000"/>
                </a:solidFill>
                <a:latin typeface="Times New Roman"/>
                <a:cs typeface="Times New Roman"/>
              </a:rPr>
              <a:t>than</a:t>
            </a:r>
            <a:r>
              <a:rPr sz="1700" spc="-25" dirty="0">
                <a:solidFill>
                  <a:srgbClr val="FF0000"/>
                </a:solidFill>
                <a:latin typeface="Times New Roman"/>
                <a:cs typeface="Times New Roman"/>
              </a:rPr>
              <a:t> </a:t>
            </a:r>
            <a:r>
              <a:rPr sz="1700" dirty="0">
                <a:solidFill>
                  <a:srgbClr val="FF0000"/>
                </a:solidFill>
                <a:latin typeface="Times New Roman"/>
                <a:cs typeface="Times New Roman"/>
              </a:rPr>
              <a:t>one</a:t>
            </a:r>
            <a:r>
              <a:rPr sz="1700" spc="-35" dirty="0">
                <a:solidFill>
                  <a:srgbClr val="FF0000"/>
                </a:solidFill>
                <a:latin typeface="Times New Roman"/>
                <a:cs typeface="Times New Roman"/>
              </a:rPr>
              <a:t> </a:t>
            </a:r>
            <a:r>
              <a:rPr sz="1700" dirty="0">
                <a:solidFill>
                  <a:srgbClr val="FF0000"/>
                </a:solidFill>
                <a:latin typeface="Times New Roman"/>
                <a:cs typeface="Times New Roman"/>
              </a:rPr>
              <a:t>type</a:t>
            </a:r>
            <a:r>
              <a:rPr sz="1700" spc="-25" dirty="0">
                <a:solidFill>
                  <a:srgbClr val="FF0000"/>
                </a:solidFill>
                <a:latin typeface="Times New Roman"/>
                <a:cs typeface="Times New Roman"/>
              </a:rPr>
              <a:t> </a:t>
            </a:r>
            <a:r>
              <a:rPr sz="1700" dirty="0">
                <a:solidFill>
                  <a:srgbClr val="FF0000"/>
                </a:solidFill>
                <a:latin typeface="Times New Roman"/>
                <a:cs typeface="Times New Roman"/>
              </a:rPr>
              <a:t>of</a:t>
            </a:r>
            <a:r>
              <a:rPr sz="1700" spc="-25" dirty="0">
                <a:solidFill>
                  <a:srgbClr val="FF0000"/>
                </a:solidFill>
                <a:latin typeface="Times New Roman"/>
                <a:cs typeface="Times New Roman"/>
              </a:rPr>
              <a:t> </a:t>
            </a:r>
            <a:r>
              <a:rPr sz="1700" dirty="0">
                <a:solidFill>
                  <a:srgbClr val="FF0000"/>
                </a:solidFill>
                <a:latin typeface="Times New Roman"/>
                <a:cs typeface="Times New Roman"/>
              </a:rPr>
              <a:t>dat</a:t>
            </a:r>
            <a:r>
              <a:rPr sz="1700" dirty="0">
                <a:latin typeface="Times New Roman"/>
                <a:cs typeface="Times New Roman"/>
              </a:rPr>
              <a:t>a</a:t>
            </a:r>
            <a:r>
              <a:rPr sz="1700" spc="-35" dirty="0">
                <a:latin typeface="Times New Roman"/>
                <a:cs typeface="Times New Roman"/>
              </a:rPr>
              <a:t> </a:t>
            </a:r>
            <a:r>
              <a:rPr sz="1700" dirty="0">
                <a:latin typeface="Times New Roman"/>
                <a:cs typeface="Times New Roman"/>
              </a:rPr>
              <a:t>(mixed</a:t>
            </a:r>
            <a:r>
              <a:rPr sz="1700" spc="-20" dirty="0">
                <a:latin typeface="Times New Roman"/>
                <a:cs typeface="Times New Roman"/>
              </a:rPr>
              <a:t> </a:t>
            </a:r>
            <a:r>
              <a:rPr sz="1700" spc="-10" dirty="0">
                <a:latin typeface="Times New Roman"/>
                <a:cs typeface="Times New Roman"/>
              </a:rPr>
              <a:t>mode).</a:t>
            </a:r>
            <a:endParaRPr sz="1700" dirty="0">
              <a:latin typeface="Times New Roman"/>
              <a:cs typeface="Times New Roman"/>
            </a:endParaRPr>
          </a:p>
          <a:p>
            <a:pPr marL="295910" indent="-283210">
              <a:lnSpc>
                <a:spcPct val="100000"/>
              </a:lnSpc>
              <a:spcBef>
                <a:spcPts val="1620"/>
              </a:spcBef>
              <a:buClr>
                <a:srgbClr val="DDDDDD"/>
              </a:buClr>
              <a:buSzPct val="79411"/>
              <a:buFont typeface="Segoe UI Symbol"/>
              <a:buChar char="⚫"/>
              <a:tabLst>
                <a:tab pos="295910" algn="l"/>
              </a:tabLst>
            </a:pPr>
            <a:r>
              <a:rPr sz="1700" dirty="0">
                <a:latin typeface="Times New Roman"/>
                <a:cs typeface="Times New Roman"/>
              </a:rPr>
              <a:t>In</a:t>
            </a:r>
            <a:r>
              <a:rPr sz="1700" spc="-25" dirty="0">
                <a:latin typeface="Times New Roman"/>
                <a:cs typeface="Times New Roman"/>
              </a:rPr>
              <a:t> </a:t>
            </a:r>
            <a:r>
              <a:rPr sz="1700" dirty="0">
                <a:latin typeface="Times New Roman"/>
                <a:cs typeface="Times New Roman"/>
              </a:rPr>
              <a:t>such</a:t>
            </a:r>
            <a:r>
              <a:rPr sz="1700" spc="-35" dirty="0">
                <a:latin typeface="Times New Roman"/>
                <a:cs typeface="Times New Roman"/>
              </a:rPr>
              <a:t> </a:t>
            </a:r>
            <a:r>
              <a:rPr sz="1700" dirty="0">
                <a:latin typeface="Times New Roman"/>
                <a:cs typeface="Times New Roman"/>
              </a:rPr>
              <a:t>situations,</a:t>
            </a:r>
            <a:r>
              <a:rPr sz="1700" spc="-5" dirty="0">
                <a:latin typeface="Times New Roman"/>
                <a:cs typeface="Times New Roman"/>
              </a:rPr>
              <a:t> </a:t>
            </a:r>
            <a:r>
              <a:rPr sz="1700" dirty="0">
                <a:latin typeface="Times New Roman"/>
                <a:cs typeface="Times New Roman"/>
              </a:rPr>
              <a:t>the</a:t>
            </a:r>
            <a:r>
              <a:rPr sz="1700" spc="-25" dirty="0">
                <a:latin typeface="Times New Roman"/>
                <a:cs typeface="Times New Roman"/>
              </a:rPr>
              <a:t> </a:t>
            </a:r>
            <a:r>
              <a:rPr sz="1700" dirty="0">
                <a:latin typeface="Times New Roman"/>
                <a:cs typeface="Times New Roman"/>
              </a:rPr>
              <a:t>programmer</a:t>
            </a:r>
            <a:r>
              <a:rPr sz="1700" spc="-45" dirty="0">
                <a:latin typeface="Times New Roman"/>
                <a:cs typeface="Times New Roman"/>
              </a:rPr>
              <a:t> </a:t>
            </a:r>
            <a:r>
              <a:rPr sz="1700" dirty="0">
                <a:latin typeface="Times New Roman"/>
                <a:cs typeface="Times New Roman"/>
              </a:rPr>
              <a:t>should</a:t>
            </a:r>
            <a:r>
              <a:rPr sz="1700" spc="-20" dirty="0">
                <a:latin typeface="Times New Roman"/>
                <a:cs typeface="Times New Roman"/>
              </a:rPr>
              <a:t> </a:t>
            </a:r>
            <a:r>
              <a:rPr sz="1700" dirty="0">
                <a:latin typeface="Times New Roman"/>
                <a:cs typeface="Times New Roman"/>
              </a:rPr>
              <a:t>take</a:t>
            </a:r>
            <a:r>
              <a:rPr sz="1700" spc="-20" dirty="0">
                <a:latin typeface="Times New Roman"/>
                <a:cs typeface="Times New Roman"/>
              </a:rPr>
              <a:t> </a:t>
            </a:r>
            <a:r>
              <a:rPr sz="1700" dirty="0">
                <a:latin typeface="Times New Roman"/>
                <a:cs typeface="Times New Roman"/>
              </a:rPr>
              <a:t>care</a:t>
            </a:r>
            <a:r>
              <a:rPr sz="1700" spc="-50" dirty="0">
                <a:latin typeface="Times New Roman"/>
                <a:cs typeface="Times New Roman"/>
              </a:rPr>
              <a:t> </a:t>
            </a:r>
            <a:r>
              <a:rPr sz="1700" dirty="0">
                <a:latin typeface="Times New Roman"/>
                <a:cs typeface="Times New Roman"/>
              </a:rPr>
              <a:t>of</a:t>
            </a:r>
            <a:r>
              <a:rPr sz="1700" spc="-25" dirty="0">
                <a:latin typeface="Times New Roman"/>
                <a:cs typeface="Times New Roman"/>
              </a:rPr>
              <a:t> the</a:t>
            </a:r>
            <a:endParaRPr sz="1700" dirty="0">
              <a:latin typeface="Times New Roman"/>
              <a:cs typeface="Times New Roman"/>
            </a:endParaRPr>
          </a:p>
          <a:p>
            <a:pPr marL="640080" lvl="1" indent="-302895">
              <a:lnSpc>
                <a:spcPct val="100000"/>
              </a:lnSpc>
              <a:spcBef>
                <a:spcPts val="1620"/>
              </a:spcBef>
              <a:buAutoNum type="arabicParenBoth"/>
              <a:tabLst>
                <a:tab pos="640080" algn="l"/>
              </a:tabLst>
            </a:pPr>
            <a:r>
              <a:rPr sz="1700" dirty="0">
                <a:latin typeface="Times New Roman"/>
                <a:cs typeface="Times New Roman"/>
              </a:rPr>
              <a:t>number</a:t>
            </a:r>
            <a:r>
              <a:rPr sz="1700" spc="-35" dirty="0">
                <a:latin typeface="Times New Roman"/>
                <a:cs typeface="Times New Roman"/>
              </a:rPr>
              <a:t> </a:t>
            </a:r>
            <a:r>
              <a:rPr sz="1700" dirty="0">
                <a:latin typeface="Times New Roman"/>
                <a:cs typeface="Times New Roman"/>
              </a:rPr>
              <a:t>of</a:t>
            </a:r>
            <a:r>
              <a:rPr sz="1700" spc="-20" dirty="0">
                <a:latin typeface="Times New Roman"/>
                <a:cs typeface="Times New Roman"/>
              </a:rPr>
              <a:t> </a:t>
            </a:r>
            <a:r>
              <a:rPr sz="1700" dirty="0">
                <a:latin typeface="Times New Roman"/>
                <a:cs typeface="Times New Roman"/>
              </a:rPr>
              <a:t>input</a:t>
            </a:r>
            <a:r>
              <a:rPr sz="1700" spc="-20" dirty="0">
                <a:latin typeface="Times New Roman"/>
                <a:cs typeface="Times New Roman"/>
              </a:rPr>
              <a:t> </a:t>
            </a:r>
            <a:r>
              <a:rPr sz="1700" spc="-10" dirty="0">
                <a:latin typeface="Times New Roman"/>
                <a:cs typeface="Times New Roman"/>
              </a:rPr>
              <a:t>variables</a:t>
            </a:r>
            <a:endParaRPr sz="1700" dirty="0">
              <a:latin typeface="Times New Roman"/>
              <a:cs typeface="Times New Roman"/>
            </a:endParaRPr>
          </a:p>
          <a:p>
            <a:pPr marL="337185" marR="6214745">
              <a:lnSpc>
                <a:spcPct val="179400"/>
              </a:lnSpc>
              <a:spcBef>
                <a:spcPts val="5"/>
              </a:spcBef>
            </a:pPr>
            <a:r>
              <a:rPr sz="1700" dirty="0">
                <a:latin typeface="Times New Roman"/>
                <a:cs typeface="Times New Roman"/>
              </a:rPr>
              <a:t>(2)</a:t>
            </a:r>
            <a:r>
              <a:rPr sz="1700" spc="-30" dirty="0">
                <a:latin typeface="Times New Roman"/>
                <a:cs typeface="Times New Roman"/>
              </a:rPr>
              <a:t> </a:t>
            </a:r>
            <a:r>
              <a:rPr sz="1700" dirty="0">
                <a:latin typeface="Times New Roman"/>
                <a:cs typeface="Times New Roman"/>
              </a:rPr>
              <a:t>Data</a:t>
            </a:r>
            <a:r>
              <a:rPr sz="1700" spc="-35" dirty="0">
                <a:latin typeface="Times New Roman"/>
                <a:cs typeface="Times New Roman"/>
              </a:rPr>
              <a:t> </a:t>
            </a:r>
            <a:r>
              <a:rPr sz="1700" spc="-20" dirty="0">
                <a:latin typeface="Times New Roman"/>
                <a:cs typeface="Times New Roman"/>
              </a:rPr>
              <a:t>type </a:t>
            </a:r>
            <a:r>
              <a:rPr sz="1700" spc="-10" dirty="0">
                <a:latin typeface="Times New Roman"/>
                <a:cs typeface="Times New Roman"/>
              </a:rPr>
              <a:t>(3)Order.</a:t>
            </a:r>
            <a:endParaRPr sz="1700" dirty="0">
              <a:latin typeface="Times New Roman"/>
              <a:cs typeface="Times New Roman"/>
            </a:endParaRPr>
          </a:p>
          <a:p>
            <a:pPr marL="295910" indent="-283210">
              <a:lnSpc>
                <a:spcPct val="100000"/>
              </a:lnSpc>
              <a:spcBef>
                <a:spcPts val="1620"/>
              </a:spcBef>
              <a:buClr>
                <a:srgbClr val="DDDDDD"/>
              </a:buClr>
              <a:buSzPct val="79411"/>
              <a:buFont typeface="Segoe UI Symbol"/>
              <a:buChar char="⚫"/>
              <a:tabLst>
                <a:tab pos="295910" algn="l"/>
              </a:tabLst>
            </a:pPr>
            <a:r>
              <a:rPr sz="1700" dirty="0">
                <a:latin typeface="Times New Roman"/>
                <a:cs typeface="Times New Roman"/>
              </a:rPr>
              <a:t>If</a:t>
            </a:r>
            <a:r>
              <a:rPr sz="1700" spc="-25" dirty="0">
                <a:latin typeface="Times New Roman"/>
                <a:cs typeface="Times New Roman"/>
              </a:rPr>
              <a:t> </a:t>
            </a:r>
            <a:r>
              <a:rPr sz="1700" dirty="0">
                <a:latin typeface="Times New Roman"/>
                <a:cs typeface="Times New Roman"/>
              </a:rPr>
              <a:t>there</a:t>
            </a:r>
            <a:r>
              <a:rPr sz="1700" spc="-35" dirty="0">
                <a:latin typeface="Times New Roman"/>
                <a:cs typeface="Times New Roman"/>
              </a:rPr>
              <a:t> </a:t>
            </a:r>
            <a:r>
              <a:rPr sz="1700" dirty="0">
                <a:latin typeface="Times New Roman"/>
                <a:cs typeface="Times New Roman"/>
              </a:rPr>
              <a:t>is</a:t>
            </a:r>
            <a:r>
              <a:rPr sz="1700" spc="-10" dirty="0">
                <a:latin typeface="Times New Roman"/>
                <a:cs typeface="Times New Roman"/>
              </a:rPr>
              <a:t> </a:t>
            </a:r>
            <a:r>
              <a:rPr sz="1700" dirty="0">
                <a:latin typeface="Times New Roman"/>
                <a:cs typeface="Times New Roman"/>
              </a:rPr>
              <a:t>a</a:t>
            </a:r>
            <a:r>
              <a:rPr sz="1700" spc="-25" dirty="0">
                <a:latin typeface="Times New Roman"/>
                <a:cs typeface="Times New Roman"/>
              </a:rPr>
              <a:t> </a:t>
            </a:r>
            <a:r>
              <a:rPr sz="1700" dirty="0">
                <a:latin typeface="Times New Roman"/>
                <a:cs typeface="Times New Roman"/>
              </a:rPr>
              <a:t>type</a:t>
            </a:r>
            <a:r>
              <a:rPr sz="1700" spc="-25" dirty="0">
                <a:latin typeface="Times New Roman"/>
                <a:cs typeface="Times New Roman"/>
              </a:rPr>
              <a:t> </a:t>
            </a:r>
            <a:r>
              <a:rPr sz="1700" dirty="0">
                <a:latin typeface="Times New Roman"/>
                <a:cs typeface="Times New Roman"/>
              </a:rPr>
              <a:t>mismatch,</a:t>
            </a:r>
            <a:r>
              <a:rPr sz="1700" spc="-10" dirty="0">
                <a:latin typeface="Times New Roman"/>
                <a:cs typeface="Times New Roman"/>
              </a:rPr>
              <a:t> </a:t>
            </a:r>
            <a:r>
              <a:rPr sz="1700" dirty="0">
                <a:latin typeface="Times New Roman"/>
                <a:cs typeface="Times New Roman"/>
              </a:rPr>
              <a:t>scanf()</a:t>
            </a:r>
            <a:r>
              <a:rPr sz="1700" spc="-50" dirty="0">
                <a:latin typeface="Times New Roman"/>
                <a:cs typeface="Times New Roman"/>
              </a:rPr>
              <a:t> </a:t>
            </a:r>
            <a:r>
              <a:rPr sz="1700" dirty="0">
                <a:latin typeface="Times New Roman"/>
                <a:cs typeface="Times New Roman"/>
              </a:rPr>
              <a:t>function</a:t>
            </a:r>
            <a:r>
              <a:rPr sz="1700" spc="-20" dirty="0">
                <a:latin typeface="Times New Roman"/>
                <a:cs typeface="Times New Roman"/>
              </a:rPr>
              <a:t> </a:t>
            </a:r>
            <a:r>
              <a:rPr sz="1700" dirty="0">
                <a:latin typeface="Times New Roman"/>
                <a:cs typeface="Times New Roman"/>
              </a:rPr>
              <a:t>does</a:t>
            </a:r>
            <a:r>
              <a:rPr sz="1700" spc="-30" dirty="0">
                <a:latin typeface="Times New Roman"/>
                <a:cs typeface="Times New Roman"/>
              </a:rPr>
              <a:t> </a:t>
            </a:r>
            <a:r>
              <a:rPr sz="1700" dirty="0">
                <a:latin typeface="Times New Roman"/>
                <a:cs typeface="Times New Roman"/>
              </a:rPr>
              <a:t>not</a:t>
            </a:r>
            <a:r>
              <a:rPr sz="1700" spc="-30" dirty="0">
                <a:latin typeface="Times New Roman"/>
                <a:cs typeface="Times New Roman"/>
              </a:rPr>
              <a:t> </a:t>
            </a:r>
            <a:r>
              <a:rPr sz="1700" dirty="0">
                <a:latin typeface="Times New Roman"/>
                <a:cs typeface="Times New Roman"/>
              </a:rPr>
              <a:t>read</a:t>
            </a:r>
            <a:r>
              <a:rPr sz="1700" spc="-35" dirty="0">
                <a:latin typeface="Times New Roman"/>
                <a:cs typeface="Times New Roman"/>
              </a:rPr>
              <a:t> </a:t>
            </a:r>
            <a:r>
              <a:rPr sz="1700" dirty="0">
                <a:latin typeface="Times New Roman"/>
                <a:cs typeface="Times New Roman"/>
              </a:rPr>
              <a:t>the</a:t>
            </a:r>
            <a:r>
              <a:rPr sz="1700" spc="-25" dirty="0">
                <a:latin typeface="Times New Roman"/>
                <a:cs typeface="Times New Roman"/>
              </a:rPr>
              <a:t> </a:t>
            </a:r>
            <a:r>
              <a:rPr sz="1700" dirty="0">
                <a:latin typeface="Times New Roman"/>
                <a:cs typeface="Times New Roman"/>
              </a:rPr>
              <a:t>values</a:t>
            </a:r>
            <a:r>
              <a:rPr sz="1700" spc="-35" dirty="0">
                <a:latin typeface="Times New Roman"/>
                <a:cs typeface="Times New Roman"/>
              </a:rPr>
              <a:t> </a:t>
            </a:r>
            <a:r>
              <a:rPr sz="1700" spc="-10" dirty="0">
                <a:latin typeface="Times New Roman"/>
                <a:cs typeface="Times New Roman"/>
              </a:rPr>
              <a:t>input.</a:t>
            </a:r>
            <a:endParaRPr sz="1700" dirty="0">
              <a:latin typeface="Times New Roman"/>
              <a:cs typeface="Times New Roman"/>
            </a:endParaRPr>
          </a:p>
          <a:p>
            <a:pPr marL="295910" indent="-283210">
              <a:lnSpc>
                <a:spcPct val="100000"/>
              </a:lnSpc>
              <a:spcBef>
                <a:spcPts val="1620"/>
              </a:spcBef>
              <a:buClr>
                <a:srgbClr val="DDDDDD"/>
              </a:buClr>
              <a:buSzPct val="79411"/>
              <a:buFont typeface="Segoe UI Symbol"/>
              <a:buChar char="⚫"/>
              <a:tabLst>
                <a:tab pos="295910" algn="l"/>
              </a:tabLst>
            </a:pPr>
            <a:r>
              <a:rPr sz="1700" b="1" dirty="0">
                <a:latin typeface="Times New Roman"/>
                <a:cs typeface="Times New Roman"/>
              </a:rPr>
              <a:t>Example:</a:t>
            </a:r>
            <a:r>
              <a:rPr sz="1700" b="1" spc="395" dirty="0">
                <a:latin typeface="Times New Roman"/>
                <a:cs typeface="Times New Roman"/>
              </a:rPr>
              <a:t> </a:t>
            </a:r>
            <a:r>
              <a:rPr sz="1700" dirty="0">
                <a:latin typeface="Times New Roman"/>
                <a:cs typeface="Times New Roman"/>
              </a:rPr>
              <a:t>Consider</a:t>
            </a:r>
            <a:r>
              <a:rPr sz="1700" spc="-45" dirty="0">
                <a:latin typeface="Times New Roman"/>
                <a:cs typeface="Times New Roman"/>
              </a:rPr>
              <a:t> </a:t>
            </a:r>
            <a:r>
              <a:rPr sz="1700" dirty="0">
                <a:latin typeface="Times New Roman"/>
                <a:cs typeface="Times New Roman"/>
              </a:rPr>
              <a:t>the</a:t>
            </a:r>
            <a:r>
              <a:rPr sz="1700" spc="-20" dirty="0">
                <a:latin typeface="Times New Roman"/>
                <a:cs typeface="Times New Roman"/>
              </a:rPr>
              <a:t> </a:t>
            </a:r>
            <a:r>
              <a:rPr sz="1700" dirty="0">
                <a:latin typeface="Times New Roman"/>
                <a:cs typeface="Times New Roman"/>
              </a:rPr>
              <a:t>scanf()</a:t>
            </a:r>
            <a:r>
              <a:rPr sz="1700" spc="-35" dirty="0">
                <a:latin typeface="Times New Roman"/>
                <a:cs typeface="Times New Roman"/>
              </a:rPr>
              <a:t> </a:t>
            </a:r>
            <a:r>
              <a:rPr sz="1700" spc="-10" dirty="0">
                <a:latin typeface="Times New Roman"/>
                <a:cs typeface="Times New Roman"/>
              </a:rPr>
              <a:t>statement</a:t>
            </a:r>
            <a:endParaRPr sz="1700" dirty="0">
              <a:latin typeface="Times New Roman"/>
              <a:cs typeface="Times New Roman"/>
            </a:endParaRPr>
          </a:p>
          <a:p>
            <a:pPr marL="820419">
              <a:lnSpc>
                <a:spcPct val="100000"/>
              </a:lnSpc>
              <a:spcBef>
                <a:spcPts val="1620"/>
              </a:spcBef>
            </a:pPr>
            <a:r>
              <a:rPr sz="1700" b="1" dirty="0">
                <a:latin typeface="Times New Roman"/>
                <a:cs typeface="Times New Roman"/>
              </a:rPr>
              <a:t>scanf(“%d</a:t>
            </a:r>
            <a:r>
              <a:rPr sz="1700" b="1" spc="-40" dirty="0">
                <a:latin typeface="Times New Roman"/>
                <a:cs typeface="Times New Roman"/>
              </a:rPr>
              <a:t> </a:t>
            </a:r>
            <a:r>
              <a:rPr sz="1700" b="1" dirty="0">
                <a:latin typeface="Times New Roman"/>
                <a:cs typeface="Times New Roman"/>
              </a:rPr>
              <a:t>%c</a:t>
            </a:r>
            <a:r>
              <a:rPr sz="1700" b="1" spc="-25" dirty="0">
                <a:latin typeface="Times New Roman"/>
                <a:cs typeface="Times New Roman"/>
              </a:rPr>
              <a:t> </a:t>
            </a:r>
            <a:r>
              <a:rPr sz="1700" b="1" dirty="0">
                <a:latin typeface="Times New Roman"/>
                <a:cs typeface="Times New Roman"/>
              </a:rPr>
              <a:t>%f</a:t>
            </a:r>
            <a:r>
              <a:rPr sz="1700" b="1" spc="-15" dirty="0">
                <a:latin typeface="Times New Roman"/>
                <a:cs typeface="Times New Roman"/>
              </a:rPr>
              <a:t> </a:t>
            </a:r>
            <a:r>
              <a:rPr sz="1700" b="1" spc="-10" dirty="0">
                <a:latin typeface="Times New Roman"/>
                <a:cs typeface="Times New Roman"/>
              </a:rPr>
              <a:t>%s”,&amp;count,&amp;code,&amp;ratio,name);</a:t>
            </a:r>
            <a:endParaRPr sz="1700" dirty="0">
              <a:latin typeface="Times New Roman"/>
              <a:cs typeface="Times New Roman"/>
            </a:endParaRPr>
          </a:p>
          <a:p>
            <a:pPr marL="295910" marR="5080" indent="-283845">
              <a:lnSpc>
                <a:spcPct val="150100"/>
              </a:lnSpc>
              <a:spcBef>
                <a:spcPts val="600"/>
              </a:spcBef>
              <a:buClr>
                <a:srgbClr val="DDDDDD"/>
              </a:buClr>
              <a:buSzPct val="79411"/>
              <a:buFont typeface="Segoe UI Symbol"/>
              <a:buChar char="⚫"/>
              <a:tabLst>
                <a:tab pos="295910" algn="l"/>
              </a:tabLst>
            </a:pPr>
            <a:r>
              <a:rPr sz="1700" dirty="0">
                <a:latin typeface="Times New Roman"/>
                <a:cs typeface="Times New Roman"/>
              </a:rPr>
              <a:t>The</a:t>
            </a:r>
            <a:r>
              <a:rPr sz="1700" spc="-25" dirty="0">
                <a:latin typeface="Times New Roman"/>
                <a:cs typeface="Times New Roman"/>
              </a:rPr>
              <a:t> </a:t>
            </a:r>
            <a:r>
              <a:rPr sz="1700" dirty="0">
                <a:latin typeface="Times New Roman"/>
                <a:cs typeface="Times New Roman"/>
              </a:rPr>
              <a:t>input</a:t>
            </a:r>
            <a:r>
              <a:rPr sz="1700" spc="-20" dirty="0">
                <a:latin typeface="Times New Roman"/>
                <a:cs typeface="Times New Roman"/>
              </a:rPr>
              <a:t> </a:t>
            </a:r>
            <a:r>
              <a:rPr sz="1700" dirty="0">
                <a:latin typeface="Times New Roman"/>
                <a:cs typeface="Times New Roman"/>
              </a:rPr>
              <a:t>values</a:t>
            </a:r>
            <a:r>
              <a:rPr sz="1700" spc="-30" dirty="0">
                <a:latin typeface="Times New Roman"/>
                <a:cs typeface="Times New Roman"/>
              </a:rPr>
              <a:t> </a:t>
            </a:r>
            <a:r>
              <a:rPr sz="1700" dirty="0">
                <a:latin typeface="Times New Roman"/>
                <a:cs typeface="Times New Roman"/>
              </a:rPr>
              <a:t>entered</a:t>
            </a:r>
            <a:r>
              <a:rPr sz="1700" spc="-15" dirty="0">
                <a:latin typeface="Times New Roman"/>
                <a:cs typeface="Times New Roman"/>
              </a:rPr>
              <a:t> </a:t>
            </a:r>
            <a:r>
              <a:rPr sz="1700" dirty="0">
                <a:latin typeface="Times New Roman"/>
                <a:cs typeface="Times New Roman"/>
              </a:rPr>
              <a:t>must</a:t>
            </a:r>
            <a:r>
              <a:rPr sz="1700" spc="-20" dirty="0">
                <a:latin typeface="Times New Roman"/>
                <a:cs typeface="Times New Roman"/>
              </a:rPr>
              <a:t> </a:t>
            </a:r>
            <a:r>
              <a:rPr sz="1700" dirty="0">
                <a:latin typeface="Times New Roman"/>
                <a:cs typeface="Times New Roman"/>
              </a:rPr>
              <a:t>be</a:t>
            </a:r>
            <a:r>
              <a:rPr sz="1700" spc="-15" dirty="0">
                <a:latin typeface="Times New Roman"/>
                <a:cs typeface="Times New Roman"/>
              </a:rPr>
              <a:t> </a:t>
            </a:r>
            <a:r>
              <a:rPr sz="1700" dirty="0">
                <a:latin typeface="Times New Roman"/>
                <a:cs typeface="Times New Roman"/>
              </a:rPr>
              <a:t>of</a:t>
            </a:r>
            <a:r>
              <a:rPr sz="1700" spc="-20" dirty="0">
                <a:latin typeface="Times New Roman"/>
                <a:cs typeface="Times New Roman"/>
              </a:rPr>
              <a:t> </a:t>
            </a:r>
            <a:r>
              <a:rPr sz="1700" dirty="0">
                <a:latin typeface="Times New Roman"/>
                <a:cs typeface="Times New Roman"/>
              </a:rPr>
              <a:t>the</a:t>
            </a:r>
            <a:r>
              <a:rPr sz="1700" spc="-15" dirty="0">
                <a:latin typeface="Times New Roman"/>
                <a:cs typeface="Times New Roman"/>
              </a:rPr>
              <a:t> </a:t>
            </a:r>
            <a:r>
              <a:rPr sz="1700" dirty="0">
                <a:latin typeface="Times New Roman"/>
                <a:cs typeface="Times New Roman"/>
              </a:rPr>
              <a:t>form</a:t>
            </a:r>
            <a:r>
              <a:rPr sz="1700" spc="-25" dirty="0">
                <a:latin typeface="Times New Roman"/>
                <a:cs typeface="Times New Roman"/>
              </a:rPr>
              <a:t> </a:t>
            </a:r>
            <a:r>
              <a:rPr sz="1700" dirty="0">
                <a:latin typeface="Times New Roman"/>
                <a:cs typeface="Times New Roman"/>
              </a:rPr>
              <a:t>15</a:t>
            </a:r>
            <a:r>
              <a:rPr sz="1700" spc="-25" dirty="0">
                <a:latin typeface="Times New Roman"/>
                <a:cs typeface="Times New Roman"/>
              </a:rPr>
              <a:t> </a:t>
            </a:r>
            <a:r>
              <a:rPr sz="1700" dirty="0">
                <a:latin typeface="Times New Roman"/>
                <a:cs typeface="Times New Roman"/>
              </a:rPr>
              <a:t>p</a:t>
            </a:r>
            <a:r>
              <a:rPr sz="1700" spc="-15" dirty="0">
                <a:latin typeface="Times New Roman"/>
                <a:cs typeface="Times New Roman"/>
              </a:rPr>
              <a:t> </a:t>
            </a:r>
            <a:r>
              <a:rPr sz="1700" dirty="0">
                <a:latin typeface="Times New Roman"/>
                <a:cs typeface="Times New Roman"/>
              </a:rPr>
              <a:t>1.575</a:t>
            </a:r>
            <a:r>
              <a:rPr sz="1700" spc="-25" dirty="0">
                <a:latin typeface="Times New Roman"/>
                <a:cs typeface="Times New Roman"/>
              </a:rPr>
              <a:t> </a:t>
            </a:r>
            <a:r>
              <a:rPr sz="1700" dirty="0">
                <a:latin typeface="Times New Roman"/>
                <a:cs typeface="Times New Roman"/>
              </a:rPr>
              <a:t>coffee</a:t>
            </a:r>
            <a:r>
              <a:rPr sz="1700" spc="-15" dirty="0">
                <a:latin typeface="Times New Roman"/>
                <a:cs typeface="Times New Roman"/>
              </a:rPr>
              <a:t> </a:t>
            </a:r>
            <a:r>
              <a:rPr sz="1700" dirty="0">
                <a:latin typeface="Times New Roman"/>
                <a:cs typeface="Times New Roman"/>
              </a:rPr>
              <a:t>for</a:t>
            </a:r>
            <a:r>
              <a:rPr sz="1700" spc="-20" dirty="0">
                <a:latin typeface="Times New Roman"/>
                <a:cs typeface="Times New Roman"/>
              </a:rPr>
              <a:t> </a:t>
            </a:r>
            <a:r>
              <a:rPr sz="1700" dirty="0">
                <a:latin typeface="Times New Roman"/>
                <a:cs typeface="Times New Roman"/>
              </a:rPr>
              <a:t>successful</a:t>
            </a:r>
            <a:r>
              <a:rPr sz="1700" spc="-25" dirty="0">
                <a:latin typeface="Times New Roman"/>
                <a:cs typeface="Times New Roman"/>
              </a:rPr>
              <a:t> </a:t>
            </a:r>
            <a:r>
              <a:rPr sz="1700" spc="-10" dirty="0">
                <a:latin typeface="Times New Roman"/>
                <a:cs typeface="Times New Roman"/>
              </a:rPr>
              <a:t>reading </a:t>
            </a:r>
            <a:r>
              <a:rPr sz="1700" dirty="0">
                <a:latin typeface="Times New Roman"/>
                <a:cs typeface="Times New Roman"/>
              </a:rPr>
              <a:t>of</a:t>
            </a:r>
            <a:r>
              <a:rPr sz="1700" spc="-30" dirty="0">
                <a:latin typeface="Times New Roman"/>
                <a:cs typeface="Times New Roman"/>
              </a:rPr>
              <a:t> </a:t>
            </a:r>
            <a:r>
              <a:rPr sz="1700" dirty="0">
                <a:latin typeface="Times New Roman"/>
                <a:cs typeface="Times New Roman"/>
              </a:rPr>
              <a:t>the</a:t>
            </a:r>
            <a:r>
              <a:rPr sz="1700" spc="-20" dirty="0">
                <a:latin typeface="Times New Roman"/>
                <a:cs typeface="Times New Roman"/>
              </a:rPr>
              <a:t> </a:t>
            </a:r>
            <a:r>
              <a:rPr sz="1700" dirty="0">
                <a:latin typeface="Times New Roman"/>
                <a:cs typeface="Times New Roman"/>
              </a:rPr>
              <a:t>values</a:t>
            </a:r>
            <a:r>
              <a:rPr sz="1700" spc="-35" dirty="0">
                <a:latin typeface="Times New Roman"/>
                <a:cs typeface="Times New Roman"/>
              </a:rPr>
              <a:t> </a:t>
            </a:r>
            <a:r>
              <a:rPr sz="1700" dirty="0">
                <a:latin typeface="Times New Roman"/>
                <a:cs typeface="Times New Roman"/>
              </a:rPr>
              <a:t>respectively</a:t>
            </a:r>
            <a:r>
              <a:rPr sz="1700" spc="-35" dirty="0">
                <a:latin typeface="Times New Roman"/>
                <a:cs typeface="Times New Roman"/>
              </a:rPr>
              <a:t> </a:t>
            </a:r>
            <a:r>
              <a:rPr sz="1700" dirty="0">
                <a:latin typeface="Times New Roman"/>
                <a:cs typeface="Times New Roman"/>
              </a:rPr>
              <a:t>to</a:t>
            </a:r>
            <a:r>
              <a:rPr sz="1700" spc="-20" dirty="0">
                <a:latin typeface="Times New Roman"/>
                <a:cs typeface="Times New Roman"/>
              </a:rPr>
              <a:t> </a:t>
            </a:r>
            <a:r>
              <a:rPr sz="1700" dirty="0">
                <a:latin typeface="Times New Roman"/>
                <a:cs typeface="Times New Roman"/>
              </a:rPr>
              <a:t>count,</a:t>
            </a:r>
            <a:r>
              <a:rPr sz="1700" spc="-25" dirty="0">
                <a:latin typeface="Times New Roman"/>
                <a:cs typeface="Times New Roman"/>
              </a:rPr>
              <a:t> </a:t>
            </a:r>
            <a:r>
              <a:rPr sz="1700" dirty="0">
                <a:latin typeface="Times New Roman"/>
                <a:cs typeface="Times New Roman"/>
              </a:rPr>
              <a:t>code,</a:t>
            </a:r>
            <a:r>
              <a:rPr sz="1700" spc="-45" dirty="0">
                <a:latin typeface="Times New Roman"/>
                <a:cs typeface="Times New Roman"/>
              </a:rPr>
              <a:t> </a:t>
            </a:r>
            <a:r>
              <a:rPr sz="1700" dirty="0">
                <a:latin typeface="Times New Roman"/>
                <a:cs typeface="Times New Roman"/>
              </a:rPr>
              <a:t>ratio</a:t>
            </a:r>
            <a:r>
              <a:rPr sz="1700" spc="-10" dirty="0">
                <a:latin typeface="Times New Roman"/>
                <a:cs typeface="Times New Roman"/>
              </a:rPr>
              <a:t> </a:t>
            </a:r>
            <a:r>
              <a:rPr sz="1700" dirty="0">
                <a:latin typeface="Times New Roman"/>
                <a:cs typeface="Times New Roman"/>
              </a:rPr>
              <a:t>and</a:t>
            </a:r>
            <a:r>
              <a:rPr sz="1700" spc="-30" dirty="0">
                <a:latin typeface="Times New Roman"/>
                <a:cs typeface="Times New Roman"/>
              </a:rPr>
              <a:t> </a:t>
            </a:r>
            <a:r>
              <a:rPr sz="1700" spc="-10" dirty="0">
                <a:latin typeface="Times New Roman"/>
                <a:cs typeface="Times New Roman"/>
              </a:rPr>
              <a:t>name.</a:t>
            </a:r>
            <a:endParaRPr sz="1700" dirty="0">
              <a:latin typeface="Times New Roman"/>
              <a:cs typeface="Times New Roman"/>
            </a:endParaRPr>
          </a:p>
          <a:p>
            <a:pPr marL="295910" indent="-283210">
              <a:lnSpc>
                <a:spcPct val="100000"/>
              </a:lnSpc>
              <a:spcBef>
                <a:spcPts val="1620"/>
              </a:spcBef>
              <a:buClr>
                <a:srgbClr val="DDDDDD"/>
              </a:buClr>
              <a:buSzPct val="79411"/>
              <a:buFont typeface="Segoe UI Symbol"/>
              <a:buChar char="⚫"/>
              <a:tabLst>
                <a:tab pos="295910" algn="l"/>
              </a:tabLst>
            </a:pPr>
            <a:r>
              <a:rPr sz="1700" dirty="0">
                <a:latin typeface="Times New Roman"/>
                <a:cs typeface="Times New Roman"/>
              </a:rPr>
              <a:t>For</a:t>
            </a:r>
            <a:r>
              <a:rPr sz="1700" spc="-30" dirty="0">
                <a:latin typeface="Times New Roman"/>
                <a:cs typeface="Times New Roman"/>
              </a:rPr>
              <a:t> </a:t>
            </a:r>
            <a:r>
              <a:rPr sz="1700" dirty="0">
                <a:latin typeface="Times New Roman"/>
                <a:cs typeface="Times New Roman"/>
              </a:rPr>
              <a:t>the</a:t>
            </a:r>
            <a:r>
              <a:rPr sz="1700" spc="-45" dirty="0">
                <a:latin typeface="Times New Roman"/>
                <a:cs typeface="Times New Roman"/>
              </a:rPr>
              <a:t> </a:t>
            </a:r>
            <a:r>
              <a:rPr sz="1700" dirty="0">
                <a:latin typeface="Times New Roman"/>
                <a:cs typeface="Times New Roman"/>
              </a:rPr>
              <a:t>above</a:t>
            </a:r>
            <a:r>
              <a:rPr sz="1700" spc="-35" dirty="0">
                <a:latin typeface="Times New Roman"/>
                <a:cs typeface="Times New Roman"/>
              </a:rPr>
              <a:t> </a:t>
            </a:r>
            <a:r>
              <a:rPr sz="1700" dirty="0">
                <a:latin typeface="Times New Roman"/>
                <a:cs typeface="Times New Roman"/>
              </a:rPr>
              <a:t>example,</a:t>
            </a:r>
            <a:r>
              <a:rPr sz="1700" spc="-30" dirty="0">
                <a:latin typeface="Times New Roman"/>
                <a:cs typeface="Times New Roman"/>
              </a:rPr>
              <a:t> </a:t>
            </a:r>
            <a:r>
              <a:rPr sz="1700" dirty="0">
                <a:latin typeface="Times New Roman"/>
                <a:cs typeface="Times New Roman"/>
              </a:rPr>
              <a:t>on</a:t>
            </a:r>
            <a:r>
              <a:rPr sz="1700" spc="-30" dirty="0">
                <a:latin typeface="Times New Roman"/>
                <a:cs typeface="Times New Roman"/>
              </a:rPr>
              <a:t> </a:t>
            </a:r>
            <a:r>
              <a:rPr sz="1700" dirty="0">
                <a:latin typeface="Times New Roman"/>
                <a:cs typeface="Times New Roman"/>
              </a:rPr>
              <a:t>successful</a:t>
            </a:r>
            <a:r>
              <a:rPr sz="1700" spc="-30" dirty="0">
                <a:latin typeface="Times New Roman"/>
                <a:cs typeface="Times New Roman"/>
              </a:rPr>
              <a:t> </a:t>
            </a:r>
            <a:r>
              <a:rPr sz="1700" dirty="0">
                <a:latin typeface="Times New Roman"/>
                <a:cs typeface="Times New Roman"/>
              </a:rPr>
              <a:t>reading,</a:t>
            </a:r>
            <a:r>
              <a:rPr sz="1700" spc="-15" dirty="0">
                <a:latin typeface="Times New Roman"/>
                <a:cs typeface="Times New Roman"/>
              </a:rPr>
              <a:t> </a:t>
            </a:r>
            <a:r>
              <a:rPr sz="1700" dirty="0">
                <a:latin typeface="Times New Roman"/>
                <a:cs typeface="Times New Roman"/>
              </a:rPr>
              <a:t>the</a:t>
            </a:r>
            <a:r>
              <a:rPr sz="1700" spc="-25" dirty="0">
                <a:latin typeface="Times New Roman"/>
                <a:cs typeface="Times New Roman"/>
              </a:rPr>
              <a:t> </a:t>
            </a:r>
            <a:r>
              <a:rPr sz="1700" dirty="0">
                <a:latin typeface="Times New Roman"/>
                <a:cs typeface="Times New Roman"/>
              </a:rPr>
              <a:t>scanf()</a:t>
            </a:r>
            <a:r>
              <a:rPr sz="1700" spc="335" dirty="0">
                <a:latin typeface="Times New Roman"/>
                <a:cs typeface="Times New Roman"/>
              </a:rPr>
              <a:t> </a:t>
            </a:r>
            <a:r>
              <a:rPr sz="1700" dirty="0">
                <a:latin typeface="Times New Roman"/>
                <a:cs typeface="Times New Roman"/>
              </a:rPr>
              <a:t>function</a:t>
            </a:r>
            <a:r>
              <a:rPr sz="1700" spc="-30" dirty="0">
                <a:latin typeface="Times New Roman"/>
                <a:cs typeface="Times New Roman"/>
              </a:rPr>
              <a:t> </a:t>
            </a:r>
            <a:r>
              <a:rPr sz="1700" dirty="0">
                <a:latin typeface="Times New Roman"/>
                <a:cs typeface="Times New Roman"/>
              </a:rPr>
              <a:t>will</a:t>
            </a:r>
            <a:r>
              <a:rPr sz="1700" spc="-35" dirty="0">
                <a:latin typeface="Times New Roman"/>
                <a:cs typeface="Times New Roman"/>
              </a:rPr>
              <a:t> </a:t>
            </a:r>
            <a:r>
              <a:rPr sz="1700" spc="-10" dirty="0">
                <a:latin typeface="Times New Roman"/>
                <a:cs typeface="Times New Roman"/>
              </a:rPr>
              <a:t>return</a:t>
            </a:r>
            <a:r>
              <a:rPr sz="1700" spc="-45" dirty="0">
                <a:latin typeface="Times New Roman"/>
                <a:cs typeface="Times New Roman"/>
              </a:rPr>
              <a:t> </a:t>
            </a:r>
            <a:r>
              <a:rPr sz="1700" dirty="0">
                <a:latin typeface="Times New Roman"/>
                <a:cs typeface="Times New Roman"/>
              </a:rPr>
              <a:t>a</a:t>
            </a:r>
            <a:r>
              <a:rPr sz="1700" spc="-45" dirty="0">
                <a:latin typeface="Times New Roman"/>
                <a:cs typeface="Times New Roman"/>
              </a:rPr>
              <a:t> </a:t>
            </a:r>
            <a:r>
              <a:rPr sz="1700" spc="-10" dirty="0">
                <a:latin typeface="Times New Roman"/>
                <a:cs typeface="Times New Roman"/>
              </a:rPr>
              <a:t>value</a:t>
            </a:r>
            <a:endParaRPr sz="1700" dirty="0">
              <a:latin typeface="Times New Roman"/>
              <a:cs typeface="Times New Roman"/>
            </a:endParaRPr>
          </a:p>
          <a:p>
            <a:pPr marL="295910">
              <a:lnSpc>
                <a:spcPct val="100000"/>
              </a:lnSpc>
              <a:spcBef>
                <a:spcPts val="1019"/>
              </a:spcBef>
              <a:tabLst>
                <a:tab pos="620395" algn="l"/>
              </a:tabLst>
            </a:pPr>
            <a:r>
              <a:rPr sz="1700" spc="-50" dirty="0">
                <a:latin typeface="Times New Roman"/>
                <a:cs typeface="Times New Roman"/>
              </a:rPr>
              <a:t>4</a:t>
            </a:r>
            <a:r>
              <a:rPr sz="1700" dirty="0">
                <a:latin typeface="Times New Roman"/>
                <a:cs typeface="Times New Roman"/>
              </a:rPr>
              <a:t>	(i.e.,</a:t>
            </a:r>
            <a:r>
              <a:rPr sz="1700" spc="-35" dirty="0">
                <a:latin typeface="Times New Roman"/>
                <a:cs typeface="Times New Roman"/>
              </a:rPr>
              <a:t> </a:t>
            </a:r>
            <a:r>
              <a:rPr sz="1700" dirty="0">
                <a:latin typeface="Times New Roman"/>
                <a:cs typeface="Times New Roman"/>
              </a:rPr>
              <a:t>the</a:t>
            </a:r>
            <a:r>
              <a:rPr sz="1700" spc="-10" dirty="0">
                <a:latin typeface="Times New Roman"/>
                <a:cs typeface="Times New Roman"/>
              </a:rPr>
              <a:t> </a:t>
            </a:r>
            <a:r>
              <a:rPr sz="1700" dirty="0">
                <a:latin typeface="Times New Roman"/>
                <a:cs typeface="Times New Roman"/>
              </a:rPr>
              <a:t>number</a:t>
            </a:r>
            <a:r>
              <a:rPr sz="1700" spc="-20" dirty="0">
                <a:latin typeface="Times New Roman"/>
                <a:cs typeface="Times New Roman"/>
              </a:rPr>
              <a:t> </a:t>
            </a:r>
            <a:r>
              <a:rPr sz="1700" dirty="0">
                <a:latin typeface="Times New Roman"/>
                <a:cs typeface="Times New Roman"/>
              </a:rPr>
              <a:t>of</a:t>
            </a:r>
            <a:r>
              <a:rPr sz="1700" spc="-10" dirty="0">
                <a:latin typeface="Times New Roman"/>
                <a:cs typeface="Times New Roman"/>
              </a:rPr>
              <a:t> </a:t>
            </a:r>
            <a:r>
              <a:rPr sz="1700" dirty="0">
                <a:latin typeface="Times New Roman"/>
                <a:cs typeface="Times New Roman"/>
              </a:rPr>
              <a:t>data types</a:t>
            </a:r>
            <a:r>
              <a:rPr sz="1700" spc="-25" dirty="0">
                <a:latin typeface="Times New Roman"/>
                <a:cs typeface="Times New Roman"/>
              </a:rPr>
              <a:t> </a:t>
            </a:r>
            <a:r>
              <a:rPr sz="1700" spc="-10" dirty="0">
                <a:latin typeface="Times New Roman"/>
                <a:cs typeface="Times New Roman"/>
              </a:rPr>
              <a:t>successfully</a:t>
            </a:r>
            <a:r>
              <a:rPr sz="1700" spc="-100" dirty="0">
                <a:latin typeface="Times New Roman"/>
                <a:cs typeface="Times New Roman"/>
              </a:rPr>
              <a:t> </a:t>
            </a:r>
            <a:r>
              <a:rPr sz="1700" spc="-10" dirty="0">
                <a:latin typeface="Times New Roman"/>
                <a:cs typeface="Times New Roman"/>
              </a:rPr>
              <a:t>read).</a:t>
            </a:r>
            <a:endParaRPr sz="1700" dirty="0">
              <a:latin typeface="Times New Roman"/>
              <a:cs typeface="Times New Roman"/>
            </a:endParaRP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87600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781" y="0"/>
            <a:ext cx="8527814" cy="5406608"/>
          </a:xfrm>
          <a:prstGeom prst="rect">
            <a:avLst/>
          </a:prstGeom>
        </p:spPr>
        <p:txBody>
          <a:bodyPr vert="horz" wrap="square" lIns="0" tIns="12700" rIns="0" bIns="0" rtlCol="0">
            <a:spAutoFit/>
          </a:bodyPr>
          <a:lstStyle/>
          <a:p>
            <a:pPr marL="346710" indent="-283210">
              <a:lnSpc>
                <a:spcPct val="100000"/>
              </a:lnSpc>
              <a:spcBef>
                <a:spcPts val="100"/>
              </a:spcBef>
              <a:buClr>
                <a:srgbClr val="DDDDDD"/>
              </a:buClr>
              <a:buSzPct val="80555"/>
              <a:buFont typeface="Segoe UI Symbol"/>
              <a:buChar char="⚫"/>
              <a:tabLst>
                <a:tab pos="346710" algn="l"/>
              </a:tabLst>
            </a:pPr>
            <a:r>
              <a:rPr sz="1800" dirty="0">
                <a:latin typeface="Times New Roman"/>
                <a:cs typeface="Times New Roman"/>
              </a:rPr>
              <a:t>Suppose</a:t>
            </a:r>
            <a:r>
              <a:rPr sz="1800" spc="-30"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dirty="0">
                <a:latin typeface="Times New Roman"/>
                <a:cs typeface="Times New Roman"/>
              </a:rPr>
              <a:t>input</a:t>
            </a:r>
            <a:r>
              <a:rPr sz="1800" spc="-40" dirty="0">
                <a:latin typeface="Times New Roman"/>
                <a:cs typeface="Times New Roman"/>
              </a:rPr>
              <a:t> </a:t>
            </a:r>
            <a:r>
              <a:rPr sz="1800" dirty="0">
                <a:latin typeface="Times New Roman"/>
                <a:cs typeface="Times New Roman"/>
              </a:rPr>
              <a:t>values</a:t>
            </a:r>
            <a:r>
              <a:rPr sz="1800" spc="-40" dirty="0">
                <a:latin typeface="Times New Roman"/>
                <a:cs typeface="Times New Roman"/>
              </a:rPr>
              <a:t> </a:t>
            </a:r>
            <a:r>
              <a:rPr sz="1800" dirty="0">
                <a:latin typeface="Times New Roman"/>
                <a:cs typeface="Times New Roman"/>
              </a:rPr>
              <a:t>to</a:t>
            </a:r>
            <a:r>
              <a:rPr sz="1800" spc="-35"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dirty="0">
                <a:latin typeface="Times New Roman"/>
                <a:cs typeface="Times New Roman"/>
              </a:rPr>
              <a:t>above</a:t>
            </a:r>
            <a:r>
              <a:rPr sz="1800" spc="-30" dirty="0">
                <a:latin typeface="Times New Roman"/>
                <a:cs typeface="Times New Roman"/>
              </a:rPr>
              <a:t> </a:t>
            </a:r>
            <a:r>
              <a:rPr sz="1800" dirty="0">
                <a:latin typeface="Times New Roman"/>
                <a:cs typeface="Times New Roman"/>
              </a:rPr>
              <a:t>example</a:t>
            </a:r>
            <a:r>
              <a:rPr sz="1800" spc="-35" dirty="0">
                <a:latin typeface="Times New Roman"/>
                <a:cs typeface="Times New Roman"/>
              </a:rPr>
              <a:t> </a:t>
            </a:r>
            <a:r>
              <a:rPr sz="1800" dirty="0">
                <a:latin typeface="Times New Roman"/>
                <a:cs typeface="Times New Roman"/>
              </a:rPr>
              <a:t>are</a:t>
            </a:r>
            <a:r>
              <a:rPr sz="1800" spc="-25" dirty="0">
                <a:latin typeface="Times New Roman"/>
                <a:cs typeface="Times New Roman"/>
              </a:rPr>
              <a:t> </a:t>
            </a:r>
            <a:r>
              <a:rPr sz="1800" dirty="0">
                <a:latin typeface="Times New Roman"/>
                <a:cs typeface="Times New Roman"/>
              </a:rPr>
              <a:t>of</a:t>
            </a:r>
            <a:r>
              <a:rPr sz="1800" spc="-25" dirty="0">
                <a:latin typeface="Times New Roman"/>
                <a:cs typeface="Times New Roman"/>
              </a:rPr>
              <a:t> </a:t>
            </a:r>
            <a:r>
              <a:rPr sz="1800" dirty="0">
                <a:latin typeface="Times New Roman"/>
                <a:cs typeface="Times New Roman"/>
              </a:rPr>
              <a:t>the</a:t>
            </a:r>
            <a:r>
              <a:rPr sz="1800" spc="-35" dirty="0">
                <a:latin typeface="Times New Roman"/>
                <a:cs typeface="Times New Roman"/>
              </a:rPr>
              <a:t> </a:t>
            </a:r>
            <a:r>
              <a:rPr sz="1800" spc="-10" dirty="0">
                <a:latin typeface="Times New Roman"/>
                <a:cs typeface="Times New Roman"/>
              </a:rPr>
              <a:t>form:</a:t>
            </a:r>
            <a:endParaRPr sz="1800" dirty="0">
              <a:latin typeface="Times New Roman"/>
              <a:cs typeface="Times New Roman"/>
            </a:endParaRPr>
          </a:p>
          <a:p>
            <a:pPr marL="895350" algn="just">
              <a:lnSpc>
                <a:spcPct val="100000"/>
              </a:lnSpc>
              <a:spcBef>
                <a:spcPts val="1680"/>
              </a:spcBef>
              <a:tabLst>
                <a:tab pos="1809750" algn="l"/>
                <a:tab pos="2724150" algn="l"/>
              </a:tabLst>
            </a:pPr>
            <a:r>
              <a:rPr sz="1800" spc="-25" dirty="0">
                <a:latin typeface="Times New Roman"/>
                <a:cs typeface="Times New Roman"/>
              </a:rPr>
              <a:t>15</a:t>
            </a:r>
            <a:r>
              <a:rPr sz="1800" dirty="0">
                <a:latin typeface="Times New Roman"/>
                <a:cs typeface="Times New Roman"/>
              </a:rPr>
              <a:t>	</a:t>
            </a:r>
            <a:r>
              <a:rPr sz="1800" spc="-50" dirty="0">
                <a:latin typeface="Times New Roman"/>
                <a:cs typeface="Times New Roman"/>
              </a:rPr>
              <a:t>p</a:t>
            </a:r>
            <a:r>
              <a:rPr sz="1800" dirty="0">
                <a:latin typeface="Times New Roman"/>
                <a:cs typeface="Times New Roman"/>
              </a:rPr>
              <a:t>	coffee</a:t>
            </a:r>
            <a:r>
              <a:rPr sz="1800" spc="434" dirty="0">
                <a:latin typeface="Times New Roman"/>
                <a:cs typeface="Times New Roman"/>
              </a:rPr>
              <a:t>   </a:t>
            </a:r>
            <a:r>
              <a:rPr sz="1800" spc="-20" dirty="0">
                <a:latin typeface="Times New Roman"/>
                <a:cs typeface="Times New Roman"/>
              </a:rPr>
              <a:t>1.575</a:t>
            </a:r>
            <a:endParaRPr sz="1800" dirty="0">
              <a:latin typeface="Times New Roman"/>
              <a:cs typeface="Times New Roman"/>
            </a:endParaRPr>
          </a:p>
          <a:p>
            <a:pPr marL="346710" marR="67945" indent="-283845" algn="just">
              <a:lnSpc>
                <a:spcPct val="150000"/>
              </a:lnSpc>
              <a:spcBef>
                <a:spcPts val="600"/>
              </a:spcBef>
              <a:buClr>
                <a:srgbClr val="DDDDDD"/>
              </a:buClr>
              <a:buSzPct val="80555"/>
              <a:buFont typeface="Segoe UI Symbol"/>
              <a:buChar char="⚫"/>
              <a:tabLst>
                <a:tab pos="346710" algn="l"/>
              </a:tabLst>
            </a:pPr>
            <a:r>
              <a:rPr sz="1800" dirty="0">
                <a:latin typeface="Times New Roman"/>
                <a:cs typeface="Times New Roman"/>
              </a:rPr>
              <a:t>Then,</a:t>
            </a:r>
            <a:r>
              <a:rPr sz="1800" spc="125" dirty="0">
                <a:latin typeface="Times New Roman"/>
                <a:cs typeface="Times New Roman"/>
              </a:rPr>
              <a:t> </a:t>
            </a:r>
            <a:r>
              <a:rPr sz="1800" b="1" dirty="0">
                <a:latin typeface="Times New Roman"/>
                <a:cs typeface="Times New Roman"/>
              </a:rPr>
              <a:t>scanf()</a:t>
            </a:r>
            <a:r>
              <a:rPr sz="1800" b="1" spc="105" dirty="0">
                <a:latin typeface="Times New Roman"/>
                <a:cs typeface="Times New Roman"/>
              </a:rPr>
              <a:t> </a:t>
            </a:r>
            <a:r>
              <a:rPr sz="1800" dirty="0">
                <a:latin typeface="Times New Roman"/>
                <a:cs typeface="Times New Roman"/>
              </a:rPr>
              <a:t>function</a:t>
            </a:r>
            <a:r>
              <a:rPr sz="1800" spc="120" dirty="0">
                <a:latin typeface="Times New Roman"/>
                <a:cs typeface="Times New Roman"/>
              </a:rPr>
              <a:t> </a:t>
            </a:r>
            <a:r>
              <a:rPr sz="1800" dirty="0">
                <a:latin typeface="Times New Roman"/>
                <a:cs typeface="Times New Roman"/>
              </a:rPr>
              <a:t>will</a:t>
            </a:r>
            <a:r>
              <a:rPr sz="1800" spc="120" dirty="0">
                <a:latin typeface="Times New Roman"/>
                <a:cs typeface="Times New Roman"/>
              </a:rPr>
              <a:t> </a:t>
            </a:r>
            <a:r>
              <a:rPr sz="1800" dirty="0">
                <a:latin typeface="Times New Roman"/>
                <a:cs typeface="Times New Roman"/>
              </a:rPr>
              <a:t>return</a:t>
            </a:r>
            <a:r>
              <a:rPr sz="1800" spc="120" dirty="0">
                <a:latin typeface="Times New Roman"/>
                <a:cs typeface="Times New Roman"/>
              </a:rPr>
              <a:t> </a:t>
            </a:r>
            <a:r>
              <a:rPr sz="1800" dirty="0">
                <a:latin typeface="Times New Roman"/>
                <a:cs typeface="Times New Roman"/>
              </a:rPr>
              <a:t>a</a:t>
            </a:r>
            <a:r>
              <a:rPr sz="1800" spc="125" dirty="0">
                <a:latin typeface="Times New Roman"/>
                <a:cs typeface="Times New Roman"/>
              </a:rPr>
              <a:t> </a:t>
            </a:r>
            <a:r>
              <a:rPr sz="1800" dirty="0">
                <a:latin typeface="Times New Roman"/>
                <a:cs typeface="Times New Roman"/>
              </a:rPr>
              <a:t>value</a:t>
            </a:r>
            <a:r>
              <a:rPr sz="1800" spc="114" dirty="0">
                <a:latin typeface="Times New Roman"/>
                <a:cs typeface="Times New Roman"/>
              </a:rPr>
              <a:t> </a:t>
            </a:r>
            <a:r>
              <a:rPr sz="1800" dirty="0">
                <a:latin typeface="Times New Roman"/>
                <a:cs typeface="Times New Roman"/>
              </a:rPr>
              <a:t>2</a:t>
            </a:r>
            <a:r>
              <a:rPr sz="1800" spc="125" dirty="0">
                <a:latin typeface="Times New Roman"/>
                <a:cs typeface="Times New Roman"/>
              </a:rPr>
              <a:t> </a:t>
            </a:r>
            <a:r>
              <a:rPr sz="1800" dirty="0">
                <a:latin typeface="Times New Roman"/>
                <a:cs typeface="Times New Roman"/>
              </a:rPr>
              <a:t>because</a:t>
            </a:r>
            <a:r>
              <a:rPr sz="1800" spc="125" dirty="0">
                <a:latin typeface="Times New Roman"/>
                <a:cs typeface="Times New Roman"/>
              </a:rPr>
              <a:t> </a:t>
            </a:r>
            <a:r>
              <a:rPr sz="1800" dirty="0">
                <a:latin typeface="Times New Roman"/>
                <a:cs typeface="Times New Roman"/>
              </a:rPr>
              <a:t>only</a:t>
            </a:r>
            <a:r>
              <a:rPr sz="1800" spc="120" dirty="0">
                <a:latin typeface="Times New Roman"/>
                <a:cs typeface="Times New Roman"/>
              </a:rPr>
              <a:t> </a:t>
            </a:r>
            <a:r>
              <a:rPr sz="1800" dirty="0">
                <a:latin typeface="Times New Roman"/>
                <a:cs typeface="Times New Roman"/>
              </a:rPr>
              <a:t>two</a:t>
            </a:r>
            <a:r>
              <a:rPr sz="1800" spc="120" dirty="0">
                <a:latin typeface="Times New Roman"/>
                <a:cs typeface="Times New Roman"/>
              </a:rPr>
              <a:t> </a:t>
            </a:r>
            <a:r>
              <a:rPr sz="1800" dirty="0">
                <a:latin typeface="Times New Roman"/>
                <a:cs typeface="Times New Roman"/>
              </a:rPr>
              <a:t>data</a:t>
            </a:r>
            <a:r>
              <a:rPr sz="1800" spc="125" dirty="0">
                <a:latin typeface="Times New Roman"/>
                <a:cs typeface="Times New Roman"/>
              </a:rPr>
              <a:t> </a:t>
            </a:r>
            <a:r>
              <a:rPr sz="1800" dirty="0">
                <a:latin typeface="Times New Roman"/>
                <a:cs typeface="Times New Roman"/>
              </a:rPr>
              <a:t>types</a:t>
            </a:r>
            <a:r>
              <a:rPr sz="1800" spc="125" dirty="0">
                <a:latin typeface="Times New Roman"/>
                <a:cs typeface="Times New Roman"/>
              </a:rPr>
              <a:t> </a:t>
            </a:r>
            <a:r>
              <a:rPr sz="1800" spc="-20" dirty="0">
                <a:latin typeface="Times New Roman"/>
                <a:cs typeface="Times New Roman"/>
              </a:rPr>
              <a:t>have </a:t>
            </a:r>
            <a:r>
              <a:rPr sz="1800" dirty="0">
                <a:latin typeface="Times New Roman"/>
                <a:cs typeface="Times New Roman"/>
              </a:rPr>
              <a:t>been</a:t>
            </a:r>
            <a:r>
              <a:rPr sz="1800" spc="-15" dirty="0">
                <a:latin typeface="Times New Roman"/>
                <a:cs typeface="Times New Roman"/>
              </a:rPr>
              <a:t> </a:t>
            </a:r>
            <a:r>
              <a:rPr sz="1800" spc="-10" dirty="0">
                <a:latin typeface="Times New Roman"/>
                <a:cs typeface="Times New Roman"/>
              </a:rPr>
              <a:t>successfully</a:t>
            </a:r>
            <a:r>
              <a:rPr sz="1800" spc="-35" dirty="0">
                <a:latin typeface="Times New Roman"/>
                <a:cs typeface="Times New Roman"/>
              </a:rPr>
              <a:t> </a:t>
            </a:r>
            <a:r>
              <a:rPr sz="1800" spc="-20" dirty="0">
                <a:latin typeface="Times New Roman"/>
                <a:cs typeface="Times New Roman"/>
              </a:rPr>
              <a:t>read.</a:t>
            </a:r>
            <a:endParaRPr sz="1800" dirty="0">
              <a:latin typeface="Times New Roman"/>
              <a:cs typeface="Times New Roman"/>
            </a:endParaRPr>
          </a:p>
          <a:p>
            <a:pPr marL="346710" marR="68580" indent="-283845" algn="just">
              <a:lnSpc>
                <a:spcPct val="150100"/>
              </a:lnSpc>
              <a:spcBef>
                <a:spcPts val="600"/>
              </a:spcBef>
              <a:buClr>
                <a:srgbClr val="DDDDDD"/>
              </a:buClr>
              <a:buSzPct val="80555"/>
              <a:buFont typeface="Segoe UI Symbol"/>
              <a:buChar char="⚫"/>
              <a:tabLst>
                <a:tab pos="346710" algn="l"/>
              </a:tabLst>
            </a:pPr>
            <a:r>
              <a:rPr sz="1800" dirty="0">
                <a:latin typeface="Times New Roman"/>
                <a:cs typeface="Times New Roman"/>
              </a:rPr>
              <a:t>There</a:t>
            </a:r>
            <a:r>
              <a:rPr sz="1800" spc="140" dirty="0">
                <a:latin typeface="Times New Roman"/>
                <a:cs typeface="Times New Roman"/>
              </a:rPr>
              <a:t>  </a:t>
            </a:r>
            <a:r>
              <a:rPr sz="1800" dirty="0">
                <a:latin typeface="Times New Roman"/>
                <a:cs typeface="Times New Roman"/>
              </a:rPr>
              <a:t>is</a:t>
            </a:r>
            <a:r>
              <a:rPr sz="1800" spc="140" dirty="0">
                <a:latin typeface="Times New Roman"/>
                <a:cs typeface="Times New Roman"/>
              </a:rPr>
              <a:t>  </a:t>
            </a:r>
            <a:r>
              <a:rPr sz="1800" b="1" dirty="0">
                <a:latin typeface="Times New Roman"/>
                <a:cs typeface="Times New Roman"/>
              </a:rPr>
              <a:t>match</a:t>
            </a:r>
            <a:r>
              <a:rPr sz="1800" b="1" spc="140" dirty="0">
                <a:latin typeface="Times New Roman"/>
                <a:cs typeface="Times New Roman"/>
              </a:rPr>
              <a:t>  </a:t>
            </a:r>
            <a:r>
              <a:rPr sz="1800" dirty="0">
                <a:latin typeface="Times New Roman"/>
                <a:cs typeface="Times New Roman"/>
              </a:rPr>
              <a:t>between</a:t>
            </a:r>
            <a:r>
              <a:rPr sz="1800" spc="140" dirty="0">
                <a:latin typeface="Times New Roman"/>
                <a:cs typeface="Times New Roman"/>
              </a:rPr>
              <a:t>  </a:t>
            </a:r>
            <a:r>
              <a:rPr sz="1800" dirty="0">
                <a:latin typeface="Times New Roman"/>
                <a:cs typeface="Times New Roman"/>
              </a:rPr>
              <a:t>the</a:t>
            </a:r>
            <a:r>
              <a:rPr sz="1800" spc="140" dirty="0">
                <a:latin typeface="Times New Roman"/>
                <a:cs typeface="Times New Roman"/>
              </a:rPr>
              <a:t>  </a:t>
            </a:r>
            <a:r>
              <a:rPr sz="1800" dirty="0">
                <a:latin typeface="Times New Roman"/>
                <a:cs typeface="Times New Roman"/>
              </a:rPr>
              <a:t>control</a:t>
            </a:r>
            <a:r>
              <a:rPr sz="1800" spc="145" dirty="0">
                <a:latin typeface="Times New Roman"/>
                <a:cs typeface="Times New Roman"/>
              </a:rPr>
              <a:t>  </a:t>
            </a:r>
            <a:r>
              <a:rPr sz="1800" dirty="0">
                <a:latin typeface="Times New Roman"/>
                <a:cs typeface="Times New Roman"/>
              </a:rPr>
              <a:t>string</a:t>
            </a:r>
            <a:r>
              <a:rPr sz="1800" spc="135" dirty="0">
                <a:latin typeface="Times New Roman"/>
                <a:cs typeface="Times New Roman"/>
              </a:rPr>
              <a:t>  </a:t>
            </a:r>
            <a:r>
              <a:rPr sz="1800" dirty="0">
                <a:latin typeface="Times New Roman"/>
                <a:cs typeface="Times New Roman"/>
              </a:rPr>
              <a:t>parameters</a:t>
            </a:r>
            <a:r>
              <a:rPr sz="1800" spc="145" dirty="0">
                <a:latin typeface="Times New Roman"/>
                <a:cs typeface="Times New Roman"/>
              </a:rPr>
              <a:t>  </a:t>
            </a:r>
            <a:r>
              <a:rPr sz="1800" dirty="0">
                <a:latin typeface="Times New Roman"/>
                <a:cs typeface="Times New Roman"/>
              </a:rPr>
              <a:t>and</a:t>
            </a:r>
            <a:r>
              <a:rPr sz="1800" spc="145" dirty="0">
                <a:latin typeface="Times New Roman"/>
                <a:cs typeface="Times New Roman"/>
              </a:rPr>
              <a:t>  </a:t>
            </a:r>
            <a:r>
              <a:rPr sz="1800" spc="-10" dirty="0">
                <a:latin typeface="Times New Roman"/>
                <a:cs typeface="Times New Roman"/>
              </a:rPr>
              <a:t>address_list </a:t>
            </a:r>
            <a:r>
              <a:rPr sz="1800" dirty="0">
                <a:latin typeface="Times New Roman"/>
                <a:cs typeface="Times New Roman"/>
              </a:rPr>
              <a:t>parameters</a:t>
            </a:r>
            <a:r>
              <a:rPr sz="1800" spc="-45" dirty="0">
                <a:latin typeface="Times New Roman"/>
                <a:cs typeface="Times New Roman"/>
              </a:rPr>
              <a:t> </a:t>
            </a:r>
            <a:r>
              <a:rPr sz="1800" dirty="0">
                <a:latin typeface="Times New Roman"/>
                <a:cs typeface="Times New Roman"/>
              </a:rPr>
              <a:t>only</a:t>
            </a:r>
            <a:r>
              <a:rPr sz="1800" spc="-25" dirty="0">
                <a:latin typeface="Times New Roman"/>
                <a:cs typeface="Times New Roman"/>
              </a:rPr>
              <a:t> </a:t>
            </a:r>
            <a:r>
              <a:rPr sz="1800" dirty="0">
                <a:latin typeface="Times New Roman"/>
                <a:cs typeface="Times New Roman"/>
              </a:rPr>
              <a:t>for</a:t>
            </a:r>
            <a:r>
              <a:rPr sz="1800" spc="-30" dirty="0">
                <a:latin typeface="Times New Roman"/>
                <a:cs typeface="Times New Roman"/>
              </a:rPr>
              <a:t> </a:t>
            </a:r>
            <a:r>
              <a:rPr sz="1800" dirty="0">
                <a:latin typeface="Times New Roman"/>
                <a:cs typeface="Times New Roman"/>
              </a:rPr>
              <a:t>first</a:t>
            </a:r>
            <a:r>
              <a:rPr sz="1800" spc="-25" dirty="0">
                <a:latin typeface="Times New Roman"/>
                <a:cs typeface="Times New Roman"/>
              </a:rPr>
              <a:t> </a:t>
            </a:r>
            <a:r>
              <a:rPr sz="1800" dirty="0">
                <a:latin typeface="Times New Roman"/>
                <a:cs typeface="Times New Roman"/>
              </a:rPr>
              <a:t>two</a:t>
            </a:r>
            <a:r>
              <a:rPr sz="1800" spc="-35" dirty="0">
                <a:latin typeface="Times New Roman"/>
                <a:cs typeface="Times New Roman"/>
              </a:rPr>
              <a:t> </a:t>
            </a:r>
            <a:r>
              <a:rPr sz="1800" dirty="0">
                <a:latin typeface="Times New Roman"/>
                <a:cs typeface="Times New Roman"/>
              </a:rPr>
              <a:t>input</a:t>
            </a:r>
            <a:r>
              <a:rPr sz="1800" spc="-95" dirty="0">
                <a:latin typeface="Times New Roman"/>
                <a:cs typeface="Times New Roman"/>
              </a:rPr>
              <a:t> </a:t>
            </a:r>
            <a:r>
              <a:rPr sz="1800" spc="-10" dirty="0">
                <a:latin typeface="Times New Roman"/>
                <a:cs typeface="Times New Roman"/>
              </a:rPr>
              <a:t>values.</a:t>
            </a:r>
            <a:endParaRPr sz="1800" dirty="0">
              <a:latin typeface="Times New Roman"/>
              <a:cs typeface="Times New Roman"/>
            </a:endParaRPr>
          </a:p>
          <a:p>
            <a:pPr marL="346710" marR="68580" indent="-283845" algn="just">
              <a:lnSpc>
                <a:spcPct val="150000"/>
              </a:lnSpc>
              <a:spcBef>
                <a:spcPts val="600"/>
              </a:spcBef>
              <a:buClr>
                <a:srgbClr val="DDDDDD"/>
              </a:buClr>
              <a:buSzPct val="80555"/>
              <a:buFont typeface="Segoe UI Symbol"/>
              <a:buChar char="⚫"/>
              <a:tabLst>
                <a:tab pos="346710" algn="l"/>
              </a:tabLst>
            </a:pPr>
            <a:r>
              <a:rPr sz="1800" dirty="0">
                <a:latin typeface="Times New Roman"/>
                <a:cs typeface="Times New Roman"/>
              </a:rPr>
              <a:t>The</a:t>
            </a:r>
            <a:r>
              <a:rPr sz="1800" spc="135" dirty="0">
                <a:latin typeface="Times New Roman"/>
                <a:cs typeface="Times New Roman"/>
              </a:rPr>
              <a:t> </a:t>
            </a:r>
            <a:r>
              <a:rPr sz="1800" dirty="0">
                <a:latin typeface="Times New Roman"/>
                <a:cs typeface="Times New Roman"/>
              </a:rPr>
              <a:t>3</a:t>
            </a:r>
            <a:r>
              <a:rPr sz="1800" baseline="39351" dirty="0">
                <a:latin typeface="Times New Roman"/>
                <a:cs typeface="Times New Roman"/>
              </a:rPr>
              <a:t>rd</a:t>
            </a:r>
            <a:r>
              <a:rPr sz="1800" spc="-15" baseline="39351" dirty="0">
                <a:latin typeface="Times New Roman"/>
                <a:cs typeface="Times New Roman"/>
              </a:rPr>
              <a:t> </a:t>
            </a:r>
            <a:r>
              <a:rPr sz="1800" dirty="0">
                <a:latin typeface="Times New Roman"/>
                <a:cs typeface="Times New Roman"/>
              </a:rPr>
              <a:t>data</a:t>
            </a:r>
            <a:r>
              <a:rPr sz="1800" spc="140" dirty="0">
                <a:latin typeface="Times New Roman"/>
                <a:cs typeface="Times New Roman"/>
              </a:rPr>
              <a:t> </a:t>
            </a:r>
            <a:r>
              <a:rPr sz="1800" dirty="0">
                <a:latin typeface="Times New Roman"/>
                <a:cs typeface="Times New Roman"/>
              </a:rPr>
              <a:t>was</a:t>
            </a:r>
            <a:r>
              <a:rPr sz="1800" spc="135" dirty="0">
                <a:latin typeface="Times New Roman"/>
                <a:cs typeface="Times New Roman"/>
              </a:rPr>
              <a:t> </a:t>
            </a:r>
            <a:r>
              <a:rPr sz="1800" dirty="0">
                <a:latin typeface="Times New Roman"/>
                <a:cs typeface="Times New Roman"/>
              </a:rPr>
              <a:t>expected</a:t>
            </a:r>
            <a:r>
              <a:rPr sz="1800" spc="135" dirty="0">
                <a:latin typeface="Times New Roman"/>
                <a:cs typeface="Times New Roman"/>
              </a:rPr>
              <a:t> </a:t>
            </a:r>
            <a:r>
              <a:rPr sz="1800" dirty="0">
                <a:latin typeface="Times New Roman"/>
                <a:cs typeface="Times New Roman"/>
              </a:rPr>
              <a:t>to</a:t>
            </a:r>
            <a:r>
              <a:rPr sz="1800" spc="125" dirty="0">
                <a:latin typeface="Times New Roman"/>
                <a:cs typeface="Times New Roman"/>
              </a:rPr>
              <a:t> </a:t>
            </a:r>
            <a:r>
              <a:rPr sz="1800" dirty="0">
                <a:latin typeface="Times New Roman"/>
                <a:cs typeface="Times New Roman"/>
              </a:rPr>
              <a:t>be</a:t>
            </a:r>
            <a:r>
              <a:rPr sz="1800" spc="135" dirty="0">
                <a:latin typeface="Times New Roman"/>
                <a:cs typeface="Times New Roman"/>
              </a:rPr>
              <a:t> </a:t>
            </a:r>
            <a:r>
              <a:rPr sz="1800" dirty="0">
                <a:latin typeface="Times New Roman"/>
                <a:cs typeface="Times New Roman"/>
              </a:rPr>
              <a:t>a</a:t>
            </a:r>
            <a:r>
              <a:rPr sz="1800" spc="140" dirty="0">
                <a:latin typeface="Times New Roman"/>
                <a:cs typeface="Times New Roman"/>
              </a:rPr>
              <a:t> </a:t>
            </a:r>
            <a:r>
              <a:rPr sz="1800" dirty="0">
                <a:latin typeface="Times New Roman"/>
                <a:cs typeface="Times New Roman"/>
              </a:rPr>
              <a:t>floating</a:t>
            </a:r>
            <a:r>
              <a:rPr sz="1800" spc="130" dirty="0">
                <a:latin typeface="Times New Roman"/>
                <a:cs typeface="Times New Roman"/>
              </a:rPr>
              <a:t> </a:t>
            </a:r>
            <a:r>
              <a:rPr sz="1800" dirty="0">
                <a:latin typeface="Times New Roman"/>
                <a:cs typeface="Times New Roman"/>
              </a:rPr>
              <a:t>type</a:t>
            </a:r>
            <a:r>
              <a:rPr sz="1800" spc="130" dirty="0">
                <a:latin typeface="Times New Roman"/>
                <a:cs typeface="Times New Roman"/>
              </a:rPr>
              <a:t> </a:t>
            </a:r>
            <a:r>
              <a:rPr sz="1800" dirty="0">
                <a:latin typeface="Times New Roman"/>
                <a:cs typeface="Times New Roman"/>
              </a:rPr>
              <a:t>number,</a:t>
            </a:r>
            <a:r>
              <a:rPr sz="1800" spc="145" dirty="0">
                <a:latin typeface="Times New Roman"/>
                <a:cs typeface="Times New Roman"/>
              </a:rPr>
              <a:t> </a:t>
            </a:r>
            <a:r>
              <a:rPr sz="1800" dirty="0">
                <a:latin typeface="Times New Roman"/>
                <a:cs typeface="Times New Roman"/>
              </a:rPr>
              <a:t>but</a:t>
            </a:r>
            <a:r>
              <a:rPr sz="1800" spc="130" dirty="0">
                <a:latin typeface="Times New Roman"/>
                <a:cs typeface="Times New Roman"/>
              </a:rPr>
              <a:t> </a:t>
            </a:r>
            <a:r>
              <a:rPr sz="1800" dirty="0">
                <a:latin typeface="Times New Roman"/>
                <a:cs typeface="Times New Roman"/>
              </a:rPr>
              <a:t>a</a:t>
            </a:r>
            <a:r>
              <a:rPr sz="1800" spc="135" dirty="0">
                <a:latin typeface="Times New Roman"/>
                <a:cs typeface="Times New Roman"/>
              </a:rPr>
              <a:t> </a:t>
            </a:r>
            <a:r>
              <a:rPr sz="1800" dirty="0">
                <a:latin typeface="Times New Roman"/>
                <a:cs typeface="Times New Roman"/>
              </a:rPr>
              <a:t>string</a:t>
            </a:r>
            <a:r>
              <a:rPr sz="1800" spc="135" dirty="0">
                <a:latin typeface="Times New Roman"/>
                <a:cs typeface="Times New Roman"/>
              </a:rPr>
              <a:t> </a:t>
            </a:r>
            <a:r>
              <a:rPr sz="1800" dirty="0">
                <a:latin typeface="Times New Roman"/>
                <a:cs typeface="Times New Roman"/>
              </a:rPr>
              <a:t>data</a:t>
            </a:r>
            <a:r>
              <a:rPr sz="1800" spc="125" dirty="0">
                <a:latin typeface="Times New Roman"/>
                <a:cs typeface="Times New Roman"/>
              </a:rPr>
              <a:t> </a:t>
            </a:r>
            <a:r>
              <a:rPr sz="1800" spc="-20" dirty="0">
                <a:latin typeface="Times New Roman"/>
                <a:cs typeface="Times New Roman"/>
              </a:rPr>
              <a:t>type </a:t>
            </a:r>
            <a:r>
              <a:rPr sz="1800" dirty="0">
                <a:latin typeface="Times New Roman"/>
                <a:cs typeface="Times New Roman"/>
              </a:rPr>
              <a:t>has</a:t>
            </a:r>
            <a:r>
              <a:rPr sz="1800" spc="265" dirty="0">
                <a:latin typeface="Times New Roman"/>
                <a:cs typeface="Times New Roman"/>
              </a:rPr>
              <a:t> </a:t>
            </a:r>
            <a:r>
              <a:rPr sz="1800" dirty="0">
                <a:latin typeface="Times New Roman"/>
                <a:cs typeface="Times New Roman"/>
              </a:rPr>
              <a:t>been</a:t>
            </a:r>
            <a:r>
              <a:rPr sz="1800" spc="260" dirty="0">
                <a:latin typeface="Times New Roman"/>
                <a:cs typeface="Times New Roman"/>
              </a:rPr>
              <a:t> </a:t>
            </a:r>
            <a:r>
              <a:rPr sz="1800" dirty="0">
                <a:latin typeface="Times New Roman"/>
                <a:cs typeface="Times New Roman"/>
              </a:rPr>
              <a:t>encountered.</a:t>
            </a:r>
            <a:r>
              <a:rPr sz="1800" spc="265" dirty="0">
                <a:latin typeface="Times New Roman"/>
                <a:cs typeface="Times New Roman"/>
              </a:rPr>
              <a:t> </a:t>
            </a:r>
            <a:r>
              <a:rPr sz="1800" dirty="0">
                <a:latin typeface="Times New Roman"/>
                <a:cs typeface="Times New Roman"/>
              </a:rPr>
              <a:t>So</a:t>
            </a:r>
            <a:r>
              <a:rPr sz="1800" spc="265" dirty="0">
                <a:latin typeface="Times New Roman"/>
                <a:cs typeface="Times New Roman"/>
              </a:rPr>
              <a:t> </a:t>
            </a:r>
            <a:r>
              <a:rPr sz="1800" b="1" dirty="0">
                <a:latin typeface="Times New Roman"/>
                <a:cs typeface="Times New Roman"/>
              </a:rPr>
              <a:t>scanf()</a:t>
            </a:r>
            <a:r>
              <a:rPr sz="1800" b="1" spc="270" dirty="0">
                <a:latin typeface="Times New Roman"/>
                <a:cs typeface="Times New Roman"/>
              </a:rPr>
              <a:t> </a:t>
            </a:r>
            <a:r>
              <a:rPr sz="1800" dirty="0">
                <a:latin typeface="Times New Roman"/>
                <a:cs typeface="Times New Roman"/>
              </a:rPr>
              <a:t>terminates</a:t>
            </a:r>
            <a:r>
              <a:rPr sz="1800" spc="270" dirty="0">
                <a:latin typeface="Times New Roman"/>
                <a:cs typeface="Times New Roman"/>
              </a:rPr>
              <a:t> </a:t>
            </a:r>
            <a:r>
              <a:rPr sz="1800" dirty="0">
                <a:latin typeface="Times New Roman"/>
                <a:cs typeface="Times New Roman"/>
              </a:rPr>
              <a:t>the</a:t>
            </a:r>
            <a:r>
              <a:rPr sz="1800" spc="270" dirty="0">
                <a:latin typeface="Times New Roman"/>
                <a:cs typeface="Times New Roman"/>
              </a:rPr>
              <a:t> </a:t>
            </a:r>
            <a:r>
              <a:rPr sz="1800" dirty="0">
                <a:latin typeface="Times New Roman"/>
                <a:cs typeface="Times New Roman"/>
              </a:rPr>
              <a:t>scan</a:t>
            </a:r>
            <a:r>
              <a:rPr sz="1800" spc="270" dirty="0">
                <a:latin typeface="Times New Roman"/>
                <a:cs typeface="Times New Roman"/>
              </a:rPr>
              <a:t> </a:t>
            </a:r>
            <a:r>
              <a:rPr sz="1800" dirty="0">
                <a:latin typeface="Times New Roman"/>
                <a:cs typeface="Times New Roman"/>
              </a:rPr>
              <a:t>soon</a:t>
            </a:r>
            <a:r>
              <a:rPr sz="1800" spc="250" dirty="0">
                <a:latin typeface="Times New Roman"/>
                <a:cs typeface="Times New Roman"/>
              </a:rPr>
              <a:t> </a:t>
            </a:r>
            <a:r>
              <a:rPr sz="1800" dirty="0">
                <a:latin typeface="Times New Roman"/>
                <a:cs typeface="Times New Roman"/>
              </a:rPr>
              <a:t>after</a:t>
            </a:r>
            <a:r>
              <a:rPr sz="1800" spc="265" dirty="0">
                <a:latin typeface="Times New Roman"/>
                <a:cs typeface="Times New Roman"/>
              </a:rPr>
              <a:t> </a:t>
            </a:r>
            <a:r>
              <a:rPr sz="1800" dirty="0">
                <a:latin typeface="Times New Roman"/>
                <a:cs typeface="Times New Roman"/>
              </a:rPr>
              <a:t>reading</a:t>
            </a:r>
            <a:r>
              <a:rPr sz="1800" spc="275" dirty="0">
                <a:latin typeface="Times New Roman"/>
                <a:cs typeface="Times New Roman"/>
              </a:rPr>
              <a:t> </a:t>
            </a:r>
            <a:r>
              <a:rPr sz="1800" spc="-25" dirty="0">
                <a:latin typeface="Times New Roman"/>
                <a:cs typeface="Times New Roman"/>
              </a:rPr>
              <a:t>the </a:t>
            </a:r>
            <a:r>
              <a:rPr sz="1800" dirty="0">
                <a:latin typeface="Times New Roman"/>
                <a:cs typeface="Times New Roman"/>
              </a:rPr>
              <a:t>first</a:t>
            </a:r>
            <a:r>
              <a:rPr sz="1800" spc="-25" dirty="0">
                <a:latin typeface="Times New Roman"/>
                <a:cs typeface="Times New Roman"/>
              </a:rPr>
              <a:t> </a:t>
            </a:r>
            <a:r>
              <a:rPr sz="1800" dirty="0">
                <a:latin typeface="Times New Roman"/>
                <a:cs typeface="Times New Roman"/>
              </a:rPr>
              <a:t>two</a:t>
            </a:r>
            <a:r>
              <a:rPr sz="1800" spc="-30" dirty="0">
                <a:latin typeface="Times New Roman"/>
                <a:cs typeface="Times New Roman"/>
              </a:rPr>
              <a:t> </a:t>
            </a:r>
            <a:r>
              <a:rPr sz="1800" dirty="0">
                <a:latin typeface="Times New Roman"/>
                <a:cs typeface="Times New Roman"/>
              </a:rPr>
              <a:t>data</a:t>
            </a:r>
            <a:r>
              <a:rPr sz="1800" spc="-75" dirty="0">
                <a:latin typeface="Times New Roman"/>
                <a:cs typeface="Times New Roman"/>
              </a:rPr>
              <a:t> </a:t>
            </a:r>
            <a:r>
              <a:rPr sz="1800" spc="-10" dirty="0">
                <a:latin typeface="Times New Roman"/>
                <a:cs typeface="Times New Roman"/>
              </a:rPr>
              <a:t>types.</a:t>
            </a:r>
            <a:endParaRPr sz="1800" dirty="0">
              <a:latin typeface="Times New Roman"/>
              <a:cs typeface="Times New Roman"/>
            </a:endParaRPr>
          </a:p>
          <a:p>
            <a:pPr marL="346710" indent="-283210">
              <a:lnSpc>
                <a:spcPct val="100000"/>
              </a:lnSpc>
              <a:spcBef>
                <a:spcPts val="1680"/>
              </a:spcBef>
              <a:buClr>
                <a:srgbClr val="DDDDDD"/>
              </a:buClr>
              <a:buSzPct val="80555"/>
              <a:buFont typeface="Segoe UI Symbol"/>
              <a:buChar char="⚫"/>
              <a:tabLst>
                <a:tab pos="346710" algn="l"/>
              </a:tabLst>
            </a:pPr>
            <a:r>
              <a:rPr sz="1800" dirty="0">
                <a:latin typeface="Times New Roman"/>
                <a:cs typeface="Times New Roman"/>
              </a:rPr>
              <a:t>If</a:t>
            </a:r>
            <a:r>
              <a:rPr sz="1800" spc="-40" dirty="0">
                <a:latin typeface="Times New Roman"/>
                <a:cs typeface="Times New Roman"/>
              </a:rPr>
              <a:t> </a:t>
            </a:r>
            <a:r>
              <a:rPr sz="1800" dirty="0">
                <a:latin typeface="Times New Roman"/>
                <a:cs typeface="Times New Roman"/>
              </a:rPr>
              <a:t>the</a:t>
            </a:r>
            <a:r>
              <a:rPr sz="1800" spc="-30" dirty="0">
                <a:latin typeface="Times New Roman"/>
                <a:cs typeface="Times New Roman"/>
              </a:rPr>
              <a:t> </a:t>
            </a:r>
            <a:r>
              <a:rPr sz="1800" dirty="0">
                <a:latin typeface="Times New Roman"/>
                <a:cs typeface="Times New Roman"/>
              </a:rPr>
              <a:t>input</a:t>
            </a:r>
            <a:r>
              <a:rPr sz="1800" spc="-40" dirty="0">
                <a:latin typeface="Times New Roman"/>
                <a:cs typeface="Times New Roman"/>
              </a:rPr>
              <a:t> </a:t>
            </a:r>
            <a:r>
              <a:rPr sz="1800" dirty="0">
                <a:latin typeface="Times New Roman"/>
                <a:cs typeface="Times New Roman"/>
              </a:rPr>
              <a:t>values</a:t>
            </a:r>
            <a:r>
              <a:rPr sz="1800" spc="-45" dirty="0">
                <a:latin typeface="Times New Roman"/>
                <a:cs typeface="Times New Roman"/>
              </a:rPr>
              <a:t> </a:t>
            </a:r>
            <a:r>
              <a:rPr sz="1800" dirty="0">
                <a:latin typeface="Times New Roman"/>
                <a:cs typeface="Times New Roman"/>
              </a:rPr>
              <a:t>for</a:t>
            </a:r>
            <a:r>
              <a:rPr sz="1800" spc="-25" dirty="0">
                <a:latin typeface="Times New Roman"/>
                <a:cs typeface="Times New Roman"/>
              </a:rPr>
              <a:t> </a:t>
            </a:r>
            <a:r>
              <a:rPr sz="1800" dirty="0">
                <a:latin typeface="Times New Roman"/>
                <a:cs typeface="Times New Roman"/>
              </a:rPr>
              <a:t>the</a:t>
            </a:r>
            <a:r>
              <a:rPr sz="1800" spc="-40" dirty="0">
                <a:latin typeface="Times New Roman"/>
                <a:cs typeface="Times New Roman"/>
              </a:rPr>
              <a:t> </a:t>
            </a:r>
            <a:r>
              <a:rPr sz="1800" dirty="0">
                <a:latin typeface="Times New Roman"/>
                <a:cs typeface="Times New Roman"/>
              </a:rPr>
              <a:t>above</a:t>
            </a:r>
            <a:r>
              <a:rPr sz="1800" spc="-30" dirty="0">
                <a:latin typeface="Times New Roman"/>
                <a:cs typeface="Times New Roman"/>
              </a:rPr>
              <a:t> </a:t>
            </a:r>
            <a:r>
              <a:rPr sz="1800" b="1" dirty="0">
                <a:latin typeface="Times New Roman"/>
                <a:cs typeface="Times New Roman"/>
              </a:rPr>
              <a:t>scanf()</a:t>
            </a:r>
            <a:r>
              <a:rPr sz="1800" dirty="0">
                <a:latin typeface="Times New Roman"/>
                <a:cs typeface="Times New Roman"/>
              </a:rPr>
              <a:t>statement</a:t>
            </a:r>
            <a:r>
              <a:rPr sz="1800" spc="-40" dirty="0">
                <a:latin typeface="Times New Roman"/>
                <a:cs typeface="Times New Roman"/>
              </a:rPr>
              <a:t> </a:t>
            </a:r>
            <a:r>
              <a:rPr sz="1800" dirty="0">
                <a:latin typeface="Times New Roman"/>
                <a:cs typeface="Times New Roman"/>
              </a:rPr>
              <a:t>were</a:t>
            </a:r>
            <a:r>
              <a:rPr sz="1800" spc="-30" dirty="0">
                <a:latin typeface="Times New Roman"/>
                <a:cs typeface="Times New Roman"/>
              </a:rPr>
              <a:t> </a:t>
            </a:r>
            <a:r>
              <a:rPr sz="1800" dirty="0">
                <a:latin typeface="Times New Roman"/>
                <a:cs typeface="Times New Roman"/>
              </a:rPr>
              <a:t>of</a:t>
            </a:r>
            <a:r>
              <a:rPr sz="1800" spc="-40" dirty="0">
                <a:latin typeface="Times New Roman"/>
                <a:cs typeface="Times New Roman"/>
              </a:rPr>
              <a:t> </a:t>
            </a:r>
            <a:r>
              <a:rPr sz="1800" dirty="0">
                <a:latin typeface="Times New Roman"/>
                <a:cs typeface="Times New Roman"/>
              </a:rPr>
              <a:t>the</a:t>
            </a:r>
            <a:r>
              <a:rPr sz="1800" spc="-35" dirty="0">
                <a:latin typeface="Times New Roman"/>
                <a:cs typeface="Times New Roman"/>
              </a:rPr>
              <a:t> </a:t>
            </a:r>
            <a:r>
              <a:rPr sz="1800" spc="-10" dirty="0">
                <a:latin typeface="Times New Roman"/>
                <a:cs typeface="Times New Roman"/>
              </a:rPr>
              <a:t>form,</a:t>
            </a:r>
            <a:endParaRPr sz="1800" dirty="0">
              <a:latin typeface="Times New Roman"/>
              <a:cs typeface="Times New Roman"/>
            </a:endParaRPr>
          </a:p>
          <a:p>
            <a:pPr marL="895350" algn="just">
              <a:lnSpc>
                <a:spcPct val="100000"/>
              </a:lnSpc>
              <a:spcBef>
                <a:spcPts val="1680"/>
              </a:spcBef>
              <a:tabLst>
                <a:tab pos="1809750" algn="l"/>
              </a:tabLst>
            </a:pPr>
            <a:r>
              <a:rPr sz="1800" spc="-25" dirty="0">
                <a:latin typeface="Times New Roman"/>
                <a:cs typeface="Times New Roman"/>
              </a:rPr>
              <a:t>20</a:t>
            </a:r>
            <a:r>
              <a:rPr sz="1800" dirty="0">
                <a:latin typeface="Times New Roman"/>
                <a:cs typeface="Times New Roman"/>
              </a:rPr>
              <a:t>	150.25</a:t>
            </a:r>
            <a:r>
              <a:rPr sz="1800" spc="295" dirty="0">
                <a:latin typeface="Times New Roman"/>
                <a:cs typeface="Times New Roman"/>
              </a:rPr>
              <a:t>   </a:t>
            </a:r>
            <a:r>
              <a:rPr sz="1800" spc="-10" dirty="0">
                <a:latin typeface="Times New Roman"/>
                <a:cs typeface="Times New Roman"/>
              </a:rPr>
              <a:t>motor</a:t>
            </a:r>
            <a:endParaRPr sz="1800" dirty="0">
              <a:latin typeface="Times New Roman"/>
              <a:cs typeface="Times New Roman"/>
            </a:endParaRPr>
          </a:p>
          <a:p>
            <a:pPr marL="346710" marR="71120" indent="-283845" algn="just">
              <a:lnSpc>
                <a:spcPct val="150000"/>
              </a:lnSpc>
              <a:spcBef>
                <a:spcPts val="600"/>
              </a:spcBef>
              <a:buClr>
                <a:srgbClr val="DDDDDD"/>
              </a:buClr>
              <a:buSzPct val="80555"/>
              <a:buFont typeface="Segoe UI Symbol"/>
              <a:buChar char="⚫"/>
              <a:tabLst>
                <a:tab pos="346710" algn="l"/>
              </a:tabLst>
            </a:pPr>
            <a:r>
              <a:rPr sz="1800" dirty="0">
                <a:latin typeface="Times New Roman"/>
                <a:cs typeface="Times New Roman"/>
              </a:rPr>
              <a:t>The</a:t>
            </a:r>
            <a:r>
              <a:rPr sz="1800" spc="80" dirty="0">
                <a:latin typeface="Times New Roman"/>
                <a:cs typeface="Times New Roman"/>
              </a:rPr>
              <a:t> </a:t>
            </a:r>
            <a:r>
              <a:rPr sz="1800" dirty="0">
                <a:latin typeface="Times New Roman"/>
                <a:cs typeface="Times New Roman"/>
              </a:rPr>
              <a:t>return</a:t>
            </a:r>
            <a:r>
              <a:rPr sz="1800" spc="80" dirty="0">
                <a:latin typeface="Times New Roman"/>
                <a:cs typeface="Times New Roman"/>
              </a:rPr>
              <a:t> </a:t>
            </a:r>
            <a:r>
              <a:rPr sz="1800" dirty="0">
                <a:latin typeface="Times New Roman"/>
                <a:cs typeface="Times New Roman"/>
              </a:rPr>
              <a:t>value</a:t>
            </a:r>
            <a:r>
              <a:rPr sz="1800" spc="65" dirty="0">
                <a:latin typeface="Times New Roman"/>
                <a:cs typeface="Times New Roman"/>
              </a:rPr>
              <a:t> </a:t>
            </a:r>
            <a:r>
              <a:rPr sz="1800" dirty="0">
                <a:latin typeface="Times New Roman"/>
                <a:cs typeface="Times New Roman"/>
              </a:rPr>
              <a:t>would</a:t>
            </a:r>
            <a:r>
              <a:rPr sz="1800" spc="75" dirty="0">
                <a:latin typeface="Times New Roman"/>
                <a:cs typeface="Times New Roman"/>
              </a:rPr>
              <a:t> </a:t>
            </a:r>
            <a:r>
              <a:rPr sz="1800" dirty="0">
                <a:latin typeface="Times New Roman"/>
                <a:cs typeface="Times New Roman"/>
              </a:rPr>
              <a:t>be</a:t>
            </a:r>
            <a:r>
              <a:rPr sz="1800" spc="75" dirty="0">
                <a:latin typeface="Times New Roman"/>
                <a:cs typeface="Times New Roman"/>
              </a:rPr>
              <a:t> </a:t>
            </a:r>
            <a:r>
              <a:rPr sz="1800" dirty="0">
                <a:latin typeface="Times New Roman"/>
                <a:cs typeface="Times New Roman"/>
              </a:rPr>
              <a:t>1</a:t>
            </a:r>
            <a:r>
              <a:rPr sz="1800" spc="65" dirty="0">
                <a:latin typeface="Times New Roman"/>
                <a:cs typeface="Times New Roman"/>
              </a:rPr>
              <a:t> </a:t>
            </a:r>
            <a:r>
              <a:rPr sz="1800" dirty="0">
                <a:latin typeface="Times New Roman"/>
                <a:cs typeface="Times New Roman"/>
              </a:rPr>
              <a:t>since</a:t>
            </a:r>
            <a:r>
              <a:rPr sz="1800" spc="80" dirty="0">
                <a:latin typeface="Times New Roman"/>
                <a:cs typeface="Times New Roman"/>
              </a:rPr>
              <a:t> </a:t>
            </a:r>
            <a:r>
              <a:rPr sz="1800" dirty="0">
                <a:latin typeface="Times New Roman"/>
                <a:cs typeface="Times New Roman"/>
              </a:rPr>
              <a:t>only</a:t>
            </a:r>
            <a:r>
              <a:rPr sz="1800" spc="80" dirty="0">
                <a:latin typeface="Times New Roman"/>
                <a:cs typeface="Times New Roman"/>
              </a:rPr>
              <a:t> </a:t>
            </a:r>
            <a:r>
              <a:rPr sz="1800" dirty="0">
                <a:latin typeface="Times New Roman"/>
                <a:cs typeface="Times New Roman"/>
              </a:rPr>
              <a:t>one</a:t>
            </a:r>
            <a:r>
              <a:rPr sz="1800" spc="80" dirty="0">
                <a:latin typeface="Times New Roman"/>
                <a:cs typeface="Times New Roman"/>
              </a:rPr>
              <a:t> </a:t>
            </a:r>
            <a:r>
              <a:rPr sz="1800" dirty="0">
                <a:latin typeface="Times New Roman"/>
                <a:cs typeface="Times New Roman"/>
              </a:rPr>
              <a:t>data</a:t>
            </a:r>
            <a:r>
              <a:rPr sz="1800" spc="65" dirty="0">
                <a:latin typeface="Times New Roman"/>
                <a:cs typeface="Times New Roman"/>
              </a:rPr>
              <a:t> </a:t>
            </a:r>
            <a:r>
              <a:rPr sz="1800" dirty="0">
                <a:latin typeface="Times New Roman"/>
                <a:cs typeface="Times New Roman"/>
              </a:rPr>
              <a:t>(first</a:t>
            </a:r>
            <a:r>
              <a:rPr sz="1800" spc="80" dirty="0">
                <a:latin typeface="Times New Roman"/>
                <a:cs typeface="Times New Roman"/>
              </a:rPr>
              <a:t> </a:t>
            </a:r>
            <a:r>
              <a:rPr sz="1800" dirty="0">
                <a:latin typeface="Times New Roman"/>
                <a:cs typeface="Times New Roman"/>
              </a:rPr>
              <a:t>data)</a:t>
            </a:r>
            <a:r>
              <a:rPr sz="1800" spc="65" dirty="0">
                <a:latin typeface="Times New Roman"/>
                <a:cs typeface="Times New Roman"/>
              </a:rPr>
              <a:t> </a:t>
            </a:r>
            <a:r>
              <a:rPr sz="1800" dirty="0">
                <a:latin typeface="Times New Roman"/>
                <a:cs typeface="Times New Roman"/>
              </a:rPr>
              <a:t>has</a:t>
            </a:r>
            <a:r>
              <a:rPr sz="1800" spc="70" dirty="0">
                <a:latin typeface="Times New Roman"/>
                <a:cs typeface="Times New Roman"/>
              </a:rPr>
              <a:t> </a:t>
            </a:r>
            <a:r>
              <a:rPr sz="1800" dirty="0">
                <a:latin typeface="Times New Roman"/>
                <a:cs typeface="Times New Roman"/>
              </a:rPr>
              <a:t>been</a:t>
            </a:r>
            <a:r>
              <a:rPr sz="1800" spc="80" dirty="0">
                <a:latin typeface="Times New Roman"/>
                <a:cs typeface="Times New Roman"/>
              </a:rPr>
              <a:t> </a:t>
            </a:r>
            <a:r>
              <a:rPr sz="1800" spc="-10" dirty="0">
                <a:latin typeface="Times New Roman"/>
                <a:cs typeface="Times New Roman"/>
              </a:rPr>
              <a:t>correctly read.</a:t>
            </a:r>
            <a:endParaRPr sz="1800" dirty="0">
              <a:latin typeface="Times New Roman"/>
              <a:cs typeface="Times New Roman"/>
            </a:endParaRPr>
          </a:p>
        </p:txBody>
      </p:sp>
      <p:sp>
        <p:nvSpPr>
          <p:cNvPr id="3" name="Footer Placeholder 2"/>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37026488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8319" y="306515"/>
            <a:ext cx="2345884" cy="334066"/>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C00000"/>
                </a:solidFill>
                <a:latin typeface="Times New Roman"/>
                <a:cs typeface="Times New Roman"/>
              </a:rPr>
              <a:t>Printing</a:t>
            </a:r>
            <a:r>
              <a:rPr sz="2000" b="1" spc="-30" dirty="0">
                <a:solidFill>
                  <a:srgbClr val="C00000"/>
                </a:solidFill>
                <a:latin typeface="Times New Roman"/>
                <a:cs typeface="Times New Roman"/>
              </a:rPr>
              <a:t> </a:t>
            </a:r>
            <a:r>
              <a:rPr sz="2000" b="1" dirty="0">
                <a:solidFill>
                  <a:srgbClr val="C00000"/>
                </a:solidFill>
                <a:latin typeface="Times New Roman"/>
                <a:cs typeface="Times New Roman"/>
              </a:rPr>
              <a:t>of</a:t>
            </a:r>
            <a:r>
              <a:rPr sz="2000" b="1" spc="-20" dirty="0">
                <a:solidFill>
                  <a:srgbClr val="C00000"/>
                </a:solidFill>
                <a:latin typeface="Times New Roman"/>
                <a:cs typeface="Times New Roman"/>
              </a:rPr>
              <a:t> </a:t>
            </a:r>
            <a:r>
              <a:rPr sz="2000" b="1" spc="-10" dirty="0">
                <a:solidFill>
                  <a:srgbClr val="C00000"/>
                </a:solidFill>
                <a:latin typeface="Times New Roman"/>
                <a:cs typeface="Times New Roman"/>
              </a:rPr>
              <a:t>Strings:</a:t>
            </a:r>
            <a:endParaRPr sz="2000">
              <a:latin typeface="Times New Roman"/>
              <a:cs typeface="Times New Roman"/>
            </a:endParaRPr>
          </a:p>
        </p:txBody>
      </p:sp>
      <p:sp>
        <p:nvSpPr>
          <p:cNvPr id="3" name="object 3"/>
          <p:cNvSpPr txBox="1"/>
          <p:nvPr/>
        </p:nvSpPr>
        <p:spPr>
          <a:xfrm>
            <a:off x="1188320" y="658310"/>
            <a:ext cx="8099952" cy="4426853"/>
          </a:xfrm>
          <a:prstGeom prst="rect">
            <a:avLst/>
          </a:prstGeom>
        </p:spPr>
        <p:txBody>
          <a:bodyPr vert="horz" wrap="square" lIns="0" tIns="12700" rIns="0" bIns="0" rtlCol="0">
            <a:spAutoFit/>
          </a:bodyPr>
          <a:lstStyle/>
          <a:p>
            <a:pPr marL="469900" marR="5080" indent="-457834">
              <a:lnSpc>
                <a:spcPct val="150000"/>
              </a:lnSpc>
              <a:spcBef>
                <a:spcPts val="100"/>
              </a:spcBef>
              <a:buClr>
                <a:srgbClr val="DDDDDD"/>
              </a:buClr>
              <a:buSzPct val="80555"/>
              <a:buFont typeface="Arial MT"/>
              <a:buChar char="•"/>
              <a:tabLst>
                <a:tab pos="469900" algn="l"/>
              </a:tabLst>
            </a:pPr>
            <a:r>
              <a:rPr sz="2400" dirty="0">
                <a:latin typeface="Times New Roman"/>
                <a:cs typeface="Times New Roman"/>
              </a:rPr>
              <a:t>The</a:t>
            </a:r>
            <a:r>
              <a:rPr sz="2400" spc="185" dirty="0">
                <a:latin typeface="Times New Roman"/>
                <a:cs typeface="Times New Roman"/>
              </a:rPr>
              <a:t> </a:t>
            </a:r>
            <a:r>
              <a:rPr sz="2400" dirty="0">
                <a:latin typeface="Times New Roman"/>
                <a:cs typeface="Times New Roman"/>
              </a:rPr>
              <a:t>format</a:t>
            </a:r>
            <a:r>
              <a:rPr sz="2400" spc="185" dirty="0">
                <a:latin typeface="Times New Roman"/>
                <a:cs typeface="Times New Roman"/>
              </a:rPr>
              <a:t> </a:t>
            </a:r>
            <a:r>
              <a:rPr sz="2400" dirty="0">
                <a:latin typeface="Times New Roman"/>
                <a:cs typeface="Times New Roman"/>
              </a:rPr>
              <a:t>specification</a:t>
            </a:r>
            <a:r>
              <a:rPr sz="2400" spc="185" dirty="0">
                <a:latin typeface="Times New Roman"/>
                <a:cs typeface="Times New Roman"/>
              </a:rPr>
              <a:t> </a:t>
            </a:r>
            <a:r>
              <a:rPr sz="2400" dirty="0">
                <a:latin typeface="Times New Roman"/>
                <a:cs typeface="Times New Roman"/>
              </a:rPr>
              <a:t>for</a:t>
            </a:r>
            <a:r>
              <a:rPr sz="2400" spc="175" dirty="0">
                <a:latin typeface="Times New Roman"/>
                <a:cs typeface="Times New Roman"/>
              </a:rPr>
              <a:t> </a:t>
            </a:r>
            <a:r>
              <a:rPr sz="2400" dirty="0">
                <a:latin typeface="Times New Roman"/>
                <a:cs typeface="Times New Roman"/>
              </a:rPr>
              <a:t>printing</a:t>
            </a:r>
            <a:r>
              <a:rPr sz="2400" spc="180" dirty="0">
                <a:latin typeface="Times New Roman"/>
                <a:cs typeface="Times New Roman"/>
              </a:rPr>
              <a:t> </a:t>
            </a:r>
            <a:r>
              <a:rPr sz="2400" dirty="0">
                <a:latin typeface="Times New Roman"/>
                <a:cs typeface="Times New Roman"/>
              </a:rPr>
              <a:t>strings</a:t>
            </a:r>
            <a:r>
              <a:rPr sz="2400" spc="180" dirty="0">
                <a:latin typeface="Times New Roman"/>
                <a:cs typeface="Times New Roman"/>
              </a:rPr>
              <a:t> </a:t>
            </a:r>
            <a:r>
              <a:rPr sz="2400" dirty="0">
                <a:latin typeface="Times New Roman"/>
                <a:cs typeface="Times New Roman"/>
              </a:rPr>
              <a:t>is</a:t>
            </a:r>
            <a:r>
              <a:rPr sz="2400" spc="175" dirty="0">
                <a:latin typeface="Times New Roman"/>
                <a:cs typeface="Times New Roman"/>
              </a:rPr>
              <a:t> </a:t>
            </a:r>
            <a:r>
              <a:rPr sz="2400" dirty="0">
                <a:latin typeface="Times New Roman"/>
                <a:cs typeface="Times New Roman"/>
              </a:rPr>
              <a:t>similar</a:t>
            </a:r>
            <a:r>
              <a:rPr sz="2400" spc="180" dirty="0">
                <a:latin typeface="Times New Roman"/>
                <a:cs typeface="Times New Roman"/>
              </a:rPr>
              <a:t> </a:t>
            </a:r>
            <a:r>
              <a:rPr sz="2400" dirty="0">
                <a:latin typeface="Times New Roman"/>
                <a:cs typeface="Times New Roman"/>
              </a:rPr>
              <a:t>to</a:t>
            </a:r>
            <a:r>
              <a:rPr sz="2400" spc="165" dirty="0">
                <a:latin typeface="Times New Roman"/>
                <a:cs typeface="Times New Roman"/>
              </a:rPr>
              <a:t> </a:t>
            </a:r>
            <a:r>
              <a:rPr sz="2400" dirty="0">
                <a:latin typeface="Times New Roman"/>
                <a:cs typeface="Times New Roman"/>
              </a:rPr>
              <a:t>that</a:t>
            </a:r>
            <a:r>
              <a:rPr sz="2400" spc="190" dirty="0">
                <a:latin typeface="Times New Roman"/>
                <a:cs typeface="Times New Roman"/>
              </a:rPr>
              <a:t> </a:t>
            </a:r>
            <a:r>
              <a:rPr sz="2400" dirty="0">
                <a:latin typeface="Times New Roman"/>
                <a:cs typeface="Times New Roman"/>
              </a:rPr>
              <a:t>of</a:t>
            </a:r>
            <a:r>
              <a:rPr sz="2400" spc="190" dirty="0">
                <a:latin typeface="Times New Roman"/>
                <a:cs typeface="Times New Roman"/>
              </a:rPr>
              <a:t> </a:t>
            </a:r>
            <a:r>
              <a:rPr sz="2400" spc="-10" dirty="0">
                <a:latin typeface="Times New Roman"/>
                <a:cs typeface="Times New Roman"/>
              </a:rPr>
              <a:t>floating </a:t>
            </a:r>
            <a:r>
              <a:rPr sz="2400" dirty="0">
                <a:latin typeface="Times New Roman"/>
                <a:cs typeface="Times New Roman"/>
              </a:rPr>
              <a:t>point</a:t>
            </a:r>
            <a:r>
              <a:rPr sz="2400" spc="-10" dirty="0">
                <a:latin typeface="Times New Roman"/>
                <a:cs typeface="Times New Roman"/>
              </a:rPr>
              <a:t> numbers.</a:t>
            </a:r>
            <a:endParaRPr sz="2400" dirty="0">
              <a:latin typeface="Times New Roman"/>
              <a:cs typeface="Times New Roman"/>
            </a:endParaRPr>
          </a:p>
          <a:p>
            <a:pPr marL="1748789">
              <a:lnSpc>
                <a:spcPct val="100000"/>
              </a:lnSpc>
              <a:spcBef>
                <a:spcPts val="1680"/>
              </a:spcBef>
            </a:pPr>
            <a:r>
              <a:rPr sz="2400" b="1" dirty="0">
                <a:latin typeface="Times New Roman"/>
                <a:cs typeface="Times New Roman"/>
              </a:rPr>
              <a:t>%</a:t>
            </a:r>
            <a:r>
              <a:rPr sz="2400" b="1" spc="-45" dirty="0">
                <a:latin typeface="Times New Roman"/>
                <a:cs typeface="Times New Roman"/>
              </a:rPr>
              <a:t> </a:t>
            </a:r>
            <a:r>
              <a:rPr sz="2400" b="1" spc="-10" dirty="0">
                <a:latin typeface="Times New Roman"/>
                <a:cs typeface="Times New Roman"/>
              </a:rPr>
              <a:t>w.p</a:t>
            </a:r>
            <a:r>
              <a:rPr sz="2400" b="1" spc="-60" dirty="0">
                <a:latin typeface="Times New Roman"/>
                <a:cs typeface="Times New Roman"/>
              </a:rPr>
              <a:t> </a:t>
            </a:r>
            <a:r>
              <a:rPr sz="2400" b="1" spc="-50" dirty="0">
                <a:latin typeface="Times New Roman"/>
                <a:cs typeface="Times New Roman"/>
              </a:rPr>
              <a:t>s</a:t>
            </a:r>
            <a:endParaRPr sz="2400" dirty="0">
              <a:latin typeface="Times New Roman"/>
              <a:cs typeface="Times New Roman"/>
            </a:endParaRPr>
          </a:p>
          <a:p>
            <a:pPr marL="94615">
              <a:lnSpc>
                <a:spcPct val="100000"/>
              </a:lnSpc>
              <a:spcBef>
                <a:spcPts val="1680"/>
              </a:spcBef>
            </a:pPr>
            <a:r>
              <a:rPr sz="2400" spc="-10" dirty="0">
                <a:latin typeface="Times New Roman"/>
                <a:cs typeface="Times New Roman"/>
              </a:rPr>
              <a:t>where</a:t>
            </a:r>
            <a:endParaRPr sz="2400" dirty="0">
              <a:latin typeface="Times New Roman"/>
              <a:cs typeface="Times New Roman"/>
            </a:endParaRPr>
          </a:p>
          <a:p>
            <a:pPr marL="469265" indent="-456565">
              <a:lnSpc>
                <a:spcPct val="100000"/>
              </a:lnSpc>
              <a:spcBef>
                <a:spcPts val="1680"/>
              </a:spcBef>
              <a:buClr>
                <a:srgbClr val="DDDDDD"/>
              </a:buClr>
              <a:buSzPct val="80555"/>
              <a:buFont typeface="Arial MT"/>
              <a:buChar char="•"/>
              <a:tabLst>
                <a:tab pos="469265" algn="l"/>
              </a:tabLst>
            </a:pPr>
            <a:r>
              <a:rPr sz="2400" b="1" dirty="0">
                <a:latin typeface="Times New Roman"/>
                <a:cs typeface="Times New Roman"/>
              </a:rPr>
              <a:t>w</a:t>
            </a:r>
            <a:r>
              <a:rPr sz="2400" b="1" spc="-30" dirty="0">
                <a:latin typeface="Times New Roman"/>
                <a:cs typeface="Times New Roman"/>
              </a:rPr>
              <a:t> </a:t>
            </a:r>
            <a:r>
              <a:rPr sz="2400" dirty="0">
                <a:latin typeface="Times New Roman"/>
                <a:cs typeface="Times New Roman"/>
              </a:rPr>
              <a:t>specifies</a:t>
            </a:r>
            <a:r>
              <a:rPr sz="2400" spc="-45"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field</a:t>
            </a:r>
            <a:r>
              <a:rPr sz="2400" spc="-35" dirty="0">
                <a:latin typeface="Times New Roman"/>
                <a:cs typeface="Times New Roman"/>
              </a:rPr>
              <a:t> </a:t>
            </a:r>
            <a:r>
              <a:rPr sz="2400" dirty="0">
                <a:latin typeface="Times New Roman"/>
                <a:cs typeface="Times New Roman"/>
              </a:rPr>
              <a:t>width</a:t>
            </a:r>
            <a:r>
              <a:rPr sz="2400" spc="-20" dirty="0">
                <a:latin typeface="Times New Roman"/>
                <a:cs typeface="Times New Roman"/>
              </a:rPr>
              <a:t> </a:t>
            </a:r>
            <a:r>
              <a:rPr sz="2400" dirty="0">
                <a:latin typeface="Times New Roman"/>
                <a:cs typeface="Times New Roman"/>
              </a:rPr>
              <a:t>for</a:t>
            </a:r>
            <a:r>
              <a:rPr sz="2400" spc="-70" dirty="0">
                <a:latin typeface="Times New Roman"/>
                <a:cs typeface="Times New Roman"/>
              </a:rPr>
              <a:t> </a:t>
            </a:r>
            <a:r>
              <a:rPr sz="2400" spc="-10" dirty="0">
                <a:latin typeface="Times New Roman"/>
                <a:cs typeface="Times New Roman"/>
              </a:rPr>
              <a:t>display.</a:t>
            </a:r>
            <a:endParaRPr sz="2400" dirty="0">
              <a:latin typeface="Times New Roman"/>
              <a:cs typeface="Times New Roman"/>
            </a:endParaRPr>
          </a:p>
          <a:p>
            <a:pPr marL="469265" indent="-456565">
              <a:lnSpc>
                <a:spcPct val="100000"/>
              </a:lnSpc>
              <a:spcBef>
                <a:spcPts val="1685"/>
              </a:spcBef>
              <a:buClr>
                <a:srgbClr val="DDDDDD"/>
              </a:buClr>
              <a:buSzPct val="80555"/>
              <a:buFont typeface="Arial MT"/>
              <a:buChar char="•"/>
              <a:tabLst>
                <a:tab pos="469265" algn="l"/>
              </a:tabLst>
            </a:pPr>
            <a:r>
              <a:rPr sz="2400" b="1" dirty="0">
                <a:latin typeface="Times New Roman"/>
                <a:cs typeface="Times New Roman"/>
              </a:rPr>
              <a:t>p</a:t>
            </a:r>
            <a:r>
              <a:rPr sz="2400" b="1" spc="-20" dirty="0">
                <a:latin typeface="Times New Roman"/>
                <a:cs typeface="Times New Roman"/>
              </a:rPr>
              <a:t> </a:t>
            </a:r>
            <a:r>
              <a:rPr sz="2400" dirty="0">
                <a:latin typeface="Times New Roman"/>
                <a:cs typeface="Times New Roman"/>
              </a:rPr>
              <a:t>specifies</a:t>
            </a:r>
            <a:r>
              <a:rPr sz="2400" spc="-45" dirty="0">
                <a:latin typeface="Times New Roman"/>
                <a:cs typeface="Times New Roman"/>
              </a:rPr>
              <a:t> </a:t>
            </a:r>
            <a:r>
              <a:rPr sz="2400" dirty="0">
                <a:latin typeface="Times New Roman"/>
                <a:cs typeface="Times New Roman"/>
              </a:rPr>
              <a:t>that</a:t>
            </a:r>
            <a:r>
              <a:rPr sz="2400" spc="-35" dirty="0">
                <a:latin typeface="Times New Roman"/>
                <a:cs typeface="Times New Roman"/>
              </a:rPr>
              <a:t> </a:t>
            </a:r>
            <a:r>
              <a:rPr sz="2400" dirty="0">
                <a:latin typeface="Times New Roman"/>
                <a:cs typeface="Times New Roman"/>
              </a:rPr>
              <a:t>only</a:t>
            </a:r>
            <a:r>
              <a:rPr sz="2400" spc="-20" dirty="0">
                <a:latin typeface="Times New Roman"/>
                <a:cs typeface="Times New Roman"/>
              </a:rPr>
              <a:t> </a:t>
            </a:r>
            <a:r>
              <a:rPr sz="2400" dirty="0">
                <a:latin typeface="Times New Roman"/>
                <a:cs typeface="Times New Roman"/>
              </a:rPr>
              <a:t>first</a:t>
            </a:r>
            <a:r>
              <a:rPr sz="2400" spc="-20" dirty="0">
                <a:latin typeface="Times New Roman"/>
                <a:cs typeface="Times New Roman"/>
              </a:rPr>
              <a:t> </a:t>
            </a:r>
            <a:r>
              <a:rPr sz="2400" dirty="0">
                <a:latin typeface="Times New Roman"/>
                <a:cs typeface="Times New Roman"/>
              </a:rPr>
              <a:t>p</a:t>
            </a:r>
            <a:r>
              <a:rPr sz="2400" spc="-30" dirty="0">
                <a:latin typeface="Times New Roman"/>
                <a:cs typeface="Times New Roman"/>
              </a:rPr>
              <a:t> </a:t>
            </a:r>
            <a:r>
              <a:rPr sz="2400" dirty="0">
                <a:latin typeface="Times New Roman"/>
                <a:cs typeface="Times New Roman"/>
              </a:rPr>
              <a:t>characters</a:t>
            </a:r>
            <a:r>
              <a:rPr sz="2400" spc="-50" dirty="0">
                <a:latin typeface="Times New Roman"/>
                <a:cs typeface="Times New Roman"/>
              </a:rPr>
              <a:t> </a:t>
            </a:r>
            <a:r>
              <a:rPr sz="2400" dirty="0">
                <a:latin typeface="Times New Roman"/>
                <a:cs typeface="Times New Roman"/>
              </a:rPr>
              <a:t>of</a:t>
            </a:r>
            <a:r>
              <a:rPr sz="2400" spc="-30"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string</a:t>
            </a:r>
            <a:r>
              <a:rPr sz="2400" spc="-30" dirty="0">
                <a:latin typeface="Times New Roman"/>
                <a:cs typeface="Times New Roman"/>
              </a:rPr>
              <a:t> </a:t>
            </a:r>
            <a:r>
              <a:rPr sz="2400" dirty="0">
                <a:latin typeface="Times New Roman"/>
                <a:cs typeface="Times New Roman"/>
              </a:rPr>
              <a:t>are</a:t>
            </a:r>
            <a:r>
              <a:rPr sz="2400" spc="-20" dirty="0">
                <a:latin typeface="Times New Roman"/>
                <a:cs typeface="Times New Roman"/>
              </a:rPr>
              <a:t> </a:t>
            </a:r>
            <a:r>
              <a:rPr sz="2400" dirty="0">
                <a:latin typeface="Times New Roman"/>
                <a:cs typeface="Times New Roman"/>
              </a:rPr>
              <a:t>to</a:t>
            </a:r>
            <a:r>
              <a:rPr sz="2400" spc="-30" dirty="0">
                <a:latin typeface="Times New Roman"/>
                <a:cs typeface="Times New Roman"/>
              </a:rPr>
              <a:t> </a:t>
            </a:r>
            <a:r>
              <a:rPr sz="2400" dirty="0">
                <a:latin typeface="Times New Roman"/>
                <a:cs typeface="Times New Roman"/>
              </a:rPr>
              <a:t>be</a:t>
            </a:r>
            <a:r>
              <a:rPr sz="2400" spc="-90" dirty="0">
                <a:latin typeface="Times New Roman"/>
                <a:cs typeface="Times New Roman"/>
              </a:rPr>
              <a:t> </a:t>
            </a:r>
            <a:r>
              <a:rPr sz="2400" spc="-10" dirty="0">
                <a:latin typeface="Times New Roman"/>
                <a:cs typeface="Times New Roman"/>
              </a:rPr>
              <a:t>displayed.</a:t>
            </a:r>
            <a:endParaRPr sz="2400" dirty="0">
              <a:latin typeface="Times New Roman"/>
              <a:cs typeface="Times New Roman"/>
            </a:endParaRPr>
          </a:p>
          <a:p>
            <a:pPr marL="469265" indent="-456565">
              <a:lnSpc>
                <a:spcPct val="100000"/>
              </a:lnSpc>
              <a:spcBef>
                <a:spcPts val="1680"/>
              </a:spcBef>
              <a:buClr>
                <a:srgbClr val="DDDDDD"/>
              </a:buClr>
              <a:buSzPct val="80555"/>
              <a:buFont typeface="Arial MT"/>
              <a:buChar char="•"/>
              <a:tabLst>
                <a:tab pos="469265" algn="l"/>
              </a:tabLst>
            </a:pP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display</a:t>
            </a:r>
            <a:r>
              <a:rPr sz="2400" spc="-20" dirty="0">
                <a:latin typeface="Times New Roman"/>
                <a:cs typeface="Times New Roman"/>
              </a:rPr>
              <a:t> </a:t>
            </a:r>
            <a:r>
              <a:rPr sz="2400" dirty="0">
                <a:latin typeface="Times New Roman"/>
                <a:cs typeface="Times New Roman"/>
              </a:rPr>
              <a:t>is</a:t>
            </a:r>
            <a:r>
              <a:rPr sz="2400" spc="-30" dirty="0">
                <a:latin typeface="Times New Roman"/>
                <a:cs typeface="Times New Roman"/>
              </a:rPr>
              <a:t> </a:t>
            </a:r>
            <a:r>
              <a:rPr sz="2400" dirty="0">
                <a:latin typeface="Times New Roman"/>
                <a:cs typeface="Times New Roman"/>
              </a:rPr>
              <a:t>right</a:t>
            </a:r>
            <a:r>
              <a:rPr sz="2400" spc="-25" dirty="0">
                <a:latin typeface="Times New Roman"/>
                <a:cs typeface="Times New Roman"/>
              </a:rPr>
              <a:t> </a:t>
            </a:r>
            <a:r>
              <a:rPr sz="2400" spc="-10" dirty="0">
                <a:latin typeface="Times New Roman"/>
                <a:cs typeface="Times New Roman"/>
              </a:rPr>
              <a:t>justified.</a:t>
            </a:r>
            <a:endParaRPr sz="2400" dirty="0">
              <a:latin typeface="Times New Roman"/>
              <a:cs typeface="Times New Roman"/>
            </a:endParaRPr>
          </a:p>
        </p:txBody>
      </p:sp>
      <p:sp>
        <p:nvSpPr>
          <p:cNvPr id="4" name="Footer Placeholder 3"/>
          <p:cNvSpPr>
            <a:spLocks noGrp="1"/>
          </p:cNvSpPr>
          <p:nvPr>
            <p:ph type="ftr" idx="11"/>
          </p:nvPr>
        </p:nvSpPr>
        <p:spPr/>
        <p:txBody>
          <a:bodyPr/>
          <a:lstStyle/>
          <a:p>
            <a:r>
              <a:rPr lang="en-IN" smtClean="0"/>
              <a:t>NMAMIT</a:t>
            </a:r>
            <a:endParaRPr lang="en-IN"/>
          </a:p>
        </p:txBody>
      </p:sp>
    </p:spTree>
    <p:extLst>
      <p:ext uri="{BB962C8B-B14F-4D97-AF65-F5344CB8AC3E}">
        <p14:creationId xmlns:p14="http://schemas.microsoft.com/office/powerpoint/2010/main" val="15447082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2869" y="516576"/>
            <a:ext cx="8489403" cy="4108323"/>
          </a:xfrm>
          <a:prstGeom prst="rect">
            <a:avLst/>
          </a:prstGeom>
        </p:spPr>
      </p:pic>
      <p:sp>
        <p:nvSpPr>
          <p:cNvPr id="3" name="Footer Placeholder 2"/>
          <p:cNvSpPr>
            <a:spLocks noGrp="1"/>
          </p:cNvSpPr>
          <p:nvPr>
            <p:ph type="ftr" sz="quarter" idx="5"/>
          </p:nvPr>
        </p:nvSpPr>
        <p:spPr/>
        <p:txBody>
          <a:bodyPr/>
          <a:lstStyle/>
          <a:p>
            <a:r>
              <a:rPr lang="en-IN" smtClean="0"/>
              <a:t>NMAMIT</a:t>
            </a:r>
            <a:endParaRPr lang="en-IN"/>
          </a:p>
        </p:txBody>
      </p:sp>
    </p:spTree>
    <p:extLst>
      <p:ext uri="{BB962C8B-B14F-4D97-AF65-F5344CB8AC3E}">
        <p14:creationId xmlns:p14="http://schemas.microsoft.com/office/powerpoint/2010/main" val="36088673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154" y="327623"/>
            <a:ext cx="8933493" cy="693845"/>
          </a:xfrm>
        </p:spPr>
        <p:txBody>
          <a:bodyPr/>
          <a:lstStyle/>
          <a:p>
            <a:r>
              <a:rPr lang="en-US" b="1" dirty="0"/>
              <a:t>Operators in c</a:t>
            </a:r>
          </a:p>
        </p:txBody>
      </p:sp>
      <p:sp>
        <p:nvSpPr>
          <p:cNvPr id="9" name="Text Placeholder 8"/>
          <p:cNvSpPr>
            <a:spLocks noGrp="1"/>
          </p:cNvSpPr>
          <p:nvPr>
            <p:ph type="body" sz="quarter" idx="17"/>
          </p:nvPr>
        </p:nvSpPr>
        <p:spPr>
          <a:xfrm>
            <a:off x="575155" y="1021468"/>
            <a:ext cx="8933493" cy="4445177"/>
          </a:xfrm>
        </p:spPr>
        <p:txBody>
          <a:bodyPr/>
          <a:lstStyle/>
          <a:p>
            <a:r>
              <a:rPr lang="en-US" dirty="0"/>
              <a:t>Arithmetic Operators</a:t>
            </a:r>
          </a:p>
          <a:p>
            <a:r>
              <a:rPr lang="en-US" dirty="0"/>
              <a:t>Relational Operators</a:t>
            </a:r>
          </a:p>
          <a:p>
            <a:r>
              <a:rPr lang="en-US" dirty="0"/>
              <a:t>Logical Operators</a:t>
            </a:r>
          </a:p>
          <a:p>
            <a:r>
              <a:rPr lang="en-US" dirty="0"/>
              <a:t>Assignment Operators</a:t>
            </a:r>
          </a:p>
          <a:p>
            <a:r>
              <a:rPr lang="en-US" dirty="0"/>
              <a:t>Increment and Decrement Operators</a:t>
            </a:r>
          </a:p>
          <a:p>
            <a:r>
              <a:rPr lang="en-US" dirty="0"/>
              <a:t>Conditional Operators</a:t>
            </a:r>
          </a:p>
          <a:p>
            <a:r>
              <a:rPr lang="en-US" dirty="0"/>
              <a:t>Bitwise Operators</a:t>
            </a:r>
          </a:p>
          <a:p>
            <a:r>
              <a:rPr lang="en-US" dirty="0"/>
              <a:t>Special Operators</a:t>
            </a:r>
          </a:p>
        </p:txBody>
      </p:sp>
    </p:spTree>
    <p:extLst>
      <p:ext uri="{BB962C8B-B14F-4D97-AF65-F5344CB8AC3E}">
        <p14:creationId xmlns:p14="http://schemas.microsoft.com/office/powerpoint/2010/main" val="1258579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154" y="327623"/>
            <a:ext cx="8933493" cy="693845"/>
          </a:xfrm>
        </p:spPr>
        <p:txBody>
          <a:bodyPr/>
          <a:lstStyle/>
          <a:p>
            <a:r>
              <a:rPr lang="en-US" b="1" dirty="0"/>
              <a:t>Operators in c</a:t>
            </a:r>
          </a:p>
        </p:txBody>
      </p:sp>
      <p:sp>
        <p:nvSpPr>
          <p:cNvPr id="9" name="Text Placeholder 8"/>
          <p:cNvSpPr>
            <a:spLocks noGrp="1"/>
          </p:cNvSpPr>
          <p:nvPr>
            <p:ph type="body" sz="quarter" idx="17"/>
          </p:nvPr>
        </p:nvSpPr>
        <p:spPr>
          <a:xfrm>
            <a:off x="575155" y="1021468"/>
            <a:ext cx="8933493" cy="4445177"/>
          </a:xfrm>
        </p:spPr>
        <p:txBody>
          <a:bodyPr/>
          <a:lstStyle/>
          <a:p>
            <a:pPr marL="0" indent="0" algn="just">
              <a:buNone/>
            </a:pPr>
            <a:r>
              <a:rPr lang="en-US" b="1" dirty="0"/>
              <a:t>(1) Arithmetic Operators</a:t>
            </a:r>
          </a:p>
          <a:p>
            <a:pPr lvl="0" algn="just">
              <a:buFont typeface="Arial" panose="020B0604020202020204" pitchFamily="34" charset="0"/>
              <a:buChar char="•"/>
            </a:pPr>
            <a:r>
              <a:rPr lang="en-US" dirty="0"/>
              <a:t>The basic arithmetic operations addition, subtraction, multiplication and division can be performed on any built-in data type of C using these operators.</a:t>
            </a:r>
            <a:endParaRPr lang="en-IN" dirty="0"/>
          </a:p>
          <a:p>
            <a:pPr lvl="0" algn="just">
              <a:buFont typeface="Arial" panose="020B0604020202020204" pitchFamily="34" charset="0"/>
              <a:buChar char="•"/>
            </a:pPr>
            <a:r>
              <a:rPr lang="en-US" dirty="0"/>
              <a:t>Another operator, the modulus operator is added to the list of Arithmetic operators. It is used to find the remainder after integer division.</a:t>
            </a:r>
            <a:endParaRPr lang="en-IN" dirty="0"/>
          </a:p>
          <a:p>
            <a:pPr marL="0" indent="0" algn="just">
              <a:buNone/>
            </a:pPr>
            <a:endParaRPr lang="en-US" dirty="0"/>
          </a:p>
        </p:txBody>
      </p:sp>
    </p:spTree>
    <p:extLst>
      <p:ext uri="{BB962C8B-B14F-4D97-AF65-F5344CB8AC3E}">
        <p14:creationId xmlns:p14="http://schemas.microsoft.com/office/powerpoint/2010/main" val="36373723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154" y="327623"/>
            <a:ext cx="8933493" cy="693845"/>
          </a:xfrm>
        </p:spPr>
        <p:txBody>
          <a:bodyPr/>
          <a:lstStyle/>
          <a:p>
            <a:r>
              <a:rPr lang="en-US" b="1" dirty="0"/>
              <a:t>Operators in c</a:t>
            </a:r>
          </a:p>
        </p:txBody>
      </p:sp>
      <p:sp>
        <p:nvSpPr>
          <p:cNvPr id="9" name="Text Placeholder 8"/>
          <p:cNvSpPr>
            <a:spLocks noGrp="1"/>
          </p:cNvSpPr>
          <p:nvPr>
            <p:ph type="body" sz="quarter" idx="17"/>
          </p:nvPr>
        </p:nvSpPr>
        <p:spPr>
          <a:xfrm>
            <a:off x="575155" y="1021468"/>
            <a:ext cx="8933493" cy="4445177"/>
          </a:xfrm>
        </p:spPr>
        <p:txBody>
          <a:bodyPr/>
          <a:lstStyle/>
          <a:p>
            <a:pPr marL="0" indent="0" algn="just">
              <a:buNone/>
            </a:pPr>
            <a:endParaRPr lang="en-US" dirty="0"/>
          </a:p>
        </p:txBody>
      </p:sp>
      <p:graphicFrame>
        <p:nvGraphicFramePr>
          <p:cNvPr id="2" name="Table 1">
            <a:extLst>
              <a:ext uri="{FF2B5EF4-FFF2-40B4-BE49-F238E27FC236}">
                <a16:creationId xmlns="" xmlns:a16="http://schemas.microsoft.com/office/drawing/2014/main" id="{B4DA098F-28EB-4027-A770-D25DFB83A0C7}"/>
              </a:ext>
            </a:extLst>
          </p:cNvPr>
          <p:cNvGraphicFramePr>
            <a:graphicFrameLocks noGrp="1"/>
          </p:cNvGraphicFramePr>
          <p:nvPr>
            <p:extLst>
              <p:ext uri="{D42A27DB-BD31-4B8C-83A1-F6EECF244321}">
                <p14:modId xmlns:p14="http://schemas.microsoft.com/office/powerpoint/2010/main" val="3211982713"/>
              </p:ext>
            </p:extLst>
          </p:nvPr>
        </p:nvGraphicFramePr>
        <p:xfrm>
          <a:off x="1224239" y="1201569"/>
          <a:ext cx="6347900" cy="3151276"/>
        </p:xfrm>
        <a:graphic>
          <a:graphicData uri="http://schemas.openxmlformats.org/drawingml/2006/table">
            <a:tbl>
              <a:tblPr>
                <a:tableStyleId>{5C22544A-7EE6-4342-B048-85BDC9FD1C3A}</a:tableStyleId>
              </a:tblPr>
              <a:tblGrid>
                <a:gridCol w="1523496">
                  <a:extLst>
                    <a:ext uri="{9D8B030D-6E8A-4147-A177-3AD203B41FA5}">
                      <a16:colId xmlns="" xmlns:a16="http://schemas.microsoft.com/office/drawing/2014/main" val="3525433312"/>
                    </a:ext>
                  </a:extLst>
                </a:gridCol>
                <a:gridCol w="4824404">
                  <a:extLst>
                    <a:ext uri="{9D8B030D-6E8A-4147-A177-3AD203B41FA5}">
                      <a16:colId xmlns="" xmlns:a16="http://schemas.microsoft.com/office/drawing/2014/main" val="637931388"/>
                    </a:ext>
                  </a:extLst>
                </a:gridCol>
              </a:tblGrid>
              <a:tr h="560116">
                <a:tc>
                  <a:txBody>
                    <a:bodyPr/>
                    <a:lstStyle/>
                    <a:p>
                      <a:pPr marL="190500">
                        <a:lnSpc>
                          <a:spcPct val="115000"/>
                        </a:lnSpc>
                        <a:spcAft>
                          <a:spcPts val="1000"/>
                        </a:spcAft>
                      </a:pPr>
                      <a:r>
                        <a:rPr lang="en-US" sz="1800" b="1" dirty="0">
                          <a:effectLst/>
                          <a:latin typeface="Roboto Medium"/>
                        </a:rPr>
                        <a:t>Operator</a:t>
                      </a:r>
                      <a:endParaRPr lang="en-IN" sz="1800" b="1"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927100" algn="ctr">
                        <a:lnSpc>
                          <a:spcPct val="115000"/>
                        </a:lnSpc>
                        <a:spcAft>
                          <a:spcPts val="1000"/>
                        </a:spcAft>
                      </a:pPr>
                      <a:r>
                        <a:rPr lang="en-US" sz="1800" b="1" dirty="0">
                          <a:effectLst/>
                          <a:latin typeface="Roboto Medium"/>
                        </a:rPr>
                        <a:t>Meaning</a:t>
                      </a:r>
                      <a:endParaRPr lang="en-IN" sz="1800" b="1"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1660017047"/>
                  </a:ext>
                </a:extLst>
              </a:tr>
              <a:tr h="518232">
                <a:tc>
                  <a:txBody>
                    <a:bodyPr/>
                    <a:lstStyle/>
                    <a:p>
                      <a:pPr algn="ctr">
                        <a:lnSpc>
                          <a:spcPct val="115000"/>
                        </a:lnSpc>
                        <a:spcAft>
                          <a:spcPts val="1000"/>
                        </a:spcAft>
                      </a:pPr>
                      <a:r>
                        <a:rPr lang="en-US" sz="1800" dirty="0">
                          <a:effectLst/>
                          <a:latin typeface="Roboto Medium"/>
                        </a:rPr>
                        <a:t>+</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gn="ctr">
                        <a:lnSpc>
                          <a:spcPct val="115000"/>
                        </a:lnSpc>
                        <a:spcAft>
                          <a:spcPts val="1000"/>
                        </a:spcAft>
                      </a:pPr>
                      <a:r>
                        <a:rPr lang="en-US" sz="1800" dirty="0">
                          <a:effectLst/>
                          <a:latin typeface="Roboto Medium"/>
                        </a:rPr>
                        <a:t>Addition</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959115418"/>
                  </a:ext>
                </a:extLst>
              </a:tr>
              <a:tr h="518232">
                <a:tc>
                  <a:txBody>
                    <a:bodyPr/>
                    <a:lstStyle/>
                    <a:p>
                      <a:pPr algn="ctr">
                        <a:lnSpc>
                          <a:spcPct val="115000"/>
                        </a:lnSpc>
                        <a:spcAft>
                          <a:spcPts val="1000"/>
                        </a:spcAft>
                      </a:pPr>
                      <a:r>
                        <a:rPr lang="en-US" sz="1800" dirty="0">
                          <a:effectLst/>
                          <a:latin typeface="Roboto Medium"/>
                          <a:ea typeface="Calibri" panose="020F0502020204030204" pitchFamily="34" charset="0"/>
                          <a:cs typeface="Times New Roman" panose="02020603050405020304" pitchFamily="18" charset="0"/>
                        </a:rPr>
                        <a:t>-</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gn="ctr">
                        <a:lnSpc>
                          <a:spcPct val="115000"/>
                        </a:lnSpc>
                        <a:spcAft>
                          <a:spcPts val="1000"/>
                        </a:spcAft>
                      </a:pPr>
                      <a:r>
                        <a:rPr lang="en-US" sz="1800" dirty="0">
                          <a:effectLst/>
                          <a:latin typeface="Roboto Medium"/>
                        </a:rPr>
                        <a:t>Subtraction or Unary Minus</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955700028"/>
                  </a:ext>
                </a:extLst>
              </a:tr>
              <a:tr h="518232">
                <a:tc>
                  <a:txBody>
                    <a:bodyPr/>
                    <a:lstStyle/>
                    <a:p>
                      <a:pPr algn="ctr">
                        <a:lnSpc>
                          <a:spcPct val="115000"/>
                        </a:lnSpc>
                        <a:spcAft>
                          <a:spcPts val="1000"/>
                        </a:spcAft>
                      </a:pPr>
                      <a:r>
                        <a:rPr lang="en-US" sz="1800">
                          <a:effectLst/>
                          <a:latin typeface="Roboto Medium"/>
                        </a:rPr>
                        <a:t>*</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gn="ctr">
                        <a:lnSpc>
                          <a:spcPct val="115000"/>
                        </a:lnSpc>
                        <a:spcAft>
                          <a:spcPts val="1000"/>
                        </a:spcAft>
                      </a:pPr>
                      <a:r>
                        <a:rPr lang="en-US" sz="1800" dirty="0">
                          <a:effectLst/>
                          <a:latin typeface="Roboto Medium"/>
                        </a:rPr>
                        <a:t>Multiplication</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643977999"/>
                  </a:ext>
                </a:extLst>
              </a:tr>
              <a:tr h="518232">
                <a:tc>
                  <a:txBody>
                    <a:bodyPr/>
                    <a:lstStyle/>
                    <a:p>
                      <a:pPr algn="ctr">
                        <a:lnSpc>
                          <a:spcPct val="115000"/>
                        </a:lnSpc>
                        <a:spcAft>
                          <a:spcPts val="1000"/>
                        </a:spcAft>
                      </a:pPr>
                      <a:r>
                        <a:rPr lang="en-US" sz="1800">
                          <a:effectLst/>
                          <a:latin typeface="Roboto Medium"/>
                        </a:rPr>
                        <a:t>/</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gn="ctr">
                        <a:lnSpc>
                          <a:spcPct val="115000"/>
                        </a:lnSpc>
                        <a:spcAft>
                          <a:spcPts val="1000"/>
                        </a:spcAft>
                      </a:pPr>
                      <a:r>
                        <a:rPr lang="en-US" sz="1800" dirty="0">
                          <a:effectLst/>
                          <a:latin typeface="Roboto Medium"/>
                        </a:rPr>
                        <a:t>Division</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2361351802"/>
                  </a:ext>
                </a:extLst>
              </a:tr>
              <a:tr h="518232">
                <a:tc>
                  <a:txBody>
                    <a:bodyPr/>
                    <a:lstStyle/>
                    <a:p>
                      <a:pPr algn="ctr">
                        <a:lnSpc>
                          <a:spcPct val="115000"/>
                        </a:lnSpc>
                        <a:spcAft>
                          <a:spcPts val="1000"/>
                        </a:spcAft>
                      </a:pPr>
                      <a:r>
                        <a:rPr lang="en-US" sz="1800">
                          <a:effectLst/>
                          <a:latin typeface="Roboto Medium"/>
                        </a:rPr>
                        <a:t>%</a:t>
                      </a:r>
                      <a:endParaRPr lang="en-IN" sz="1800">
                        <a:effectLst/>
                        <a:latin typeface="Roboto Medium"/>
                        <a:ea typeface="Calibri" panose="020F0502020204030204" pitchFamily="34" charset="0"/>
                        <a:cs typeface="Times New Roman" panose="02020603050405020304" pitchFamily="18" charset="0"/>
                      </a:endParaRPr>
                    </a:p>
                  </a:txBody>
                  <a:tcPr marL="0" marR="0" marT="0" marB="0" anchor="b"/>
                </a:tc>
                <a:tc>
                  <a:txBody>
                    <a:bodyPr/>
                    <a:lstStyle/>
                    <a:p>
                      <a:pPr marL="63500" algn="ctr">
                        <a:lnSpc>
                          <a:spcPct val="115000"/>
                        </a:lnSpc>
                        <a:spcAft>
                          <a:spcPts val="1000"/>
                        </a:spcAft>
                      </a:pPr>
                      <a:r>
                        <a:rPr lang="en-US" sz="1800" dirty="0">
                          <a:effectLst/>
                          <a:latin typeface="Roboto Medium"/>
                        </a:rPr>
                        <a:t>Modulus or Modulo Division</a:t>
                      </a:r>
                      <a:endParaRPr lang="en-IN" sz="1800" dirty="0">
                        <a:effectLst/>
                        <a:latin typeface="Roboto Medium"/>
                        <a:ea typeface="Calibri" panose="020F0502020204030204" pitchFamily="34" charset="0"/>
                        <a:cs typeface="Times New Roman" panose="02020603050405020304" pitchFamily="18" charset="0"/>
                      </a:endParaRPr>
                    </a:p>
                  </a:txBody>
                  <a:tcPr marL="0" marR="0" marT="0" marB="0" anchor="b"/>
                </a:tc>
                <a:extLst>
                  <a:ext uri="{0D108BD9-81ED-4DB2-BD59-A6C34878D82A}">
                    <a16:rowId xmlns="" xmlns:a16="http://schemas.microsoft.com/office/drawing/2014/main" val="3782000109"/>
                  </a:ext>
                </a:extLst>
              </a:tr>
            </a:tbl>
          </a:graphicData>
        </a:graphic>
      </p:graphicFrame>
    </p:spTree>
    <p:extLst>
      <p:ext uri="{BB962C8B-B14F-4D97-AF65-F5344CB8AC3E}">
        <p14:creationId xmlns:p14="http://schemas.microsoft.com/office/powerpoint/2010/main" val="35657249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5154" y="327623"/>
            <a:ext cx="8933493" cy="693845"/>
          </a:xfrm>
        </p:spPr>
        <p:txBody>
          <a:bodyPr/>
          <a:lstStyle/>
          <a:p>
            <a:r>
              <a:rPr lang="en-US" b="1" dirty="0"/>
              <a:t>Operators in c</a:t>
            </a:r>
          </a:p>
        </p:txBody>
      </p:sp>
      <p:sp>
        <p:nvSpPr>
          <p:cNvPr id="9" name="Text Placeholder 8"/>
          <p:cNvSpPr>
            <a:spLocks noGrp="1"/>
          </p:cNvSpPr>
          <p:nvPr>
            <p:ph type="body" sz="quarter" idx="17"/>
          </p:nvPr>
        </p:nvSpPr>
        <p:spPr>
          <a:xfrm>
            <a:off x="847208" y="877885"/>
            <a:ext cx="8933493" cy="4445177"/>
          </a:xfrm>
        </p:spPr>
        <p:txBody>
          <a:bodyPr>
            <a:noAutofit/>
          </a:bodyPr>
          <a:lstStyle/>
          <a:p>
            <a:pPr marL="0" indent="0">
              <a:buNone/>
            </a:pPr>
            <a:r>
              <a:rPr lang="en-US" sz="2400" b="1" dirty="0"/>
              <a:t>Note:</a:t>
            </a:r>
            <a:endParaRPr lang="en-IN" sz="2400" dirty="0"/>
          </a:p>
          <a:p>
            <a:pPr lvl="0"/>
            <a:r>
              <a:rPr lang="en-US" sz="2400" dirty="0"/>
              <a:t>The modulus operator % can be used only for integer operands and not for floating point operands.</a:t>
            </a:r>
            <a:endParaRPr lang="en-IN" sz="2400" dirty="0"/>
          </a:p>
          <a:p>
            <a:pPr lvl="0"/>
            <a:r>
              <a:rPr lang="en-US" sz="2400" dirty="0"/>
              <a:t>C does not have a operator for exponentiation. This can be performed by a library function </a:t>
            </a:r>
            <a:r>
              <a:rPr lang="en-US" sz="2400" b="1" dirty="0"/>
              <a:t>pow()</a:t>
            </a:r>
            <a:r>
              <a:rPr lang="en-US" sz="2400" dirty="0"/>
              <a:t>. Examples of arithmetic operators are:</a:t>
            </a:r>
            <a:endParaRPr lang="en-IN" sz="2400" dirty="0"/>
          </a:p>
          <a:p>
            <a:pPr marL="0" indent="0">
              <a:buNone/>
            </a:pPr>
            <a:r>
              <a:rPr lang="en-US" sz="2400" dirty="0"/>
              <a:t>a – b				a + b</a:t>
            </a:r>
            <a:endParaRPr lang="en-IN" sz="2400" dirty="0"/>
          </a:p>
          <a:p>
            <a:pPr marL="0" indent="0">
              <a:buNone/>
            </a:pPr>
            <a:r>
              <a:rPr lang="en-US" sz="2400" dirty="0"/>
              <a:t>a * b				a / b</a:t>
            </a:r>
            <a:endParaRPr lang="en-IN" sz="2400" dirty="0"/>
          </a:p>
          <a:p>
            <a:pPr marL="0" indent="0">
              <a:buNone/>
            </a:pPr>
            <a:r>
              <a:rPr lang="en-US" sz="2400" dirty="0"/>
              <a:t>a % b	                          -a * b</a:t>
            </a:r>
            <a:endParaRPr lang="en-IN" sz="2400" dirty="0"/>
          </a:p>
          <a:p>
            <a:pPr marL="0" indent="0">
              <a:buNone/>
            </a:pPr>
            <a:r>
              <a:rPr lang="en-US" sz="2400" dirty="0"/>
              <a:t>where ‘a’ and ‘b’ are operands</a:t>
            </a:r>
            <a:endParaRPr lang="en-IN" sz="2400" dirty="0"/>
          </a:p>
          <a:p>
            <a:pPr marL="0" indent="0" algn="just">
              <a:buNone/>
            </a:pPr>
            <a:endParaRPr lang="en-US" sz="2400" dirty="0"/>
          </a:p>
        </p:txBody>
      </p:sp>
    </p:spTree>
    <p:extLst>
      <p:ext uri="{BB962C8B-B14F-4D97-AF65-F5344CB8AC3E}">
        <p14:creationId xmlns:p14="http://schemas.microsoft.com/office/powerpoint/2010/main" val="363654092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9529</Words>
  <Application>Microsoft Office PowerPoint</Application>
  <PresentationFormat>Custom</PresentationFormat>
  <Paragraphs>2141</Paragraphs>
  <Slides>151</Slides>
  <Notes>42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151</vt:i4>
      </vt:variant>
    </vt:vector>
  </HeadingPairs>
  <TitlesOfParts>
    <vt:vector size="165" baseType="lpstr">
      <vt:lpstr>Arial</vt:lpstr>
      <vt:lpstr>Roboto Medium</vt:lpstr>
      <vt:lpstr>Times New Roman</vt:lpstr>
      <vt:lpstr>Bookman Old Style</vt:lpstr>
      <vt:lpstr>Times</vt:lpstr>
      <vt:lpstr>Wingdings</vt:lpstr>
      <vt:lpstr>Sora Semi Bold</vt:lpstr>
      <vt:lpstr>Play</vt:lpstr>
      <vt:lpstr>Noto Sans Symbols</vt:lpstr>
      <vt:lpstr>Cambria Math</vt:lpstr>
      <vt:lpstr>Calibri</vt:lpstr>
      <vt:lpstr>Segoe UI Symbol</vt:lpstr>
      <vt:lpstr>Arial MT</vt:lpstr>
      <vt:lpstr>Office Theme</vt:lpstr>
      <vt:lpstr>PowerPoint Presentation</vt:lpstr>
      <vt:lpstr>PowerPoint Presentation</vt:lpstr>
      <vt:lpstr>UNIT 1: Introduction to Computer and  C Language, Operators and Expressions</vt:lpstr>
      <vt:lpstr>PowerPoint Presentation</vt:lpstr>
      <vt:lpstr>Introduction to Computer Systems &amp; Problem Solving </vt:lpstr>
      <vt:lpstr>Computer Systems</vt:lpstr>
      <vt:lpstr>PowerPoint Presentation</vt:lpstr>
      <vt:lpstr>PowerPoint Presentation</vt:lpstr>
      <vt:lpstr>Input Devices</vt:lpstr>
      <vt:lpstr>PowerPoint Presentation</vt:lpstr>
      <vt:lpstr>PowerPoint Presentation</vt:lpstr>
      <vt:lpstr>PowerPoint Presentation</vt:lpstr>
      <vt:lpstr>PowerPoint Presentation</vt:lpstr>
      <vt:lpstr>PowerPoint Presentation</vt:lpstr>
      <vt:lpstr>Output Devices</vt:lpstr>
      <vt:lpstr>Steps to Effective Problem Solving</vt:lpstr>
      <vt:lpstr>Program Development Steps</vt:lpstr>
      <vt:lpstr>Program Development Steps</vt:lpstr>
      <vt:lpstr>Program Development Steps</vt:lpstr>
      <vt:lpstr>Program Development Steps</vt:lpstr>
      <vt:lpstr>Introduction to Programming Languages</vt:lpstr>
      <vt:lpstr>Introduction to Programming Languages</vt:lpstr>
      <vt:lpstr>Introduction to Programming Languages</vt:lpstr>
      <vt:lpstr>Introduction to Programming Languages</vt:lpstr>
      <vt:lpstr>Introduction to Programming Languages</vt:lpstr>
      <vt:lpstr>Algorithms</vt:lpstr>
      <vt:lpstr>Statements in C programming language</vt:lpstr>
      <vt:lpstr>Develop an algorithm to find the average of 3 numbers taken as input from user (use of imperative statements )</vt:lpstr>
      <vt:lpstr>Develop an algorithm to find maximum of 2 numbers input by the user (use of Conditional statements)</vt:lpstr>
      <vt:lpstr>Develop an algorithm to divide one number by another and find the quotient (use of Conditional statements)</vt:lpstr>
      <vt:lpstr>Develop an algorithm to find the sum of the first N natural numbers, where N would be input by the user. (Using Looping / Iteration) </vt:lpstr>
      <vt:lpstr>FLOWCHARTS</vt:lpstr>
      <vt:lpstr>Sample Flowchart </vt:lpstr>
      <vt:lpstr>Rules For Creating a Flowchart</vt:lpstr>
      <vt:lpstr>Develop an algorithm to find the average of 3 numbers taken as input from user</vt:lpstr>
      <vt:lpstr>Develop an algorithm to divide one number by another and find the quotient</vt:lpstr>
      <vt:lpstr>Develop an algorithm to find the maximum of two numbers input by the user</vt:lpstr>
      <vt:lpstr>Designing efficient programs</vt:lpstr>
      <vt:lpstr>Evolution &amp; Characteristics of C Language</vt:lpstr>
      <vt:lpstr>PowerPoint Presentation</vt:lpstr>
      <vt:lpstr>PowerPoint Presentation</vt:lpstr>
      <vt:lpstr>PowerPoint Presentation</vt:lpstr>
      <vt:lpstr>PowerPoint Presentation</vt:lpstr>
      <vt:lpstr>PowerPoint Presentation</vt:lpstr>
      <vt:lpstr>Basic structure of C program:</vt:lpstr>
      <vt:lpstr>PowerPoint Presentation</vt:lpstr>
      <vt:lpstr>PowerPoint Presentation</vt:lpstr>
      <vt:lpstr>Compilation Process:</vt:lpstr>
      <vt:lpstr>PowerPoint Presentation</vt:lpstr>
      <vt:lpstr>Compilation:</vt:lpstr>
      <vt:lpstr>Character set </vt:lpstr>
      <vt:lpstr>C Tokens </vt:lpstr>
      <vt:lpstr>C Tokens</vt:lpstr>
      <vt:lpstr>C TOKENS EXAMPLE PROGRAM:</vt:lpstr>
      <vt:lpstr>KEYWORDS IN C LANGUAGE: Keywords are predefined words in a C compiler. Each keyword is meant to perform a specific function in a C program. Since keywords are referred names for compiler, they can’t be used as variable name. C language supports 32 keywords. Examples are </vt:lpstr>
      <vt:lpstr>IDENTIFIERS IN C LANGUAGE: Identifiers are the names provided to the elements of a program such as variables, functions and arrays are examples for identifiers. eg. x is a name given to integer variable in above program.  RULES FOR CONSTRUCTING IDENTIFIER NAME IN C: First character should be an alphabet or underscore. Succeeding characters might be digits or letter. Punctuation, spaces and special characters aren’t allowed except underscore. Identifiers should not be keywords. Identifiers are case sensitive. Ex: valid identifiers: salary, num, _sum, int_num, avg_salary, num6 Invalid : int, 9num, n@um</vt:lpstr>
      <vt:lpstr>C -Constants</vt:lpstr>
      <vt:lpstr>PowerPoint Presentation</vt:lpstr>
      <vt:lpstr>PowerPoint Presentation</vt:lpstr>
      <vt:lpstr>Operators:</vt:lpstr>
      <vt:lpstr>DATA TYPES IN C</vt:lpstr>
      <vt:lpstr>Data type modifiers:</vt:lpstr>
      <vt:lpstr>PowerPoint Presentation</vt:lpstr>
      <vt:lpstr>What is a Variable?</vt:lpstr>
      <vt:lpstr>Following are the examples of valid variable names in a 'C' program:</vt:lpstr>
      <vt:lpstr>DECLARING &amp; INITIALIZING C VARIABLE:</vt:lpstr>
      <vt:lpstr>Symbolic Constants:</vt:lpstr>
      <vt:lpstr>Input-output Operations</vt:lpstr>
      <vt:lpstr>PowerPoint Presentation</vt:lpstr>
      <vt:lpstr>Formatted I/O function:</vt:lpstr>
      <vt:lpstr>PowerPoint Presentation</vt:lpstr>
      <vt:lpstr>PowerPoint Presentation</vt:lpstr>
      <vt:lpstr>Rules that govern the syntax of scanf():</vt:lpstr>
      <vt:lpstr>PowerPoint Presentation</vt:lpstr>
      <vt:lpstr>2)printf() function</vt:lpstr>
      <vt:lpstr>PowerPoint Presentation</vt:lpstr>
      <vt:lpstr>PowerPoint Presentation</vt:lpstr>
      <vt:lpstr>Output of integer numbers:</vt:lpstr>
      <vt:lpstr>Output of floating point numbers:</vt:lpstr>
      <vt:lpstr>PowerPoint Presentation</vt:lpstr>
      <vt:lpstr>For both the type of notations,</vt:lpstr>
      <vt:lpstr>PowerPoint Presentation</vt:lpstr>
      <vt:lpstr>Printing of Single Character:</vt:lpstr>
      <vt:lpstr>Unformatted I/O functions</vt:lpstr>
      <vt:lpstr>getchar()</vt:lpstr>
      <vt:lpstr>PowerPoint Presentation</vt:lpstr>
      <vt:lpstr>putchar()</vt:lpstr>
      <vt:lpstr>gets( )</vt:lpstr>
      <vt:lpstr>puts()</vt:lpstr>
      <vt:lpstr>PowerPoint Presentation</vt:lpstr>
      <vt:lpstr>PowerPoint Presentation</vt:lpstr>
      <vt:lpstr>Reading Mixed Data Types(Mixed mode Input):</vt:lpstr>
      <vt:lpstr>PowerPoint Presentation</vt:lpstr>
      <vt:lpstr>Printing of Strings:</vt:lpstr>
      <vt:lpstr>PowerPoint Presentation</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Operators in c</vt:lpstr>
      <vt:lpstr>Hierarchy of operators</vt:lpstr>
      <vt:lpstr>Hierarchy of operators</vt:lpstr>
      <vt:lpstr>Hierarchy of operators</vt:lpstr>
      <vt:lpstr>C EXPRESSIONS</vt:lpstr>
      <vt:lpstr>Precedence and Associativity</vt:lpstr>
      <vt:lpstr>Precedence and Associativity</vt:lpstr>
      <vt:lpstr>OPERATOR PRECEDENCE AND ASSOCIATIVITY</vt:lpstr>
      <vt:lpstr>OPERATOR PRECEDENCE AND ASSOCIATIVITY</vt:lpstr>
      <vt:lpstr>PowerPoint Presentation</vt:lpstr>
      <vt:lpstr>PRECEDENCE OF ARITHMETIC OPERATORS</vt:lpstr>
      <vt:lpstr>PowerPoint Presentation</vt:lpstr>
      <vt:lpstr>PowerPoint Presentation</vt:lpstr>
      <vt:lpstr>PowerPoint Presentation</vt:lpstr>
      <vt:lpstr>Type Conversion In C </vt:lpstr>
      <vt:lpstr>Implicit type conversion</vt:lpstr>
      <vt:lpstr>low</vt:lpstr>
      <vt:lpstr>Example:  </vt:lpstr>
      <vt:lpstr>Explicit type conversion: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Microsoft</cp:lastModifiedBy>
  <cp:revision>32</cp:revision>
  <dcterms:created xsi:type="dcterms:W3CDTF">2025-08-04T09:35:26Z</dcterms:created>
  <dcterms:modified xsi:type="dcterms:W3CDTF">2025-08-12T16:11:24Z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2024-08-07T00:00:00Z</vt:filetime>
  </property>
  <property fmtid="{D5CDD505-2E9C-101B-9397-08002B2CF9AE}" pid="3" name="Creator">
    <vt:lpwstr>Microsoft® PowerPoint® 2019</vt:lpwstr>
  </property>
  <property fmtid="{D5CDD505-2E9C-101B-9397-08002B2CF9AE}" pid="4" name="LastSaved">
    <vt:filetime>2025-08-04T00:00:00Z</vt:filetime>
  </property>
  <property fmtid="{D5CDD505-2E9C-101B-9397-08002B2CF9AE}" pid="5" name="Producer">
    <vt:lpwstr>Microsoft® PowerPoint® 2019</vt:lpwstr>
  </property>
</Properties>
</file>